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391" r:id="rId6"/>
    <p:sldId id="4440" r:id="rId7"/>
    <p:sldId id="4442" r:id="rId8"/>
    <p:sldId id="4376" r:id="rId9"/>
    <p:sldId id="4444" r:id="rId10"/>
    <p:sldId id="4424" r:id="rId11"/>
    <p:sldId id="4357" r:id="rId12"/>
    <p:sldId id="4272" r:id="rId13"/>
    <p:sldId id="4270" r:id="rId14"/>
    <p:sldId id="4278" r:id="rId15"/>
    <p:sldId id="4339" r:id="rId16"/>
    <p:sldId id="4269" r:id="rId17"/>
    <p:sldId id="4271" r:id="rId18"/>
    <p:sldId id="1341" r:id="rId19"/>
    <p:sldId id="4241" r:id="rId20"/>
    <p:sldId id="4260" r:id="rId21"/>
    <p:sldId id="4261" r:id="rId22"/>
    <p:sldId id="270" r:id="rId23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tags" Target="tags/tag29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1.png"/><Relationship Id="rId1" Type="http://schemas.openxmlformats.org/officeDocument/2006/relationships/tags" Target="../tags/tag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2.png"/><Relationship Id="rId1" Type="http://schemas.openxmlformats.org/officeDocument/2006/relationships/tags" Target="../tags/tag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3.png"/><Relationship Id="rId1" Type="http://schemas.openxmlformats.org/officeDocument/2006/relationships/tags" Target="../tags/tag19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0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3.xml"/><Relationship Id="rId3" Type="http://schemas.openxmlformats.org/officeDocument/2006/relationships/image" Target="../media/image18.png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4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5.xml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6.xml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8.xml"/><Relationship Id="rId2" Type="http://schemas.openxmlformats.org/officeDocument/2006/relationships/image" Target="../media/image22.png"/><Relationship Id="rId1" Type="http://schemas.openxmlformats.org/officeDocument/2006/relationships/tags" Target="../tags/tag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市场行稳致远</a:t>
            </a:r>
            <a:endParaRPr lang="zh-CN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85647"/>
            <a:ext cx="4620470" cy="646082"/>
            <a:chOff x="7093" y="6616"/>
            <a:chExt cx="7859" cy="1132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1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2025.03.03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85735" y="163902"/>
            <a:ext cx="3424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第三个“国九条”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4015" y="164465"/>
            <a:ext cx="11600180" cy="602678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6515" y="160020"/>
            <a:ext cx="12342495" cy="645033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11810" y="247015"/>
            <a:ext cx="11396345" cy="622490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风口阻击二维码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39545" y="2088515"/>
            <a:ext cx="2619375" cy="254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015" y="1373505"/>
            <a:ext cx="7518400" cy="46355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331" y="940279"/>
            <a:ext cx="11300605" cy="513271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683" y="819509"/>
            <a:ext cx="11536392" cy="53311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477109" y="155276"/>
            <a:ext cx="3709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四大战法叠加四线开花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75915" y="0"/>
            <a:ext cx="6440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庄散博弈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5" name="文本占位符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2055303" y="1208405"/>
            <a:ext cx="7894040" cy="4441190"/>
          </a:xfrm>
          <a:prstGeom prst="rect">
            <a:avLst/>
          </a:prstGeom>
        </p:spPr>
        <p:txBody>
          <a:bodyPr/>
          <a:lstStyle>
            <a:lvl1pPr marL="0" indent="0" algn="just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庄散博弈</a:t>
            </a:r>
            <a:r>
              <a:rPr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：</a:t>
            </a:r>
            <a:r>
              <a:rPr lang="zh-CN" altLang="en-US"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将个股资金流分为</a:t>
            </a:r>
            <a:r>
              <a:rPr lang="en-US" altLang="zh-CN"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4</a:t>
            </a:r>
            <a:r>
              <a:rPr lang="zh-CN" altLang="en-US"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种档次，盘中分类并计算出这</a:t>
            </a:r>
            <a:r>
              <a:rPr lang="en-US" altLang="zh-CN"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4</a:t>
            </a:r>
            <a:r>
              <a:rPr lang="zh-CN" altLang="en-US"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类不同档次资金的买卖力度和方向，方便用户看出股票的主力类型及买卖方向。</a:t>
            </a:r>
            <a:endParaRPr lang="en-US" dirty="0">
              <a:latin typeface="思源黑体 CN Heavy" panose="020B0A00000000000000" charset="-122"/>
              <a:ea typeface="思源黑体 CN Heavy" panose="020B0A00000000000000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1600"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红色线（皇帝）：代表特大单净额   黄色线（官员）：代表大单净额</a:t>
            </a:r>
            <a:endParaRPr sz="1600" dirty="0">
              <a:latin typeface="思源黑体 CN Heavy" panose="020B0A00000000000000" charset="-122"/>
              <a:ea typeface="思源黑体 CN Heavy" panose="020B0A00000000000000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1600"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蓝色线（地主）：代表中单净额      绿色线（农民）：代表小单净额</a:t>
            </a:r>
            <a:endParaRPr sz="1600" dirty="0">
              <a:latin typeface="思源黑体 CN Heavy" panose="020B0A00000000000000" charset="-122"/>
              <a:ea typeface="思源黑体 CN Heavy" panose="020B0A00000000000000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980" y="3207356"/>
            <a:ext cx="7894040" cy="240658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四线开花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4332" y="851323"/>
            <a:ext cx="777909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庄散博弈（最强形态）：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zh-CN" altLang="en-US" sz="2000" b="1" dirty="0"/>
              <a:t>红线、黄线呈现向上（红线第一，黄线第二）</a:t>
            </a:r>
            <a:endParaRPr lang="en-US" altLang="zh-CN" sz="2000" b="1" dirty="0"/>
          </a:p>
          <a:p>
            <a:br>
              <a:rPr lang="en-US" altLang="zh-CN" sz="2000" b="1" dirty="0"/>
            </a:br>
            <a:r>
              <a:rPr lang="zh-CN" altLang="en-US" sz="2000" b="1" dirty="0"/>
              <a:t>蓝线、绿线呈现向下（蓝线第三，绿线第四）</a:t>
            </a:r>
            <a:br>
              <a:rPr lang="en-US" altLang="zh-CN" sz="2000" b="1" dirty="0"/>
            </a:br>
            <a:endParaRPr lang="en-US" altLang="zh-CN" sz="2000" b="1" dirty="0"/>
          </a:p>
          <a:p>
            <a:br>
              <a:rPr lang="en-US" altLang="zh-CN" sz="2000" b="1" dirty="0"/>
            </a:br>
            <a:r>
              <a:rPr lang="zh-CN" altLang="en-US" sz="2000" b="1" dirty="0"/>
              <a:t>说明主力的超大单和大单形成合力抢夺散户筹码，此时个股容易大幅拉升甚至出现涨停板。</a:t>
            </a:r>
            <a:endParaRPr lang="en-US" altLang="zh-CN" sz="20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61151" y="733053"/>
            <a:ext cx="2578851" cy="547397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L2</a:t>
            </a: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基础版使用方法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3272" y="1572776"/>
            <a:ext cx="4278728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战法选股步骤（普通）：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en-US" altLang="zh-CN" sz="2000" b="1" dirty="0"/>
              <a:t>①</a:t>
            </a:r>
            <a:r>
              <a:rPr lang="zh-CN" altLang="en-US" sz="2000" b="1" dirty="0"/>
              <a:t>首页点击进入“</a:t>
            </a:r>
            <a:r>
              <a:rPr lang="en-US" altLang="zh-CN" sz="2000" b="1" dirty="0"/>
              <a:t>L2</a:t>
            </a:r>
            <a:r>
              <a:rPr lang="zh-CN" altLang="en-US" sz="2000" b="1" dirty="0"/>
              <a:t>基础版”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en-US" altLang="zh-CN" sz="2000" b="1" dirty="0"/>
              <a:t>②</a:t>
            </a:r>
            <a:r>
              <a:rPr lang="zh-CN" altLang="en-US" sz="2000" b="1" dirty="0"/>
              <a:t>勾选“四线开花”筛选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en-US" altLang="zh-CN" sz="2000" b="1" dirty="0"/>
              <a:t>③</a:t>
            </a:r>
            <a:r>
              <a:rPr lang="zh-CN" altLang="en-US" sz="2000" b="1" dirty="0"/>
              <a:t>点击“大额净买”排序</a:t>
            </a:r>
            <a:endParaRPr lang="en-US" altLang="zh-CN" sz="2000" b="1" dirty="0"/>
          </a:p>
          <a:p>
            <a:endParaRPr lang="en-US" altLang="zh-CN" sz="2000" b="1" dirty="0"/>
          </a:p>
          <a:p>
            <a:r>
              <a:rPr lang="en-US" altLang="zh-CN" sz="2000" b="1" dirty="0"/>
              <a:t>④</a:t>
            </a:r>
            <a:r>
              <a:rPr lang="zh-CN" altLang="en-US" sz="2000" b="1" dirty="0"/>
              <a:t>得到全市场当日主力最青睐的个股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zh-CN" altLang="en-US" sz="2000" b="1" dirty="0"/>
              <a:t>优点：全市场个股一览无遗</a:t>
            </a:r>
            <a:br>
              <a:rPr lang="en-US" altLang="zh-CN" sz="2000" b="1" dirty="0"/>
            </a:br>
            <a:r>
              <a:rPr lang="zh-CN" altLang="en-US" sz="2000" b="1" dirty="0"/>
              <a:t>缺点：个股太多，无从下手</a:t>
            </a:r>
            <a:br>
              <a:rPr lang="en-US" altLang="zh-CN" sz="2000" b="1" dirty="0"/>
            </a:br>
            <a:endParaRPr lang="en-US" altLang="zh-CN" sz="2000" b="1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0212" y="733053"/>
            <a:ext cx="5242472" cy="549996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L2</a:t>
            </a: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基础版使用方法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3271" y="1572776"/>
            <a:ext cx="474851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战法选股步骤（强化）：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en-US" altLang="zh-CN" sz="2000" b="1" dirty="0"/>
              <a:t>①</a:t>
            </a:r>
            <a:r>
              <a:rPr lang="zh-CN" altLang="en-US" sz="2000" b="1" dirty="0"/>
              <a:t>首页点击进入“</a:t>
            </a:r>
            <a:r>
              <a:rPr lang="en-US" altLang="zh-CN" sz="2000" b="1" dirty="0"/>
              <a:t>L2</a:t>
            </a:r>
            <a:r>
              <a:rPr lang="zh-CN" altLang="en-US" sz="2000" b="1" dirty="0"/>
              <a:t>基础版”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en-US" altLang="zh-CN" sz="2000" b="1" dirty="0"/>
              <a:t>②</a:t>
            </a:r>
            <a:r>
              <a:rPr lang="zh-CN" altLang="en-US" sz="2000" b="1" dirty="0"/>
              <a:t>盘中选择强势板块（消息</a:t>
            </a:r>
            <a:r>
              <a:rPr lang="en-US" altLang="zh-CN" sz="2000" b="1" dirty="0"/>
              <a:t>/</a:t>
            </a:r>
            <a:r>
              <a:rPr lang="zh-CN" altLang="en-US" sz="2000" b="1" dirty="0"/>
              <a:t>预判</a:t>
            </a:r>
            <a:r>
              <a:rPr lang="en-US" altLang="zh-CN" sz="2000" b="1" dirty="0"/>
              <a:t>/</a:t>
            </a:r>
            <a:r>
              <a:rPr lang="zh-CN" altLang="en-US" sz="2000" b="1" dirty="0"/>
              <a:t>看好）</a:t>
            </a:r>
            <a:endParaRPr lang="en-US" altLang="zh-CN" sz="2000" b="1" dirty="0"/>
          </a:p>
          <a:p>
            <a:endParaRPr lang="en-US" altLang="zh-CN" sz="2000" b="1" dirty="0"/>
          </a:p>
          <a:p>
            <a:r>
              <a:rPr lang="zh-CN" altLang="en-US" sz="2000" b="1" dirty="0"/>
              <a:t>③勾选“四线开花”筛选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en-US" altLang="zh-CN" sz="2000" b="1" dirty="0"/>
              <a:t>④</a:t>
            </a:r>
            <a:r>
              <a:rPr lang="zh-CN" altLang="en-US" sz="2000" b="1" dirty="0"/>
              <a:t>点击“大额净买”排序</a:t>
            </a:r>
            <a:endParaRPr lang="en-US" altLang="zh-CN" sz="2000" b="1" dirty="0"/>
          </a:p>
          <a:p>
            <a:endParaRPr lang="en-US" altLang="zh-CN" sz="2000" b="1" dirty="0"/>
          </a:p>
          <a:p>
            <a:r>
              <a:rPr lang="zh-CN" altLang="en-US" sz="2000" b="1" dirty="0"/>
              <a:t>⑤得到板块当日主力最青睐的个股</a:t>
            </a:r>
            <a:br>
              <a:rPr lang="en-US" altLang="zh-CN" sz="2000" b="1" dirty="0"/>
            </a:br>
            <a:endParaRPr lang="en-US" altLang="zh-CN" sz="2000" b="1" dirty="0"/>
          </a:p>
          <a:p>
            <a:r>
              <a:rPr lang="zh-CN" altLang="en-US" sz="2000" b="1" dirty="0"/>
              <a:t>优点：更加精准，便于捕捉主力小动向</a:t>
            </a:r>
            <a:endParaRPr lang="en-US" altLang="zh-CN" sz="2000" b="1" dirty="0"/>
          </a:p>
          <a:p>
            <a:r>
              <a:rPr lang="zh-CN" altLang="en-US" sz="2000" b="1" dirty="0"/>
              <a:t>缺点：板块容易判断错误</a:t>
            </a:r>
            <a:br>
              <a:rPr lang="en-US" altLang="zh-CN" sz="2000" b="1" dirty="0"/>
            </a:br>
            <a:endParaRPr lang="en-US" altLang="zh-CN" sz="2000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2039" y="767865"/>
            <a:ext cx="5204407" cy="5513892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90270" y="1332865"/>
            <a:ext cx="1029081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en-US" altLang="zh-CN" sz="2400" dirty="0"/>
          </a:p>
          <a:p>
            <a:endParaRPr lang="en-US" altLang="zh-CN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45795" y="911225"/>
            <a:ext cx="11135360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、稳定币：</a:t>
            </a:r>
            <a:endParaRPr lang="zh-CN" altLang="en-US" sz="2000" dirty="0"/>
          </a:p>
          <a:p>
            <a:r>
              <a:rPr lang="zh-CN" altLang="en-US" sz="2000" dirty="0"/>
              <a:t>针对有报道称蚂蚁国际正计划在香港和新加坡申请稳定币牌照一事，蚂蚁国际回应称，正在全球财资管理方面加速投资、拓展合作，将我们的</a:t>
            </a:r>
            <a:r>
              <a:rPr lang="en-US" altLang="zh-CN" sz="2000" dirty="0"/>
              <a:t>AI</a:t>
            </a:r>
            <a:r>
              <a:rPr lang="zh-CN" altLang="en-US" sz="2000" dirty="0"/>
              <a:t>、区块链和稳定币创新投入真实可靠的大规模应用。</a:t>
            </a:r>
            <a:r>
              <a:rPr lang="en-US" altLang="zh-CN" sz="2000" dirty="0"/>
              <a:t>“</a:t>
            </a:r>
            <a:r>
              <a:rPr lang="zh-CN" altLang="en-US" sz="2000" dirty="0"/>
              <a:t>我们欢迎香港立法会通过《稳定币条例草案》，将于法案</a:t>
            </a:r>
            <a:r>
              <a:rPr lang="en-US" altLang="zh-CN" sz="2000" dirty="0"/>
              <a:t>8</a:t>
            </a:r>
            <a:r>
              <a:rPr lang="zh-CN" altLang="en-US" sz="2000" dirty="0"/>
              <a:t>月</a:t>
            </a:r>
            <a:r>
              <a:rPr lang="en-US" altLang="zh-CN" sz="2000" dirty="0"/>
              <a:t>1</a:t>
            </a:r>
            <a:r>
              <a:rPr lang="zh-CN" altLang="en-US" sz="2000" dirty="0"/>
              <a:t>日生效、相关通道开启后尽快提交申请，希望为香港建设未来国际金融中心贡献更多力量。</a:t>
            </a:r>
            <a:r>
              <a:rPr lang="en-US" altLang="zh-CN" sz="2000" dirty="0"/>
              <a:t>”</a:t>
            </a:r>
            <a:r>
              <a:rPr lang="zh-CN" altLang="en-US" sz="2000" dirty="0"/>
              <a:t>蚂蚁国际表示。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、体育概念：</a:t>
            </a:r>
            <a:endParaRPr lang="zh-CN" altLang="en-US" sz="2000" dirty="0"/>
          </a:p>
          <a:p>
            <a:r>
              <a:rPr lang="zh-CN" altLang="en-US" sz="2000" dirty="0"/>
              <a:t>随着</a:t>
            </a:r>
            <a:r>
              <a:rPr lang="en-US" altLang="zh-CN" sz="2000" dirty="0"/>
              <a:t>“</a:t>
            </a:r>
            <a:r>
              <a:rPr lang="zh-CN" altLang="en-US" sz="2000" dirty="0"/>
              <a:t>苏超</a:t>
            </a:r>
            <a:r>
              <a:rPr lang="en-US" altLang="zh-CN" sz="2000" dirty="0"/>
              <a:t>”</a:t>
            </a:r>
            <a:r>
              <a:rPr lang="zh-CN" altLang="en-US" sz="2000" dirty="0"/>
              <a:t>的火爆出圈，有网友通过问政四川平台留言呼吁四川举办类似的足球赛事。对此，四川省体育局答复称，</a:t>
            </a:r>
            <a:r>
              <a:rPr lang="en-US" altLang="zh-CN" sz="2000" dirty="0"/>
              <a:t>“</a:t>
            </a:r>
            <a:r>
              <a:rPr lang="zh-CN" altLang="en-US" sz="2000" dirty="0"/>
              <a:t>巴蜀雄起杯</a:t>
            </a:r>
            <a:r>
              <a:rPr lang="en-US" altLang="zh-CN" sz="2000" dirty="0"/>
              <a:t>”</a:t>
            </a:r>
            <a:r>
              <a:rPr lang="zh-CN" altLang="en-US" sz="2000" dirty="0"/>
              <a:t>川超联赛将借鉴</a:t>
            </a:r>
            <a:r>
              <a:rPr lang="en-US" altLang="zh-CN" sz="2000" dirty="0"/>
              <a:t>“</a:t>
            </a:r>
            <a:r>
              <a:rPr lang="zh-CN" altLang="en-US" sz="2000" dirty="0"/>
              <a:t>苏超</a:t>
            </a:r>
            <a:r>
              <a:rPr lang="en-US" altLang="zh-CN" sz="2000" dirty="0"/>
              <a:t>”</a:t>
            </a:r>
            <a:r>
              <a:rPr lang="zh-CN" altLang="en-US" sz="2000" dirty="0"/>
              <a:t>联赛的健康发展经验，完善赛事体系，强化监管，推动公平竞赛，并动员社会力量参与，促进群众足球与校园足球发展，助力全民健身。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9310" y="974725"/>
            <a:ext cx="1089977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、核聚变：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英国财政部与能源安全与净零排放部集中宣布了一大批投资计划，其中包括了将在未来五年内向核聚变领域投资</a:t>
            </a:r>
            <a:r>
              <a:rPr lang="en-US" altLang="zh-CN" sz="2000" dirty="0"/>
              <a:t>25</a:t>
            </a:r>
            <a:r>
              <a:rPr lang="zh-CN" altLang="en-US" sz="2000" dirty="0"/>
              <a:t>亿英镑，用以推进原型电厂</a:t>
            </a:r>
            <a:r>
              <a:rPr lang="en-US" altLang="zh-CN" sz="2000" dirty="0"/>
              <a:t>——STEP</a:t>
            </a:r>
            <a:r>
              <a:rPr lang="zh-CN" altLang="en-US" sz="2000" dirty="0"/>
              <a:t>计划，并将创造数千个新的就业机会。</a:t>
            </a:r>
            <a:endParaRPr lang="zh-CN" altLang="en-US" sz="2000" dirty="0"/>
          </a:p>
          <a:p>
            <a:r>
              <a:rPr lang="en-US" altLang="zh-CN" sz="2000" dirty="0"/>
              <a:t>6</a:t>
            </a:r>
            <a:r>
              <a:rPr lang="zh-CN" altLang="en-US" sz="2000" dirty="0"/>
              <a:t>月</a:t>
            </a:r>
            <a:r>
              <a:rPr lang="en-US" altLang="zh-CN" sz="2000" dirty="0"/>
              <a:t>12</a:t>
            </a:r>
            <a:r>
              <a:rPr lang="zh-CN" altLang="en-US" sz="2000" dirty="0"/>
              <a:t>日，世界银行行长</a:t>
            </a:r>
            <a:r>
              <a:rPr lang="en-US" altLang="zh-CN" sz="2000" dirty="0"/>
              <a:t>Ajay Banga</a:t>
            </a:r>
            <a:r>
              <a:rPr lang="zh-CN" altLang="en-US" sz="2000" dirty="0"/>
              <a:t>在周三发给员工的内部邮件中宣布，该行将</a:t>
            </a:r>
            <a:r>
              <a:rPr lang="en-US" altLang="zh-CN" sz="2000" dirty="0"/>
              <a:t>“</a:t>
            </a:r>
            <a:r>
              <a:rPr lang="zh-CN" altLang="en-US" sz="2000" dirty="0"/>
              <a:t>重新进入核能领域</a:t>
            </a:r>
            <a:r>
              <a:rPr lang="en-US" altLang="zh-CN" sz="2000" dirty="0"/>
              <a:t>“</a:t>
            </a:r>
            <a:r>
              <a:rPr lang="zh-CN" altLang="en-US" sz="2000" dirty="0"/>
              <a:t>，并与联合国核监督机构国际原子能机构建立合作关系。这一决定结束了世行自</a:t>
            </a:r>
            <a:r>
              <a:rPr lang="en-US" altLang="zh-CN" sz="2000" dirty="0"/>
              <a:t>1959</a:t>
            </a:r>
            <a:r>
              <a:rPr lang="zh-CN" altLang="en-US" sz="2000" dirty="0"/>
              <a:t>年以来对核能项目的融资禁令。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用户好评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/>
          <p:nvPr/>
        </p:nvPicPr>
        <p:blipFill>
          <a:blip r:embed="rId1"/>
          <a:stretch>
            <a:fillRect/>
          </a:stretch>
        </p:blipFill>
        <p:spPr>
          <a:xfrm>
            <a:off x="770890" y="1133475"/>
            <a:ext cx="3856355" cy="4544060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5167630" y="839470"/>
            <a:ext cx="6000115" cy="1673225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5231130" y="2567305"/>
            <a:ext cx="5634990" cy="1283335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4"/>
          <a:stretch>
            <a:fillRect/>
          </a:stretch>
        </p:blipFill>
        <p:spPr>
          <a:xfrm>
            <a:off x="5420995" y="4032250"/>
            <a:ext cx="5255260" cy="17900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1825" y="343535"/>
            <a:ext cx="10819130" cy="587121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8395" y="609600"/>
            <a:ext cx="9934575" cy="56388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9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1614</Words>
  <Application>WPS 演示</Application>
  <PresentationFormat>宽屏</PresentationFormat>
  <Paragraphs>111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4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Calibri</vt:lpstr>
      <vt:lpstr>Arial Unicode MS</vt:lpstr>
      <vt:lpstr>等线</vt:lpstr>
      <vt:lpstr>思源黑体 CN Normal</vt:lpstr>
      <vt:lpstr>Wingdings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风口阻击二维码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198</cp:revision>
  <dcterms:created xsi:type="dcterms:W3CDTF">2024-06-11T06:30:00Z</dcterms:created>
  <dcterms:modified xsi:type="dcterms:W3CDTF">2025-06-13T01:00:31Z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2052-12.1.0.21171</vt:lpwstr>
  </property>
</Properties>
</file>