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463" r:id="rId7"/>
    <p:sldId id="4464" r:id="rId8"/>
    <p:sldId id="4460" r:id="rId9"/>
    <p:sldId id="4391" r:id="rId10"/>
    <p:sldId id="4440" r:id="rId11"/>
    <p:sldId id="4457" r:id="rId12"/>
    <p:sldId id="4458" r:id="rId13"/>
    <p:sldId id="4442" r:id="rId14"/>
    <p:sldId id="4459" r:id="rId15"/>
    <p:sldId id="4444" r:id="rId16"/>
    <p:sldId id="4461" r:id="rId17"/>
    <p:sldId id="4452" r:id="rId18"/>
    <p:sldId id="4462" r:id="rId19"/>
    <p:sldId id="4453" r:id="rId20"/>
    <p:sldId id="4278" r:id="rId21"/>
    <p:sldId id="270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17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6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0410" y="827405"/>
            <a:ext cx="7626985" cy="2240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/>
              <a:t>购买网址链接：研究院</a:t>
            </a:r>
            <a:r>
              <a:rPr lang="en-US" altLang="zh-CN" sz="2400" dirty="0"/>
              <a:t>——</a:t>
            </a:r>
            <a:r>
              <a:rPr lang="zh-CN" altLang="en-US" sz="2400" dirty="0"/>
              <a:t>经传好课</a:t>
            </a:r>
            <a:r>
              <a:rPr lang="en-US" altLang="zh-CN" sz="2400" dirty="0"/>
              <a:t>  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000" dirty="0"/>
              <a:t>https://toujiao.n8n8.cn/jz-course/course-detail/376.html</a:t>
            </a:r>
            <a:endParaRPr lang="en-US" altLang="zh-CN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购买链接与具体提纲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2081530"/>
            <a:ext cx="2841625" cy="3619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55" y="2081530"/>
            <a:ext cx="288925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量化届丰碑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70" y="1009650"/>
            <a:ext cx="11499215" cy="4838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3620" y="754380"/>
            <a:ext cx="10144125" cy="55651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305" y="882650"/>
            <a:ext cx="10218420" cy="53574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418</a:t>
            </a:r>
            <a:r>
              <a:rPr lang="zh-CN" altLang="en-US" sz="2400" dirty="0">
                <a:solidFill>
                  <a:schemeClr val="bg1"/>
                </a:solidFill>
              </a:rPr>
              <a:t>活动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25" y="861695"/>
            <a:ext cx="9810750" cy="53911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抱团牛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3745" y="833120"/>
            <a:ext cx="5822950" cy="52501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3870" y="874395"/>
            <a:ext cx="8663940" cy="52501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</a:t>
            </a:r>
            <a:r>
              <a:rPr lang="en-US" altLang="zh-CN" sz="2000" dirty="0"/>
              <a:t>MCLL</a:t>
            </a:r>
            <a:r>
              <a:rPr lang="zh-CN" altLang="en-US" sz="2000" dirty="0"/>
              <a:t>：</a:t>
            </a:r>
            <a:endParaRPr lang="zh-CN" altLang="en-US" sz="2000" dirty="0"/>
          </a:p>
          <a:p>
            <a:r>
              <a:rPr lang="zh-CN" altLang="en-US" sz="2000" dirty="0"/>
              <a:t>据台湾工商时报援引渠道商消息称，目前</a:t>
            </a:r>
            <a:r>
              <a:rPr lang="en-US" altLang="zh-CN" sz="2000" dirty="0"/>
              <a:t>MLCC</a:t>
            </a:r>
            <a:r>
              <a:rPr lang="zh-CN" altLang="en-US" sz="2000" dirty="0"/>
              <a:t>缺货规格已经不仅局限在</a:t>
            </a:r>
            <a:r>
              <a:rPr lang="en-US" altLang="zh-CN" sz="2000" dirty="0"/>
              <a:t>AI</a:t>
            </a:r>
            <a:r>
              <a:rPr lang="zh-CN" altLang="en-US" sz="2000" dirty="0"/>
              <a:t>用</a:t>
            </a:r>
            <a:r>
              <a:rPr lang="en-US" altLang="zh-CN" sz="2000" dirty="0"/>
              <a:t>MLCC，</a:t>
            </a:r>
            <a:r>
              <a:rPr lang="zh-CN" altLang="en-US" sz="2000" dirty="0"/>
              <a:t>主要规格产品都供不应求。村田、三星电机等为了承接高端</a:t>
            </a:r>
            <a:r>
              <a:rPr lang="en-US" altLang="zh-CN" sz="2000" dirty="0"/>
              <a:t>MLCC</a:t>
            </a:r>
            <a:r>
              <a:rPr lang="zh-CN" altLang="en-US" sz="2000" dirty="0"/>
              <a:t>订单，被迫放弃低端订单。在这种情况下，报道称</a:t>
            </a:r>
            <a:r>
              <a:rPr lang="en-US" altLang="zh-CN" sz="2000" dirty="0"/>
              <a:t>MLCC</a:t>
            </a:r>
            <a:r>
              <a:rPr lang="zh-CN" altLang="en-US" sz="2000" dirty="0"/>
              <a:t>或将迎来“史上最长缺货潮”。华新科认为，本次</a:t>
            </a:r>
            <a:r>
              <a:rPr lang="en-US" altLang="zh-CN" sz="2000" dirty="0"/>
              <a:t>MLCC</a:t>
            </a:r>
            <a:r>
              <a:rPr lang="zh-CN" altLang="en-US" sz="2000" dirty="0"/>
              <a:t>缺货将延续至2027年甚至2028年，或将超过2018年被动元件缺货潮。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、光通信：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国盛证券研报称，高速光模块放量直接带动</a:t>
            </a:r>
            <a:r>
              <a:rPr lang="en-US" altLang="zh-CN" sz="2000" dirty="0"/>
              <a:t>MPO</a:t>
            </a:r>
            <a:r>
              <a:rPr lang="zh-CN" altLang="en-US" sz="2000" dirty="0"/>
              <a:t>需求激增。</a:t>
            </a:r>
            <a:r>
              <a:rPr lang="en-US" altLang="zh-CN" sz="2000" dirty="0"/>
              <a:t>MPO</a:t>
            </a:r>
            <a:r>
              <a:rPr lang="zh-CN" altLang="en-US" sz="2000" dirty="0"/>
              <a:t>连接器是高速光模块的标准配套器件，二者在物理连接和技术规格上高度绑定。随着</a:t>
            </a:r>
            <a:r>
              <a:rPr lang="en-US" altLang="zh-CN" sz="2000" dirty="0"/>
              <a:t>AI</a:t>
            </a:r>
            <a:r>
              <a:rPr lang="zh-CN" altLang="en-US" sz="2000" dirty="0"/>
              <a:t>算力建设加速推进，高速光模块需求量持续攀升，直接拉动作为其核心连接件的</a:t>
            </a:r>
            <a:r>
              <a:rPr lang="en-US" altLang="zh-CN" sz="2000" dirty="0"/>
              <a:t>MPO</a:t>
            </a:r>
            <a:r>
              <a:rPr lang="zh-CN" altLang="en-US" sz="2000" dirty="0"/>
              <a:t>连接器需求同步爆发。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1044575"/>
            <a:ext cx="1005205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、量子科技：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中核集团核工业理化工程研究院15日介绍，我国科学家在稳定同位素富集与高纯硅制备领域取得关键性突破，首次成功实现丰度超过99.99%的硅-28同位素自主量产，产品关键指标达到国际先进水平。这项科研突破，将为我国硅基量子计算芯片的自主研制提供坚实支撑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量化六大战法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455" y="937895"/>
            <a:ext cx="9737090" cy="49815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1437</Words>
  <Application>WPS 演示</Application>
  <PresentationFormat>宽屏</PresentationFormat>
  <Paragraphs>139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9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KSOFBD28ECAF</vt:lpstr>
      <vt:lpstr>Segoe Print</vt:lpstr>
      <vt:lpstr>Calibri</vt:lpstr>
      <vt:lpstr>KSOFDDF4E7ED</vt:lpstr>
      <vt:lpstr>Arial Unicode MS</vt:lpstr>
      <vt:lpstr>等线</vt:lpstr>
      <vt:lpstr>思源黑体 CN Bold</vt:lpstr>
      <vt:lpstr>思源黑体 CN Heavy</vt:lpstr>
      <vt:lpstr>思源黑体 CN Medium</vt:lpstr>
      <vt:lpstr>方正宝黑体 简 Medium</vt:lpstr>
      <vt:lpstr>兰米黑体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488</cp:revision>
  <dcterms:created xsi:type="dcterms:W3CDTF">2024-06-11T06:30:00Z</dcterms:created>
  <dcterms:modified xsi:type="dcterms:W3CDTF">2026-06-16T00:49:26Z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2052-12.1.0.26895</vt:lpwstr>
  </property>
</Properties>
</file>