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391" r:id="rId6"/>
    <p:sldId id="4440" r:id="rId7"/>
    <p:sldId id="4442" r:id="rId8"/>
    <p:sldId id="4444" r:id="rId9"/>
    <p:sldId id="4424" r:id="rId10"/>
    <p:sldId id="4357" r:id="rId11"/>
    <p:sldId id="4272" r:id="rId12"/>
    <p:sldId id="4270" r:id="rId13"/>
    <p:sldId id="4278" r:id="rId14"/>
    <p:sldId id="4339" r:id="rId15"/>
    <p:sldId id="4269" r:id="rId16"/>
    <p:sldId id="1341" r:id="rId17"/>
    <p:sldId id="4241" r:id="rId18"/>
    <p:sldId id="270" r:id="rId19"/>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gs" Target="tags/tag27.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tags" Target="../tags/tag19.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0.xml"/><Relationship Id="rId2" Type="http://schemas.openxmlformats.org/officeDocument/2006/relationships/image" Target="../media/image11.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3.xml"/><Relationship Id="rId3" Type="http://schemas.openxmlformats.org/officeDocument/2006/relationships/image" Target="../media/image13.png"/><Relationship Id="rId2" Type="http://schemas.openxmlformats.org/officeDocument/2006/relationships/tags" Target="../tags/tag22.xml"/><Relationship Id="rId1" Type="http://schemas.openxmlformats.org/officeDocument/2006/relationships/tags" Target="../tags/tag2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4.xml"/><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6.xml"/><Relationship Id="rId2" Type="http://schemas.openxmlformats.org/officeDocument/2006/relationships/image" Target="../media/image15.png"/><Relationship Id="rId1" Type="http://schemas.openxmlformats.org/officeDocument/2006/relationships/tags" Target="../tags/tag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png"/><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市场行稳致远</a:t>
            </a:r>
            <a:endPar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85647"/>
            <a:ext cx="4620470" cy="646082"/>
            <a:chOff x="7093" y="6616"/>
            <a:chExt cx="7859" cy="1132"/>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16"/>
              <a:ext cx="4318" cy="1132"/>
            </a:xfrm>
            <a:prstGeom prst="rect">
              <a:avLst/>
            </a:prstGeom>
            <a:noFill/>
          </p:spPr>
          <p:txBody>
            <a:bodyPr wrap="square" rtlCol="0">
              <a:spAutoFit/>
            </a:bodyPr>
            <a:lstStyle/>
            <a:p>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2025.03.03</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11810" y="247015"/>
            <a:ext cx="11396345" cy="62249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风口阻击二维码</a:t>
            </a:r>
            <a:endParaRPr lang="zh-CN" altLang="en-US"/>
          </a:p>
        </p:txBody>
      </p:sp>
      <p:pic>
        <p:nvPicPr>
          <p:cNvPr id="4" name="内容占位符 3"/>
          <p:cNvPicPr>
            <a:picLocks noChangeAspect="1"/>
          </p:cNvPicPr>
          <p:nvPr>
            <p:ph idx="1"/>
          </p:nvPr>
        </p:nvPicPr>
        <p:blipFill>
          <a:blip r:embed="rId1"/>
          <a:stretch>
            <a:fillRect/>
          </a:stretch>
        </p:blipFill>
        <p:spPr>
          <a:xfrm>
            <a:off x="1439545" y="2088515"/>
            <a:ext cx="2619375" cy="2543175"/>
          </a:xfrm>
          <a:prstGeom prst="rect">
            <a:avLst/>
          </a:prstGeom>
        </p:spPr>
      </p:pic>
      <p:pic>
        <p:nvPicPr>
          <p:cNvPr id="5" name="图片 4"/>
          <p:cNvPicPr>
            <a:picLocks noChangeAspect="1"/>
          </p:cNvPicPr>
          <p:nvPr/>
        </p:nvPicPr>
        <p:blipFill>
          <a:blip r:embed="rId2"/>
          <a:stretch>
            <a:fillRect/>
          </a:stretch>
        </p:blipFill>
        <p:spPr>
          <a:xfrm>
            <a:off x="4311015" y="1373505"/>
            <a:ext cx="7518400" cy="4635500"/>
          </a:xfrm>
          <a:prstGeom prst="rect">
            <a:avLst/>
          </a:prstGeom>
        </p:spPr>
      </p:pic>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0331" y="940279"/>
            <a:ext cx="11300605" cy="513271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庄散博弈</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5" name="文本占位符 2"/>
          <p:cNvSpPr>
            <a:spLocks noGrp="1"/>
          </p:cNvSpPr>
          <p:nvPr>
            <p:custDataLst>
              <p:tags r:id="rId2"/>
            </p:custDataLst>
          </p:nvPr>
        </p:nvSpPr>
        <p:spPr>
          <a:xfrm>
            <a:off x="2055303" y="1208405"/>
            <a:ext cx="789404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latin typeface="思源黑体 CN Heavy" panose="020B0A00000000000000" charset="-122"/>
                <a:ea typeface="思源黑体 CN Heavy" panose="020B0A00000000000000" charset="-122"/>
                <a:sym typeface="+mn-ea"/>
              </a:rPr>
              <a:t>庄散博弈</a:t>
            </a:r>
            <a:r>
              <a:rPr dirty="0">
                <a:latin typeface="思源黑体 CN Heavy" panose="020B0A00000000000000" charset="-122"/>
                <a:ea typeface="思源黑体 CN Heavy" panose="020B0A00000000000000" charset="-122"/>
                <a:sym typeface="+mn-ea"/>
              </a:rPr>
              <a:t>：</a:t>
            </a:r>
            <a:r>
              <a:rPr lang="zh-CN" altLang="en-US" dirty="0">
                <a:latin typeface="思源黑体 CN Heavy" panose="020B0A00000000000000" charset="-122"/>
                <a:ea typeface="思源黑体 CN Heavy" panose="020B0A00000000000000" charset="-122"/>
                <a:sym typeface="+mn-ea"/>
              </a:rPr>
              <a:t>将个股资金流分为</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种档次，盘中分类并计算出这</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类不同档次资金的买卖力度和方向，方便用户看出股票的主力类型及买卖方向。</a:t>
            </a:r>
            <a:endParaRPr lang="en-US"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红色线（皇帝）：代表特大单净额   黄色线（官员）：代表大单净额</a:t>
            </a:r>
            <a:endParaRPr sz="1600"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蓝色线（地主）：代表中单净额      绿色线（农民）：代表小单净额</a:t>
            </a:r>
            <a:endParaRPr sz="1600" dirty="0">
              <a:latin typeface="思源黑体 CN Heavy" panose="020B0A00000000000000" charset="-122"/>
              <a:ea typeface="思源黑体 CN Heavy" panose="020B0A00000000000000" charset="-122"/>
              <a:sym typeface="+mn-ea"/>
            </a:endParaRPr>
          </a:p>
        </p:txBody>
      </p:sp>
      <p:pic>
        <p:nvPicPr>
          <p:cNvPr id="7" name="图片 6"/>
          <p:cNvPicPr>
            <a:picLocks noChangeAspect="1"/>
          </p:cNvPicPr>
          <p:nvPr/>
        </p:nvPicPr>
        <p:blipFill>
          <a:blip r:embed="rId3"/>
          <a:stretch>
            <a:fillRect/>
          </a:stretch>
        </p:blipFill>
        <p:spPr>
          <a:xfrm>
            <a:off x="2148980" y="3207356"/>
            <a:ext cx="7894040" cy="2406586"/>
          </a:xfrm>
          <a:prstGeom prst="rect">
            <a:avLst/>
          </a:prstGeom>
          <a:ln>
            <a:solidFill>
              <a:srgbClr val="0070C0"/>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zh-CN" altLang="en-US" sz="4000" dirty="0">
                <a:solidFill>
                  <a:srgbClr val="FFFFFF"/>
                </a:solidFill>
                <a:ea typeface="思源黑体 CN Medium" panose="020B0600000000000000" pitchFamily="34" charset="-122"/>
                <a:sym typeface="+mn-ea"/>
              </a:rPr>
              <a:t>四线开花</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74332" y="851323"/>
            <a:ext cx="7779099" cy="2862322"/>
          </a:xfrm>
          <a:prstGeom prst="rect">
            <a:avLst/>
          </a:prstGeom>
          <a:noFill/>
        </p:spPr>
        <p:txBody>
          <a:bodyPr wrap="square">
            <a:spAutoFit/>
          </a:bodyPr>
          <a:lstStyle/>
          <a:p>
            <a:r>
              <a:rPr lang="zh-CN" altLang="en-US" sz="2000" b="1" dirty="0"/>
              <a:t>庄散博弈（最强形态）：</a:t>
            </a:r>
            <a:br>
              <a:rPr lang="en-US" altLang="zh-CN" sz="2000" b="1" dirty="0"/>
            </a:br>
            <a:br>
              <a:rPr lang="en-US" altLang="zh-CN" sz="2000" b="1" dirty="0"/>
            </a:br>
            <a:r>
              <a:rPr lang="zh-CN" altLang="en-US" sz="2000" b="1" dirty="0"/>
              <a:t>红线、黄线呈现向上（红线第一，黄线第二）</a:t>
            </a:r>
            <a:endParaRPr lang="en-US" altLang="zh-CN" sz="2000" b="1" dirty="0"/>
          </a:p>
          <a:p>
            <a:br>
              <a:rPr lang="en-US" altLang="zh-CN" sz="2000" b="1" dirty="0"/>
            </a:br>
            <a:r>
              <a:rPr lang="zh-CN" altLang="en-US" sz="2000" b="1" dirty="0"/>
              <a:t>蓝线、绿线呈现向下（蓝线第三，绿线第四）</a:t>
            </a:r>
            <a:br>
              <a:rPr lang="en-US" altLang="zh-CN" sz="2000" b="1" dirty="0"/>
            </a:br>
            <a:endParaRPr lang="en-US" altLang="zh-CN" sz="2000" b="1" dirty="0"/>
          </a:p>
          <a:p>
            <a:br>
              <a:rPr lang="en-US" altLang="zh-CN" sz="2000" b="1" dirty="0"/>
            </a:br>
            <a:r>
              <a:rPr lang="zh-CN" altLang="en-US" sz="2000" b="1" dirty="0"/>
              <a:t>说明主力的超大单和大单形成合力抢夺散户筹码，此时个股容易大幅拉升甚至出现涨停板。</a:t>
            </a:r>
            <a:endParaRPr lang="en-US" altLang="zh-CN" sz="2000" b="1" dirty="0"/>
          </a:p>
        </p:txBody>
      </p:sp>
      <p:pic>
        <p:nvPicPr>
          <p:cNvPr id="4" name="图片 3"/>
          <p:cNvPicPr>
            <a:picLocks noChangeAspect="1"/>
          </p:cNvPicPr>
          <p:nvPr/>
        </p:nvPicPr>
        <p:blipFill>
          <a:blip r:embed="rId1"/>
          <a:stretch>
            <a:fillRect/>
          </a:stretch>
        </p:blipFill>
        <p:spPr>
          <a:xfrm>
            <a:off x="7961151" y="733053"/>
            <a:ext cx="2578851" cy="5473976"/>
          </a:xfrm>
          <a:prstGeom prst="rect">
            <a:avLst/>
          </a:prstGeom>
          <a:ln>
            <a:solidFill>
              <a:srgbClr val="0070C0"/>
            </a:solidFill>
          </a:ln>
        </p:spPr>
      </p:pic>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0270" y="1332865"/>
            <a:ext cx="10290810" cy="2306955"/>
          </a:xfrm>
          <a:prstGeom prst="rect">
            <a:avLst/>
          </a:prstGeom>
          <a:noFill/>
        </p:spPr>
        <p:txBody>
          <a:bodyPr wrap="square" rtlCol="0">
            <a:spAutoFit/>
          </a:bodyPr>
          <a:lstStyle/>
          <a:p>
            <a:endParaRPr lang="en-US" altLang="zh-CN" sz="2400" dirty="0"/>
          </a:p>
          <a:p>
            <a:r>
              <a:rPr lang="en-US" altLang="zh-CN" sz="2400" dirty="0"/>
              <a:t>1</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r>
              <a:rPr lang="en-US" altLang="zh-CN" sz="2400" dirty="0"/>
              <a:t>2</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5795" y="911225"/>
            <a:ext cx="11135360" cy="4636135"/>
          </a:xfrm>
          <a:prstGeom prst="rect">
            <a:avLst/>
          </a:prstGeom>
          <a:noFill/>
        </p:spPr>
        <p:txBody>
          <a:bodyPr wrap="square" rtlCol="0">
            <a:noAutofit/>
          </a:bodyPr>
          <a:lstStyle/>
          <a:p>
            <a:r>
              <a:rPr lang="en-US" altLang="zh-CN" sz="2000" dirty="0"/>
              <a:t>1</a:t>
            </a:r>
            <a:r>
              <a:rPr lang="zh-CN" altLang="en-US" sz="2000" dirty="0"/>
              <a:t>、港口航运：</a:t>
            </a:r>
            <a:endParaRPr lang="zh-CN" altLang="en-US" sz="2000" dirty="0"/>
          </a:p>
          <a:p>
            <a:r>
              <a:rPr lang="zh-CN" altLang="en-US" sz="2000" dirty="0"/>
              <a:t>美国总统特朗普</a:t>
            </a:r>
            <a:r>
              <a:rPr lang="en-US" altLang="zh-CN" sz="2000" dirty="0"/>
              <a:t>21</a:t>
            </a:r>
            <a:r>
              <a:rPr lang="zh-CN" altLang="en-US" sz="2000" dirty="0"/>
              <a:t>日在社交媒体上说，美军已</a:t>
            </a:r>
            <a:r>
              <a:rPr lang="en-US" altLang="zh-CN" sz="2000" dirty="0"/>
              <a:t>“</a:t>
            </a:r>
            <a:r>
              <a:rPr lang="zh-CN" altLang="en-US" sz="2000" dirty="0"/>
              <a:t>成功打击</a:t>
            </a:r>
            <a:r>
              <a:rPr lang="en-US" altLang="zh-CN" sz="2000" dirty="0"/>
              <a:t>”</a:t>
            </a:r>
            <a:r>
              <a:rPr lang="zh-CN" altLang="en-US" sz="2000" dirty="0"/>
              <a:t>伊朗三处核设施。据央视新闻报道，伊朗议会国家安全委员会委员库萨里表示，伊朗议会已得出结论，认为应关闭霍尔木兹海峡，但最终决定权在伊朗最高国家安全委员会手中。霍尔木兹海峡位于阿曼和伊朗之间，连接了东部的阿曼湾和西部的波斯湾，是海湾地区石油输往世界各地的唯一海上通道，全球约三分之一的海运原油贸易都要途经霍尔木兹海峡。</a:t>
            </a:r>
            <a:endParaRPr lang="zh-CN" altLang="en-US" sz="2000" dirty="0"/>
          </a:p>
          <a:p>
            <a:endParaRPr lang="zh-CN" altLang="en-US" sz="2000" dirty="0"/>
          </a:p>
          <a:p>
            <a:r>
              <a:rPr lang="en-US" altLang="zh-CN" sz="2000" dirty="0"/>
              <a:t>2</a:t>
            </a:r>
            <a:r>
              <a:rPr lang="zh-CN" altLang="en-US" sz="2000" dirty="0"/>
              <a:t>、跨境支付：</a:t>
            </a:r>
            <a:endParaRPr lang="zh-CN" altLang="en-US" sz="2000" dirty="0"/>
          </a:p>
          <a:p>
            <a:r>
              <a:rPr lang="zh-CN" altLang="en-US" sz="2000" dirty="0"/>
              <a:t>中国人民银行与香港金融管理局联合举办内地与香港快速支付系统互联互通启动仪式。跨境支付通于</a:t>
            </a:r>
            <a:r>
              <a:rPr lang="en-US" altLang="zh-CN" sz="2000" dirty="0"/>
              <a:t>2025</a:t>
            </a:r>
            <a:r>
              <a:rPr lang="zh-CN" altLang="en-US" sz="2000" dirty="0"/>
              <a:t>年</a:t>
            </a:r>
            <a:r>
              <a:rPr lang="en-US" altLang="zh-CN" sz="2000" dirty="0"/>
              <a:t>6</a:t>
            </a:r>
            <a:r>
              <a:rPr lang="zh-CN" altLang="en-US" sz="2000" dirty="0"/>
              <a:t>月</a:t>
            </a:r>
            <a:r>
              <a:rPr lang="en-US" altLang="zh-CN" sz="2000" dirty="0"/>
              <a:t>22</a:t>
            </a:r>
            <a:r>
              <a:rPr lang="zh-CN" altLang="en-US" sz="2000" dirty="0"/>
              <a:t>日上线运行。跨境支付通的推出，有利于提升两地跨境支付效率和服务水平，便利两地经贸活动和人员往来，巩固和提升香港国际金融中心地位。</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29310" y="974725"/>
            <a:ext cx="10899775" cy="4636135"/>
          </a:xfrm>
          <a:prstGeom prst="rect">
            <a:avLst/>
          </a:prstGeom>
          <a:noFill/>
        </p:spPr>
        <p:txBody>
          <a:bodyPr wrap="square" rtlCol="0">
            <a:noAutofit/>
          </a:bodyPr>
          <a:lstStyle/>
          <a:p>
            <a:r>
              <a:rPr lang="en-US" altLang="zh-CN" sz="2000" dirty="0"/>
              <a:t>3</a:t>
            </a:r>
            <a:r>
              <a:rPr lang="zh-CN" altLang="en-US" sz="2000" dirty="0"/>
              <a:t>、固态电池：</a:t>
            </a:r>
            <a:endParaRPr lang="zh-CN" altLang="en-US" sz="2000" dirty="0"/>
          </a:p>
          <a:p>
            <a:endParaRPr lang="zh-CN" altLang="en-US" sz="2000" dirty="0"/>
          </a:p>
          <a:p>
            <a:r>
              <a:rPr lang="zh-CN" altLang="en-US" sz="2000" dirty="0"/>
              <a:t>近期，固态电池催化不断。产业层面，资料显示，五场大会密集召开。一是，</a:t>
            </a:r>
            <a:r>
              <a:rPr lang="en-US" altLang="zh-CN" sz="2000" dirty="0"/>
              <a:t>6</a:t>
            </a:r>
            <a:r>
              <a:rPr lang="zh-CN" altLang="en-US" sz="2000" dirty="0"/>
              <a:t>月</a:t>
            </a:r>
            <a:r>
              <a:rPr lang="en-US" altLang="zh-CN" sz="2000" dirty="0"/>
              <a:t>19</a:t>
            </a:r>
            <a:r>
              <a:rPr lang="zh-CN" altLang="en-US" sz="2000" dirty="0"/>
              <a:t>日，中国国际固态电池科技大会；二是，硫化锂与硫化物固态电池技术大会将于</a:t>
            </a:r>
            <a:r>
              <a:rPr lang="en-US" altLang="zh-CN" sz="2000" dirty="0"/>
              <a:t>6</a:t>
            </a:r>
            <a:r>
              <a:rPr lang="zh-CN" altLang="en-US" sz="2000" dirty="0"/>
              <a:t>月</a:t>
            </a:r>
            <a:r>
              <a:rPr lang="en-US" altLang="zh-CN" sz="2000" dirty="0"/>
              <a:t>24</a:t>
            </a:r>
            <a:r>
              <a:rPr lang="zh-CN" altLang="en-US" sz="2000" dirty="0"/>
              <a:t>日</a:t>
            </a:r>
            <a:r>
              <a:rPr lang="en-US" altLang="zh-CN" sz="2000" dirty="0"/>
              <a:t>—25</a:t>
            </a:r>
            <a:r>
              <a:rPr lang="zh-CN" altLang="en-US" sz="2000" dirty="0"/>
              <a:t>日召开；三是，固态电池大会暨硅基负极产创大会将于</a:t>
            </a:r>
            <a:r>
              <a:rPr lang="en-US" altLang="zh-CN" sz="2000" dirty="0"/>
              <a:t>7</a:t>
            </a:r>
            <a:r>
              <a:rPr lang="zh-CN" altLang="en-US" sz="2000" dirty="0"/>
              <a:t>月</a:t>
            </a:r>
            <a:r>
              <a:rPr lang="en-US" altLang="zh-CN" sz="2000" dirty="0"/>
              <a:t>3</a:t>
            </a:r>
            <a:r>
              <a:rPr lang="zh-CN" altLang="en-US" sz="2000" dirty="0"/>
              <a:t>日召开；四是，</a:t>
            </a:r>
            <a:r>
              <a:rPr lang="en-US" altLang="zh-CN" sz="2000" dirty="0"/>
              <a:t>2025</a:t>
            </a:r>
            <a:r>
              <a:rPr lang="zh-CN" altLang="en-US" sz="2000" dirty="0"/>
              <a:t>电解液创新发展论坛暨固态电池研讨会将于</a:t>
            </a:r>
            <a:r>
              <a:rPr lang="en-US" altLang="zh-CN" sz="2000" dirty="0"/>
              <a:t>7</a:t>
            </a:r>
            <a:r>
              <a:rPr lang="zh-CN" altLang="en-US" sz="2000" dirty="0"/>
              <a:t>月</a:t>
            </a:r>
            <a:r>
              <a:rPr lang="en-US" altLang="zh-CN" sz="2000" dirty="0"/>
              <a:t>9</a:t>
            </a:r>
            <a:r>
              <a:rPr lang="zh-CN" altLang="en-US" sz="2000" dirty="0"/>
              <a:t>日召开；五是，</a:t>
            </a:r>
            <a:r>
              <a:rPr lang="en-US" altLang="zh-CN" sz="2000" dirty="0"/>
              <a:t>7</a:t>
            </a:r>
            <a:r>
              <a:rPr lang="zh-CN" altLang="en-US" sz="2000" dirty="0"/>
              <a:t>月底还有国际固态电池大会。</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仓位：五成</a:t>
            </a:r>
            <a:r>
              <a:rPr lang="en-US" altLang="zh-CN" sz="2000" dirty="0"/>
              <a:t>——</a:t>
            </a:r>
            <a:r>
              <a:rPr lang="zh-CN" altLang="en-US" sz="2000" dirty="0"/>
              <a:t>七成</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潜伏利好消息政策个股、耐心持有优质个股、平铺首板个股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4710" y="1033780"/>
            <a:ext cx="10536555" cy="4373245"/>
          </a:xfrm>
          <a:prstGeom prst="rect">
            <a:avLst/>
          </a:prstGeom>
          <a:noFill/>
        </p:spPr>
        <p:txBody>
          <a:bodyPr wrap="square" rtlCol="0">
            <a:noAutofit/>
          </a:bodyPr>
          <a:lstStyle/>
          <a:p>
            <a:endParaRPr lang="zh-CN" sz="2000" dirty="0"/>
          </a:p>
          <a:p>
            <a:r>
              <a:rPr lang="en-US" altLang="zh-CN" sz="2000" dirty="0"/>
              <a:t>1</a:t>
            </a:r>
            <a:r>
              <a:rPr lang="zh-CN" altLang="en-US" sz="2000" dirty="0"/>
              <a:t>、周一</a:t>
            </a:r>
            <a:r>
              <a:rPr lang="zh-CN" altLang="en-US" sz="2000" dirty="0">
                <a:solidFill>
                  <a:srgbClr val="FF0000"/>
                </a:solidFill>
              </a:rPr>
              <a:t>最强风口</a:t>
            </a:r>
            <a:r>
              <a:rPr lang="zh-CN" altLang="en-US" sz="2000" dirty="0"/>
              <a:t>：选择当日涨停板个股最多的板块，当日最强的风口</a:t>
            </a:r>
            <a:endParaRPr lang="zh-CN" altLang="en-US" sz="2000" dirty="0"/>
          </a:p>
          <a:p>
            <a:r>
              <a:rPr lang="en-US" altLang="zh-CN" sz="2000" dirty="0"/>
              <a:t>2</a:t>
            </a:r>
            <a:r>
              <a:rPr lang="zh-CN" altLang="en-US" sz="2000" dirty="0"/>
              <a:t>、周二</a:t>
            </a:r>
            <a:r>
              <a:rPr lang="zh-CN" altLang="en-US" sz="2000" dirty="0">
                <a:solidFill>
                  <a:srgbClr val="FF0000"/>
                </a:solidFill>
              </a:rPr>
              <a:t>主题风口</a:t>
            </a:r>
            <a:r>
              <a:rPr lang="zh-CN" altLang="en-US" sz="2000" dirty="0"/>
              <a:t>：选择当日主题猎手最强的主题，挖掘最强的两个股票</a:t>
            </a:r>
            <a:endParaRPr lang="zh-CN" altLang="en-US" sz="2000" dirty="0"/>
          </a:p>
          <a:p>
            <a:endParaRPr lang="zh-CN" altLang="en-US" sz="2000" dirty="0"/>
          </a:p>
          <a:p>
            <a:r>
              <a:rPr lang="en-US" altLang="zh-CN" sz="2000" dirty="0"/>
              <a:t>3</a:t>
            </a:r>
            <a:r>
              <a:rPr lang="zh-CN" altLang="en-US" sz="2000" dirty="0"/>
              <a:t>、周三</a:t>
            </a:r>
            <a:r>
              <a:rPr lang="zh-CN" altLang="en-US" sz="2000" dirty="0">
                <a:solidFill>
                  <a:srgbClr val="FF0000"/>
                </a:solidFill>
              </a:rPr>
              <a:t>资金风口</a:t>
            </a:r>
            <a:r>
              <a:rPr lang="zh-CN" altLang="en-US" sz="2000" dirty="0"/>
              <a:t>：选择当日行业板块，主力净买额第一名或第二名的板块</a:t>
            </a:r>
            <a:endParaRPr lang="zh-CN" altLang="en-US" sz="2000" dirty="0"/>
          </a:p>
          <a:p>
            <a:r>
              <a:rPr lang="en-US" altLang="zh-CN" sz="2000" dirty="0"/>
              <a:t>4</a:t>
            </a:r>
            <a:r>
              <a:rPr lang="zh-CN" altLang="en-US" sz="2000" dirty="0"/>
              <a:t>、周四</a:t>
            </a:r>
            <a:r>
              <a:rPr lang="zh-CN" altLang="en-US" sz="2000" dirty="0">
                <a:solidFill>
                  <a:srgbClr val="FF0000"/>
                </a:solidFill>
              </a:rPr>
              <a:t>逻辑风口</a:t>
            </a:r>
            <a:r>
              <a:rPr lang="zh-CN" altLang="en-US" sz="2000" dirty="0"/>
              <a:t>：结合当日或近几日逻辑逐渐发酵的风口，博弈周末发酵</a:t>
            </a:r>
            <a:endParaRPr lang="zh-CN" altLang="en-US" sz="2000" dirty="0"/>
          </a:p>
          <a:p>
            <a:r>
              <a:rPr lang="zh-CN" altLang="en-US" sz="2000" dirty="0"/>
              <a:t>四个不同维度的逻辑，每天筛选出强风口、强个股，为投资保驾护航，助力</a:t>
            </a:r>
            <a:r>
              <a:rPr lang="zh-CN" altLang="en-US" sz="2000" dirty="0">
                <a:solidFill>
                  <a:srgbClr val="FF0000"/>
                </a:solidFill>
              </a:rPr>
              <a:t>账户长虹</a:t>
            </a:r>
            <a:endParaRPr lang="zh-CN" altLang="en-US" sz="2000" dirty="0">
              <a:solidFill>
                <a:srgbClr val="FF0000"/>
              </a:solidFill>
            </a:endParaRPr>
          </a:p>
          <a:p>
            <a:endParaRPr lang="zh-CN" altLang="en-US" sz="2000" dirty="0">
              <a:solidFill>
                <a:srgbClr val="FF0000"/>
              </a:solidFill>
            </a:endParaRPr>
          </a:p>
          <a:p>
            <a:r>
              <a:rPr lang="zh-CN" altLang="en-US" dirty="0"/>
              <a:t>用户收益案例：以上为特定客户、特定时间区间的历史业绩，个别情况不代表普遍现象，个股历史涨幅不预示其未来表现，过往收益亦不代表未来收益承诺。市场有风险，投资需谨慎！</a:t>
            </a:r>
            <a:endParaRPr lang="zh-CN" altLang="en-US" dirty="0"/>
          </a:p>
          <a:p>
            <a:endParaRPr lang="en-US" altLang="zh-CN" dirty="0"/>
          </a:p>
          <a:p>
            <a:r>
              <a:rPr lang="zh-CN" altLang="en-US" dirty="0"/>
              <a:t>个股案例涨幅回访：以上为特定条件、特定时间区间下的部分案例展示，不代表普遍现象，个股历史涨幅不预示其未来表现，过往收益亦不代表未来收益承诺。市场有风险，投资需谨慎！</a:t>
            </a:r>
            <a:endParaRPr lang="zh-CN" altLang="en-US"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31825" y="343535"/>
            <a:ext cx="10819130" cy="5871210"/>
          </a:xfrm>
          <a:prstGeom prst="rect">
            <a:avLst/>
          </a:prstGeom>
        </p:spPr>
      </p:pic>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1128395" y="609600"/>
            <a:ext cx="9934575" cy="5638800"/>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6.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wm#"/>
  <p:tag name="KSO_WM_TEMPLATE_CATEGORY" val="custom"/>
  <p:tag name="KSO_WM_TEMPLATE_INDEX" val="20205081"/>
</p:tagLst>
</file>

<file path=ppt/tags/tag27.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1349</Words>
  <Application>WPS 演示</Application>
  <PresentationFormat>宽屏</PresentationFormat>
  <Paragraphs>90</Paragraphs>
  <Slides>16</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16</vt:i4>
      </vt:variant>
    </vt:vector>
  </HeadingPairs>
  <TitlesOfParts>
    <vt:vector size="30" baseType="lpstr">
      <vt:lpstr>Arial</vt:lpstr>
      <vt:lpstr>宋体</vt:lpstr>
      <vt:lpstr>Wingdings</vt:lpstr>
      <vt:lpstr>思源黑体 CN Medium</vt:lpstr>
      <vt:lpstr>黑体</vt:lpstr>
      <vt:lpstr>思源黑体 CN Heavy</vt:lpstr>
      <vt:lpstr>思源黑体 CN Bold</vt:lpstr>
      <vt:lpstr>微软雅黑</vt:lpstr>
      <vt:lpstr>思源黑体 CN Normal</vt:lpstr>
      <vt:lpstr>Wingdings</vt:lpstr>
      <vt:lpstr>Calibri</vt:lpstr>
      <vt:lpstr>Arial Unicode MS</vt:lpstr>
      <vt:lpstr>等线</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风口阻击二维码</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206</cp:revision>
  <dcterms:created xsi:type="dcterms:W3CDTF">2024-06-11T06:30:00Z</dcterms:created>
  <dcterms:modified xsi:type="dcterms:W3CDTF">2025-06-23T00:27:45Z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2052-12.1.0.21541</vt:lpwstr>
  </property>
</Properties>
</file>