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463" r:id="rId7"/>
    <p:sldId id="4464" r:id="rId8"/>
    <p:sldId id="4460" r:id="rId9"/>
    <p:sldId id="4391" r:id="rId10"/>
    <p:sldId id="4440" r:id="rId11"/>
    <p:sldId id="4457" r:id="rId12"/>
    <p:sldId id="4458" r:id="rId13"/>
    <p:sldId id="4442" r:id="rId14"/>
    <p:sldId id="4459" r:id="rId15"/>
    <p:sldId id="4444" r:id="rId16"/>
    <p:sldId id="4461" r:id="rId17"/>
    <p:sldId id="4452" r:id="rId18"/>
    <p:sldId id="4462" r:id="rId19"/>
    <p:sldId id="4453" r:id="rId20"/>
    <p:sldId id="4278" r:id="rId21"/>
    <p:sldId id="270"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17.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16.png"/><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维持结构机会</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0410" y="827405"/>
            <a:ext cx="7626985" cy="2240915"/>
          </a:xfrm>
          <a:prstGeom prst="rect">
            <a:avLst/>
          </a:prstGeom>
          <a:noFill/>
        </p:spPr>
        <p:txBody>
          <a:bodyPr wrap="square" rtlCol="0">
            <a:noAutofit/>
          </a:bodyPr>
          <a:lstStyle/>
          <a:p>
            <a:r>
              <a:rPr lang="zh-CN" altLang="en-US" sz="2400" dirty="0"/>
              <a:t>购买网址链接：研究院</a:t>
            </a:r>
            <a:r>
              <a:rPr lang="en-US" altLang="zh-CN" sz="2400" dirty="0"/>
              <a:t>——</a:t>
            </a:r>
            <a:r>
              <a:rPr lang="zh-CN" altLang="en-US" sz="2400" dirty="0"/>
              <a:t>经传好课</a:t>
            </a:r>
            <a:r>
              <a:rPr lang="en-US" altLang="zh-CN" sz="2400" dirty="0"/>
              <a:t>  </a:t>
            </a:r>
            <a:endParaRPr lang="en-US" altLang="zh-CN" sz="2400" dirty="0"/>
          </a:p>
          <a:p>
            <a:endParaRPr lang="en-US" altLang="zh-CN" sz="2400" dirty="0"/>
          </a:p>
          <a:p>
            <a:r>
              <a:rPr lang="en-US" altLang="zh-CN" sz="2000" dirty="0"/>
              <a:t>https://toujiao.n8n8.cn/jz-course/course-detail/376.html</a:t>
            </a:r>
            <a:endParaRPr lang="en-US" altLang="zh-CN"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购买链接与具体提纲</a:t>
            </a:r>
            <a:endParaRPr lang="zh-CN" altLang="en-US" sz="2400" dirty="0">
              <a:solidFill>
                <a:schemeClr val="bg1"/>
              </a:solidFill>
            </a:endParaRPr>
          </a:p>
        </p:txBody>
      </p:sp>
      <p:pic>
        <p:nvPicPr>
          <p:cNvPr id="6" name="图片 5"/>
          <p:cNvPicPr>
            <a:picLocks noChangeAspect="1"/>
          </p:cNvPicPr>
          <p:nvPr/>
        </p:nvPicPr>
        <p:blipFill>
          <a:blip r:embed="rId1"/>
          <a:stretch>
            <a:fillRect/>
          </a:stretch>
        </p:blipFill>
        <p:spPr>
          <a:xfrm>
            <a:off x="977900" y="2081530"/>
            <a:ext cx="2841625" cy="3619500"/>
          </a:xfrm>
          <a:prstGeom prst="rect">
            <a:avLst/>
          </a:prstGeom>
        </p:spPr>
      </p:pic>
      <p:pic>
        <p:nvPicPr>
          <p:cNvPr id="7" name="图片 6"/>
          <p:cNvPicPr>
            <a:picLocks noChangeAspect="1"/>
          </p:cNvPicPr>
          <p:nvPr/>
        </p:nvPicPr>
        <p:blipFill>
          <a:blip r:embed="rId2"/>
          <a:stretch>
            <a:fillRect/>
          </a:stretch>
        </p:blipFill>
        <p:spPr>
          <a:xfrm>
            <a:off x="4783455" y="2081530"/>
            <a:ext cx="2889250" cy="3619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量化届丰碑</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69570" y="1009650"/>
            <a:ext cx="11499215" cy="4838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023620" y="754380"/>
            <a:ext cx="10144125" cy="55651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043305" y="882650"/>
            <a:ext cx="10218420" cy="53574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en-US" altLang="zh-CN" sz="2400" dirty="0">
                <a:solidFill>
                  <a:schemeClr val="bg1"/>
                </a:solidFill>
              </a:rPr>
              <a:t>418</a:t>
            </a:r>
            <a:r>
              <a:rPr lang="zh-CN" altLang="en-US" sz="2400" dirty="0">
                <a:solidFill>
                  <a:schemeClr val="bg1"/>
                </a:solidFill>
              </a:rPr>
              <a:t>活动</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190625" y="861695"/>
            <a:ext cx="9810750" cy="53911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投资报告查看方法</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623695" y="785495"/>
            <a:ext cx="9162415" cy="54578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753870" y="874395"/>
            <a:ext cx="8663940" cy="52501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、算力金属：</a:t>
            </a:r>
            <a:endParaRPr lang="zh-CN" altLang="en-US" sz="2000" dirty="0"/>
          </a:p>
          <a:p>
            <a:endParaRPr lang="zh-CN" altLang="en-US" sz="2000" dirty="0"/>
          </a:p>
          <a:p>
            <a:r>
              <a:rPr lang="zh-CN" altLang="en-US" sz="2000" dirty="0"/>
              <a:t>据财联社报道，2026年以来，多种算力金属迎来供给收紧、需求爆发共振窗口期，以致于价格飙升。统计数据显示，锡价自去年11月30万元/吨上涨至当前约40万元/吨，钽锭价格较去年年末涨幅高达158%；铟价从年初至6月中旬涨幅约60%。</a:t>
            </a:r>
            <a:endParaRPr lang="zh-CN" altLang="en-US" sz="2000" dirty="0"/>
          </a:p>
          <a:p>
            <a:endParaRPr lang="zh-CN" altLang="en-US" sz="2000" dirty="0"/>
          </a:p>
          <a:p>
            <a:r>
              <a:rPr lang="en-US" altLang="zh-CN" sz="2000" dirty="0"/>
              <a:t>2</a:t>
            </a:r>
            <a:r>
              <a:rPr lang="zh-CN" altLang="en-US" sz="2000" dirty="0"/>
              <a:t>、液冷：</a:t>
            </a:r>
            <a:endParaRPr lang="zh-CN" altLang="en-US" sz="2000" dirty="0"/>
          </a:p>
          <a:p>
            <a:endParaRPr lang="en-US" altLang="zh-CN" sz="2000" dirty="0"/>
          </a:p>
          <a:p>
            <a:r>
              <a:rPr lang="zh-CN" altLang="en-US" sz="2000" dirty="0"/>
              <a:t>英伟达</a:t>
            </a:r>
            <a:r>
              <a:rPr lang="en-US" altLang="zh-CN" sz="2000" dirty="0"/>
              <a:t>Vera Rubin</a:t>
            </a:r>
            <a:r>
              <a:rPr lang="zh-CN" altLang="en-US" sz="2000" dirty="0"/>
              <a:t>平台即将量产，当地时间6月21日，英伟达官方博客发布了一篇文章，详细介绍了自家最新</a:t>
            </a:r>
            <a:r>
              <a:rPr lang="en-US" altLang="zh-CN" sz="2000" dirty="0"/>
              <a:t>AI</a:t>
            </a:r>
            <a:r>
              <a:rPr lang="zh-CN" altLang="en-US" sz="2000" dirty="0"/>
              <a:t>服务器所使用的45℃全面液冷技术，以及其带来的“数据中心历史上最重要的能效突破之一”。英伟达表示，由于英伟达</a:t>
            </a:r>
            <a:r>
              <a:rPr lang="en-US" altLang="zh-CN" sz="2000" dirty="0"/>
              <a:t>Rubin</a:t>
            </a:r>
            <a:r>
              <a:rPr lang="zh-CN" altLang="en-US" sz="2000" dirty="0"/>
              <a:t>平台采用全面液冷，因此所有为该平台建设系统的云服务商和数据中心运营商都在推动相关转型。</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9500" y="1044575"/>
            <a:ext cx="10052050" cy="4636135"/>
          </a:xfrm>
          <a:prstGeom prst="rect">
            <a:avLst/>
          </a:prstGeom>
          <a:noFill/>
        </p:spPr>
        <p:txBody>
          <a:bodyPr wrap="square" rtlCol="0">
            <a:noAutofit/>
          </a:bodyPr>
          <a:lstStyle/>
          <a:p>
            <a:r>
              <a:rPr lang="en-US" altLang="zh-CN" sz="2000" dirty="0"/>
              <a:t>3</a:t>
            </a:r>
            <a:r>
              <a:rPr lang="zh-CN" altLang="en-US" sz="2000" dirty="0"/>
              <a:t>、</a:t>
            </a:r>
            <a:r>
              <a:rPr lang="en-US" altLang="zh-CN" sz="2000" dirty="0"/>
              <a:t>OLED</a:t>
            </a:r>
            <a:r>
              <a:rPr lang="zh-CN" altLang="en-US" sz="2000" dirty="0"/>
              <a:t>：</a:t>
            </a:r>
            <a:endParaRPr lang="zh-CN" altLang="en-US" sz="2000" dirty="0"/>
          </a:p>
          <a:p>
            <a:endParaRPr lang="en-US" altLang="zh-CN" sz="2000" dirty="0"/>
          </a:p>
          <a:p>
            <a:r>
              <a:rPr lang="zh-CN" altLang="en-US" sz="2000" dirty="0"/>
              <a:t>三星显示与</a:t>
            </a:r>
            <a:r>
              <a:rPr lang="en-US" altLang="zh-CN" sz="2000" dirty="0"/>
              <a:t>LG Display</a:t>
            </a:r>
            <a:r>
              <a:rPr lang="zh-CN" altLang="en-US" sz="2000" dirty="0"/>
              <a:t>已启动苹果</a:t>
            </a:r>
            <a:r>
              <a:rPr lang="en-US" altLang="zh-CN" sz="2000" dirty="0"/>
              <a:t>iPhone 18 Pro/Pro Max</a:t>
            </a:r>
            <a:r>
              <a:rPr lang="zh-CN" altLang="en-US" sz="2000" dirty="0"/>
              <a:t>智能手机与新款</a:t>
            </a:r>
            <a:r>
              <a:rPr lang="en-US" altLang="zh-CN" sz="2000" dirty="0"/>
              <a:t>iPad Mini</a:t>
            </a:r>
            <a:r>
              <a:rPr lang="zh-CN" altLang="en-US" sz="2000" dirty="0"/>
              <a:t>平板电脑所需</a:t>
            </a:r>
            <a:r>
              <a:rPr lang="en-US" altLang="zh-CN" sz="2000" dirty="0"/>
              <a:t>OLED</a:t>
            </a:r>
            <a:r>
              <a:rPr lang="zh-CN" altLang="en-US" sz="2000" dirty="0"/>
              <a:t>面板的量产。在这三款面板之后，三星显示还将从本月开始量产预计被称为</a:t>
            </a:r>
            <a:r>
              <a:rPr lang="en-US" altLang="zh-CN" sz="2000" dirty="0"/>
              <a:t>iPhone Ultra</a:t>
            </a:r>
            <a:r>
              <a:rPr lang="zh-CN" altLang="en-US" sz="2000" dirty="0"/>
              <a:t>的苹果首款“折叠屏”智能手机的</a:t>
            </a:r>
            <a:r>
              <a:rPr lang="en-US" altLang="zh-CN" sz="2000" dirty="0"/>
              <a:t>OLED</a:t>
            </a:r>
            <a:r>
              <a:rPr lang="zh-CN" altLang="en-US" sz="2000" dirty="0"/>
              <a:t>面板。</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量化六大战法</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27455" y="937895"/>
            <a:ext cx="9737090" cy="498157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1448</Words>
  <Application>WPS 演示</Application>
  <PresentationFormat>宽屏</PresentationFormat>
  <Paragraphs>140</Paragraphs>
  <Slides>19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KSOFBD28ECAF</vt:lpstr>
      <vt:lpstr>Segoe Print</vt:lpstr>
      <vt:lpstr>Calibri</vt:lpstr>
      <vt:lpstr>KSOFDDF4E7ED</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493</cp:revision>
  <dcterms:created xsi:type="dcterms:W3CDTF">2024-06-11T06:30:00Z</dcterms:created>
  <dcterms:modified xsi:type="dcterms:W3CDTF">2026-06-23T00:52:01Z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2052-12.1.0.26895</vt:lpwstr>
  </property>
</Properties>
</file>