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4" r:id="rId9"/>
    <p:sldId id="1341" r:id="rId10"/>
    <p:sldId id="4424" r:id="rId11"/>
    <p:sldId id="4357" r:id="rId12"/>
    <p:sldId id="4272" r:id="rId13"/>
    <p:sldId id="4270" r:id="rId14"/>
    <p:sldId id="4278" r:id="rId15"/>
    <p:sldId id="4339" r:id="rId16"/>
    <p:sldId id="4269" r:id="rId17"/>
    <p:sldId id="4241" r:id="rId18"/>
    <p:sldId id="27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6.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5.xml"/><Relationship Id="rId2" Type="http://schemas.openxmlformats.org/officeDocument/2006/relationships/image" Target="../media/image15.png"/><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5.png"/><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牛回速归</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795" y="911225"/>
            <a:ext cx="11135360" cy="4636135"/>
          </a:xfrm>
          <a:prstGeom prst="rect">
            <a:avLst/>
          </a:prstGeom>
          <a:noFill/>
        </p:spPr>
        <p:txBody>
          <a:bodyPr wrap="square" rtlCol="0">
            <a:noAutofit/>
          </a:bodyPr>
          <a:lstStyle/>
          <a:p>
            <a:r>
              <a:rPr lang="en-US" altLang="zh-CN" sz="2000" dirty="0"/>
              <a:t>1</a:t>
            </a:r>
            <a:r>
              <a:rPr lang="zh-CN" altLang="en-US" sz="2000" dirty="0"/>
              <a:t>、稳定币：</a:t>
            </a:r>
            <a:endParaRPr lang="zh-CN" altLang="en-US" sz="2000" dirty="0"/>
          </a:p>
          <a:p>
            <a:r>
              <a:rPr lang="zh-CN" altLang="en-US" sz="2000" dirty="0"/>
              <a:t>香港财政司司长陈茂波</a:t>
            </a:r>
            <a:r>
              <a:rPr lang="en-US" altLang="zh-CN" sz="2000" dirty="0"/>
              <a:t>6</a:t>
            </a:r>
            <a:r>
              <a:rPr lang="zh-CN" altLang="en-US" sz="2000" dirty="0"/>
              <a:t>月</a:t>
            </a:r>
            <a:r>
              <a:rPr lang="en-US" altLang="zh-CN" sz="2000" dirty="0"/>
              <a:t>29</a:t>
            </a:r>
            <a:r>
              <a:rPr lang="zh-CN" altLang="en-US" sz="2000" dirty="0"/>
              <a:t>日发表司长随笔《亚洲新时代》。陈茂波表示，金融科技在跨境贸易应用的潜力巨大，目标是解决跨境支付速度慢、成本高等长期存在的痛点，在支付领域更好地服务实体经济。陈茂波表示，《稳定币条例》将在今年</a:t>
            </a:r>
            <a:r>
              <a:rPr lang="en-US" altLang="zh-CN" sz="2000" dirty="0"/>
              <a:t>8</a:t>
            </a:r>
            <a:r>
              <a:rPr lang="zh-CN" altLang="en-US" sz="2000" dirty="0"/>
              <a:t>月</a:t>
            </a:r>
            <a:r>
              <a:rPr lang="en-US" altLang="zh-CN" sz="2000" dirty="0"/>
              <a:t>1</a:t>
            </a:r>
            <a:r>
              <a:rPr lang="zh-CN" altLang="en-US" sz="2000" dirty="0"/>
              <a:t>日生效，香港特区政府及金融监管机构将致力营造有利的市场环境，配以必要的监管措施，推动发行人把稳定币应用推展至不同场景，助力解决企业经商以至市民生活中的实质痛点。</a:t>
            </a:r>
            <a:endParaRPr lang="zh-CN" altLang="en-US" sz="2000" dirty="0"/>
          </a:p>
          <a:p>
            <a:r>
              <a:rPr lang="zh-CN" altLang="en-US" sz="2000" dirty="0"/>
              <a:t>香港证监会目前已向</a:t>
            </a:r>
            <a:r>
              <a:rPr lang="en-US" altLang="zh-CN" sz="2000" dirty="0"/>
              <a:t>11</a:t>
            </a:r>
            <a:r>
              <a:rPr lang="zh-CN" altLang="en-US" sz="2000" dirty="0"/>
              <a:t>家虚拟资产交易平台发放牌照，包括</a:t>
            </a:r>
            <a:r>
              <a:rPr lang="en-US" altLang="zh-CN" sz="2000" dirty="0"/>
              <a:t>HashKey</a:t>
            </a:r>
            <a:r>
              <a:rPr lang="zh-CN" altLang="en-US" sz="2000" dirty="0"/>
              <a:t>、</a:t>
            </a:r>
            <a:r>
              <a:rPr lang="en-US" altLang="zh-CN" sz="2000" dirty="0"/>
              <a:t>OSL</a:t>
            </a:r>
            <a:r>
              <a:rPr lang="zh-CN" altLang="en-US" sz="2000" dirty="0"/>
              <a:t>等交易所；同时，还陆续收到机构申请成为虚拟资产交易服务提供者及提供托管服务。</a:t>
            </a:r>
            <a:endParaRPr lang="zh-CN" altLang="en-US" sz="2000" dirty="0"/>
          </a:p>
          <a:p>
            <a:endParaRPr lang="zh-CN" altLang="en-US" sz="2000" dirty="0"/>
          </a:p>
          <a:p>
            <a:r>
              <a:rPr lang="en-US" altLang="zh-CN" sz="2000" dirty="0"/>
              <a:t>2</a:t>
            </a:r>
            <a:r>
              <a:rPr lang="zh-CN" altLang="en-US" sz="2000" dirty="0"/>
              <a:t>、芯片半导体：</a:t>
            </a:r>
            <a:endParaRPr lang="zh-CN" altLang="en-US" sz="2000" dirty="0"/>
          </a:p>
          <a:p>
            <a:r>
              <a:rPr lang="en-US" altLang="zh-CN" sz="2000" dirty="0"/>
              <a:t>6</a:t>
            </a:r>
            <a:r>
              <a:rPr lang="zh-CN" altLang="en-US" sz="2000" dirty="0"/>
              <a:t>月</a:t>
            </a:r>
            <a:r>
              <a:rPr lang="en-US" altLang="zh-CN" sz="2000" dirty="0"/>
              <a:t>27</a:t>
            </a:r>
            <a:r>
              <a:rPr lang="zh-CN" altLang="en-US" sz="2000" dirty="0"/>
              <a:t>日召开国常会，会上听取关于贯彻落实全国科技大会精神加快建设科技强国情况的汇报，指出要锚定目标不松懈，以</a:t>
            </a:r>
            <a:r>
              <a:rPr lang="en-US" altLang="zh-CN" sz="2000" dirty="0"/>
              <a:t>“</a:t>
            </a:r>
            <a:r>
              <a:rPr lang="zh-CN" altLang="en-US" sz="2000" dirty="0"/>
              <a:t>十年磨一剑</a:t>
            </a:r>
            <a:r>
              <a:rPr lang="en-US" altLang="zh-CN" sz="2000" dirty="0"/>
              <a:t>”</a:t>
            </a:r>
            <a:r>
              <a:rPr lang="zh-CN" altLang="en-US" sz="2000" dirty="0"/>
              <a:t>的坚定决心，加快推进高水平科技自立自强！要围绕</a:t>
            </a:r>
            <a:r>
              <a:rPr lang="en-US" altLang="zh-CN" sz="2000" dirty="0"/>
              <a:t>“</a:t>
            </a:r>
            <a:r>
              <a:rPr lang="zh-CN" altLang="en-US" sz="2000" dirty="0"/>
              <a:t>补短板、锻长板</a:t>
            </a:r>
            <a:r>
              <a:rPr lang="en-US" altLang="zh-CN" sz="2000" dirty="0"/>
              <a:t>”</a:t>
            </a:r>
            <a:r>
              <a:rPr lang="zh-CN" altLang="en-US" sz="2000" dirty="0"/>
              <a:t>加大科技攻关力度，加快突破关键核心技术，牢牢把握发展主动权。</a:t>
            </a:r>
            <a:endParaRPr lang="zh-CN" altLang="en-US" sz="2000" dirty="0"/>
          </a:p>
          <a:p>
            <a:r>
              <a:rPr lang="zh-CN" altLang="en-US" sz="2000" dirty="0"/>
              <a:t>继摩尔线程、沐曦、壁仞科技</a:t>
            </a:r>
            <a:r>
              <a:rPr lang="en-US" altLang="zh-CN" sz="2000" dirty="0"/>
              <a:t>IPO</a:t>
            </a:r>
            <a:r>
              <a:rPr lang="zh-CN" altLang="en-US" sz="2000" dirty="0"/>
              <a:t>之际，周末又有新的半导体公司上市消息：紫光展锐启动</a:t>
            </a:r>
            <a:r>
              <a:rPr lang="en-US" altLang="zh-CN" sz="2000" dirty="0"/>
              <a:t>IPO</a:t>
            </a:r>
            <a:r>
              <a:rPr lang="zh-CN" altLang="en-US" sz="2000" dirty="0"/>
              <a:t>辅导，视涯科技科创板</a:t>
            </a:r>
            <a:r>
              <a:rPr lang="en-US" altLang="zh-CN" sz="2000" dirty="0"/>
              <a:t>IPO</a:t>
            </a:r>
            <a:r>
              <a:rPr lang="zh-CN" altLang="en-US" sz="2000" dirty="0"/>
              <a:t>申请获受理。</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、脑机接口：</a:t>
            </a:r>
            <a:endParaRPr lang="zh-CN" altLang="en-US" sz="2000" dirty="0"/>
          </a:p>
          <a:p>
            <a:endParaRPr lang="zh-CN" altLang="en-US" sz="2000" dirty="0"/>
          </a:p>
          <a:p>
            <a:r>
              <a:rPr lang="zh-CN" altLang="en-US" sz="2000" dirty="0"/>
              <a:t>马斯克旗下脑机接口公司</a:t>
            </a:r>
            <a:r>
              <a:rPr lang="en-US" altLang="zh-CN" sz="2000" dirty="0"/>
              <a:t>Neuralink</a:t>
            </a:r>
            <a:r>
              <a:rPr lang="zh-CN" altLang="en-US" sz="2000" dirty="0"/>
              <a:t>发布了一段长达一小时的视频，展示了他们最新的研究成果及产品发展方向。据介绍，目前</a:t>
            </a:r>
            <a:r>
              <a:rPr lang="en-US" altLang="zh-CN" sz="2000" dirty="0"/>
              <a:t>Neuralink</a:t>
            </a:r>
            <a:r>
              <a:rPr lang="zh-CN" altLang="en-US" sz="2000" dirty="0"/>
              <a:t>的受试者已经达到</a:t>
            </a:r>
            <a:r>
              <a:rPr lang="en-US" altLang="zh-CN" sz="2000" dirty="0"/>
              <a:t>7</a:t>
            </a:r>
            <a:r>
              <a:rPr lang="zh-CN" altLang="en-US" sz="2000" dirty="0"/>
              <a:t>人，其中涵盖</a:t>
            </a:r>
            <a:r>
              <a:rPr lang="en-US" altLang="zh-CN" sz="2000" dirty="0"/>
              <a:t>4</a:t>
            </a:r>
            <a:r>
              <a:rPr lang="zh-CN" altLang="en-US" sz="2000" dirty="0"/>
              <a:t>名脊髓损伤患者与</a:t>
            </a:r>
            <a:r>
              <a:rPr lang="en-US" altLang="zh-CN" sz="2000" dirty="0"/>
              <a:t>3</a:t>
            </a:r>
            <a:r>
              <a:rPr lang="zh-CN" altLang="en-US" sz="2000" dirty="0"/>
              <a:t>名肌萎缩侧索硬化症（</a:t>
            </a:r>
            <a:r>
              <a:rPr lang="en-US" altLang="zh-CN" sz="2000" dirty="0"/>
              <a:t>ALS</a:t>
            </a:r>
            <a:r>
              <a:rPr lang="zh-CN" altLang="en-US" sz="2000" dirty="0"/>
              <a:t>）患者。这些受试者正在高频使用相关设备，数据显示平均每周使用时长约</a:t>
            </a:r>
            <a:r>
              <a:rPr lang="en-US" altLang="zh-CN" sz="2000" dirty="0"/>
              <a:t>50</a:t>
            </a:r>
            <a:r>
              <a:rPr lang="zh-CN" altLang="en-US" sz="2000" dirty="0"/>
              <a:t>小时，峰值更超</a:t>
            </a:r>
            <a:r>
              <a:rPr lang="en-US" altLang="zh-CN" sz="2000" dirty="0"/>
              <a:t>100</a:t>
            </a:r>
            <a:r>
              <a:rPr lang="zh-CN" altLang="en-US" sz="2000" dirty="0"/>
              <a:t>小时。</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风口活动</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31190" y="861695"/>
            <a:ext cx="10674985" cy="513397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1825" y="343535"/>
            <a:ext cx="10819130" cy="587121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28395" y="609600"/>
            <a:ext cx="9934575" cy="56388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wm#"/>
  <p:tag name="KSO_WM_TEMPLATE_CATEGORY" val="custom"/>
  <p:tag name="KSO_WM_TEMPLATE_INDEX" val="20205081"/>
</p:tagLst>
</file>

<file path=ppt/tags/tag26.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Words>
  <Application>WPS 演示</Application>
  <PresentationFormat>宽屏</PresentationFormat>
  <Paragraphs>88</Paragraphs>
  <Slides>16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212</cp:revision>
  <dcterms:created xsi:type="dcterms:W3CDTF">2024-06-11T06:30:00Z</dcterms:created>
  <dcterms:modified xsi:type="dcterms:W3CDTF">2025-06-30T00:39:28Z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2052-12.1.0.21541</vt:lpwstr>
  </property>
</Properties>
</file>