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54" r:id="rId3"/>
    <p:sldId id="1455" r:id="rId4"/>
    <p:sldId id="1459" r:id="rId5"/>
    <p:sldId id="1456" r:id="rId6"/>
    <p:sldId id="1439" r:id="rId7"/>
    <p:sldId id="1457" r:id="rId8"/>
    <p:sldId id="1458" r:id="rId9"/>
    <p:sldId id="1432" r:id="rId10"/>
    <p:sldId id="1419" r:id="rId11"/>
    <p:sldId id="1452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59"/>
            <p14:sldId id="1456"/>
            <p14:sldId id="1439"/>
            <p14:sldId id="1457"/>
            <p14:sldId id="1458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0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FFF6E8"/>
    <a:srgbClr val="2B190D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5" autoAdjust="0"/>
    <p:restoredTop sz="95510" autoAdjust="0"/>
  </p:normalViewPr>
  <p:slideViewPr>
    <p:cSldViewPr snapToGrid="0" showGuides="1">
      <p:cViewPr>
        <p:scale>
          <a:sx n="100" d="100"/>
          <a:sy n="100" d="100"/>
        </p:scale>
        <p:origin x="630" y="204"/>
      </p:cViewPr>
      <p:guideLst>
        <p:guide pos="7400"/>
        <p:guide pos="288"/>
        <p:guide orient="horz" pos="2159"/>
        <p:guide pos="38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在剧烈震荡中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锻炼寻强做强能力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2026/6/12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327390" y="-128905"/>
            <a:ext cx="40640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" y="0"/>
            <a:ext cx="12191984" cy="68579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769420"/>
            <a:ext cx="7820008" cy="506496"/>
          </a:xfrm>
        </p:spPr>
        <p:txBody>
          <a:bodyPr>
            <a:normAutofit/>
          </a:bodyPr>
          <a:lstStyle/>
          <a:p>
            <a:r>
              <a:rPr lang="zh-CN" altLang="en-US" dirty="0"/>
              <a:t>市场越强势，龙虎个股爆发力越强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33297"/>
            <a:ext cx="4998561" cy="281105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8594" y="1205949"/>
            <a:ext cx="6038906" cy="418078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321040" y="4081285"/>
            <a:ext cx="3291286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注意，仅供手机</a:t>
            </a:r>
            <a:r>
              <a:rPr lang="en-US" altLang="zh-CN" dirty="0">
                <a:cs typeface="+mn-ea"/>
                <a:sym typeface="+mn-lt"/>
              </a:rPr>
              <a:t>APP</a:t>
            </a:r>
            <a:r>
              <a:rPr lang="zh-CN" altLang="en-US" dirty="0">
                <a:cs typeface="+mn-ea"/>
                <a:sym typeface="+mn-lt"/>
              </a:rPr>
              <a:t>过渡使用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等周线死叉后期（布局反弹）；超跌反弹昙花一现，预期继续盘整一会，突破缺口；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龙虎关注度高的方向（主线）：科技成长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战法选择：紫旗回档（稳定）、紫旗突破熊线（强势）。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" b="209"/>
          <a:stretch/>
        </p:blipFill>
        <p:spPr>
          <a:xfrm>
            <a:off x="5001769" y="796290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" b="364"/>
          <a:stretch/>
        </p:blipFill>
        <p:spPr>
          <a:xfrm>
            <a:off x="506586" y="818991"/>
            <a:ext cx="3527327" cy="37050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" b="3502"/>
          <a:stretch>
            <a:fillRect/>
          </a:stretch>
        </p:blipFill>
        <p:spPr>
          <a:xfrm>
            <a:off x="3008376" y="1042582"/>
            <a:ext cx="5399278" cy="4205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龙虎活跃度和炒作方向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69896" y="5183935"/>
            <a:ext cx="7820008" cy="1037604"/>
          </a:xfrm>
        </p:spPr>
        <p:txBody>
          <a:bodyPr/>
          <a:lstStyle/>
          <a:p>
            <a:r>
              <a:rPr lang="zh-CN" altLang="en-US" dirty="0"/>
              <a:t>龙虎净买强度越高，短线炒作情绪越好</a:t>
            </a:r>
            <a:endParaRPr lang="en-US" altLang="zh-CN" dirty="0"/>
          </a:p>
          <a:p>
            <a:r>
              <a:rPr lang="zh-CN" altLang="en-US" dirty="0"/>
              <a:t>累计上榜次数越多的板块，往往为短线热炒的方向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" b="1909"/>
          <a:stretch/>
        </p:blipFill>
        <p:spPr>
          <a:xfrm>
            <a:off x="3410711" y="813816"/>
            <a:ext cx="8338376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" r="458"/>
          <a:stretch/>
        </p:blipFill>
        <p:spPr>
          <a:xfrm>
            <a:off x="458603" y="928590"/>
            <a:ext cx="2667258" cy="5292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729445" y="99650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最新龙虎</a:t>
            </a:r>
          </a:p>
        </p:txBody>
      </p:sp>
      <p:sp>
        <p:nvSpPr>
          <p:cNvPr id="8" name="矩形 7"/>
          <p:cNvSpPr/>
          <p:nvPr/>
        </p:nvSpPr>
        <p:spPr>
          <a:xfrm>
            <a:off x="3627501" y="1749171"/>
            <a:ext cx="1627632" cy="158191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35464" y="1508379"/>
            <a:ext cx="1227408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45669" y="839817"/>
            <a:ext cx="1805592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520440" y="96318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板块龙虎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科技</a:t>
            </a:r>
            <a:r>
              <a:rPr lang="en-US" altLang="zh-CN" dirty="0"/>
              <a:t>+</a:t>
            </a:r>
            <a:r>
              <a:rPr lang="zh-CN" altLang="en-US" dirty="0"/>
              <a:t>出口的大趋势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670050" y="5499258"/>
            <a:ext cx="8851900" cy="956405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/>
              <a:t>根据经济发展阶段理论，板块（剔除金融）占 </a:t>
            </a:r>
            <a:r>
              <a:rPr lang="en-US" altLang="zh-CN" dirty="0"/>
              <a:t>A </a:t>
            </a:r>
            <a:r>
              <a:rPr lang="zh-CN" altLang="en-US" dirty="0"/>
              <a:t>股盈利占比突破 </a:t>
            </a:r>
            <a:r>
              <a:rPr lang="en-US" altLang="zh-CN" dirty="0"/>
              <a:t>30%</a:t>
            </a:r>
            <a:r>
              <a:rPr lang="zh-CN" altLang="en-US" dirty="0"/>
              <a:t>后，</a:t>
            </a:r>
            <a:endParaRPr lang="en-US" altLang="zh-CN" dirty="0"/>
          </a:p>
          <a:p>
            <a:r>
              <a:rPr lang="zh-CN" altLang="en-US" dirty="0"/>
              <a:t>在后续 </a:t>
            </a:r>
            <a:r>
              <a:rPr lang="en-US" altLang="zh-CN" dirty="0"/>
              <a:t>5~8 </a:t>
            </a:r>
            <a:r>
              <a:rPr lang="zh-CN" altLang="en-US" dirty="0"/>
              <a:t>年将持续提升至</a:t>
            </a:r>
            <a:r>
              <a:rPr lang="en-US" altLang="zh-CN" dirty="0"/>
              <a:t>60%</a:t>
            </a:r>
            <a:r>
              <a:rPr lang="zh-CN" altLang="en-US" dirty="0"/>
              <a:t>达到峰值，并成为该阶段的核心基本面主线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2189225"/>
            <a:ext cx="5931408" cy="28640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757" y="2064523"/>
            <a:ext cx="5248743" cy="317498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22" y="753698"/>
            <a:ext cx="8390476" cy="118095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板块有新入主力的象征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691436" y="4423848"/>
            <a:ext cx="4057650" cy="1799746"/>
          </a:xfrm>
        </p:spPr>
        <p:txBody>
          <a:bodyPr/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、流动资金持续</a:t>
            </a:r>
            <a:r>
              <a:rPr lang="en-US" altLang="zh-CN" dirty="0"/>
              <a:t>3</a:t>
            </a:r>
            <a:r>
              <a:rPr lang="zh-CN" altLang="en-US" dirty="0"/>
              <a:t>天以上翻红；</a:t>
            </a:r>
            <a:endParaRPr lang="en-US" altLang="zh-CN" dirty="0"/>
          </a:p>
          <a:p>
            <a:pPr algn="just"/>
            <a:r>
              <a:rPr lang="en-US" altLang="zh-CN" dirty="0"/>
              <a:t>2</a:t>
            </a:r>
            <a:r>
              <a:rPr lang="zh-CN" altLang="en-US" dirty="0"/>
              <a:t>、下跌阶段，股价涨停数量较多，个股连板趋势好；</a:t>
            </a:r>
            <a:endParaRPr lang="en-US" altLang="zh-CN" dirty="0"/>
          </a:p>
          <a:p>
            <a:pPr algn="just"/>
            <a:r>
              <a:rPr lang="en-US" altLang="zh-CN" dirty="0"/>
              <a:t>3</a:t>
            </a:r>
            <a:r>
              <a:rPr lang="zh-CN" altLang="en-US" dirty="0"/>
              <a:t>、近期累计龙虎上榜次数较多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485" y="856792"/>
            <a:ext cx="4028601" cy="33706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/>
        </p:blipFill>
        <p:spPr>
          <a:xfrm>
            <a:off x="1094709" y="856793"/>
            <a:ext cx="5500686" cy="16578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457200" y="2773066"/>
            <a:ext cx="6775704" cy="34505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三板斧升级板：追求游资机构进攻后的强力回档溢价！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4714313" cy="710348"/>
            <a:chOff x="5205386" y="3999768"/>
            <a:chExt cx="4197370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788252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龙虎资金净买入，且有机构参与，稳中带强）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紫旗突破熊线（强者恒强）</a:t>
            </a:r>
          </a:p>
        </p:txBody>
      </p:sp>
      <p:sp>
        <p:nvSpPr>
          <p:cNvPr id="4" name="文本占位符 1"/>
          <p:cNvSpPr>
            <a:spLocks noGrp="1"/>
          </p:cNvSpPr>
          <p:nvPr/>
        </p:nvSpPr>
        <p:spPr>
          <a:xfrm>
            <a:off x="1310790" y="5984391"/>
            <a:ext cx="9834880" cy="5441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ym typeface="+mn-ea"/>
              </a:rPr>
              <a:t>近期</a:t>
            </a:r>
            <a:r>
              <a:rPr lang="zh-CN" altLang="en-US" dirty="0"/>
              <a:t>龙虎紫旗</a:t>
            </a:r>
            <a:r>
              <a:rPr lang="en-US" altLang="zh-CN" dirty="0"/>
              <a:t>+</a:t>
            </a:r>
            <a:r>
              <a:rPr lang="zh-CN" altLang="en-US" dirty="0"/>
              <a:t>涨幅超</a:t>
            </a:r>
            <a:r>
              <a:rPr lang="en-US" altLang="zh-CN" dirty="0"/>
              <a:t>20%</a:t>
            </a:r>
            <a:r>
              <a:rPr lang="zh-CN" altLang="en-US" dirty="0"/>
              <a:t>，确保有主力关注</a:t>
            </a:r>
            <a:r>
              <a:rPr lang="en-US" altLang="zh-CN" dirty="0"/>
              <a:t>+</a:t>
            </a:r>
            <a:r>
              <a:rPr dirty="0"/>
              <a:t>势头强劲，吸引更多资金关注</a:t>
            </a:r>
          </a:p>
        </p:txBody>
      </p:sp>
      <p:pic>
        <p:nvPicPr>
          <p:cNvPr id="5" name="图片占位符 5"/>
          <p:cNvPicPr>
            <a:picLocks noGrp="1" noChangeAspect="1"/>
          </p:cNvPicPr>
          <p:nvPr/>
        </p:nvPicPr>
        <p:blipFill>
          <a:blip r:embed="rId2"/>
          <a:srcRect t="200" b="200"/>
          <a:stretch>
            <a:fillRect/>
          </a:stretch>
        </p:blipFill>
        <p:spPr>
          <a:xfrm>
            <a:off x="344320" y="888516"/>
            <a:ext cx="8610600" cy="482409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grpSp>
        <p:nvGrpSpPr>
          <p:cNvPr id="6" name="组合 5"/>
          <p:cNvGrpSpPr/>
          <p:nvPr/>
        </p:nvGrpSpPr>
        <p:grpSpPr>
          <a:xfrm>
            <a:off x="2614565" y="1631466"/>
            <a:ext cx="2166929" cy="373380"/>
            <a:chOff x="5205386" y="3999768"/>
            <a:chExt cx="2166929" cy="373380"/>
          </a:xfrm>
          <a:effectLst/>
        </p:grpSpPr>
        <p:sp>
          <p:nvSpPr>
            <p:cNvPr id="23" name="椭圆 22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近10日涨幅超20%</a:t>
              </a:r>
            </a:p>
          </p:txBody>
        </p:sp>
      </p:grpSp>
      <p:sp>
        <p:nvSpPr>
          <p:cNvPr id="7" name="椭圆 6"/>
          <p:cNvSpPr/>
          <p:nvPr/>
        </p:nvSpPr>
        <p:spPr>
          <a:xfrm>
            <a:off x="1266770" y="1945156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836456" y="3509645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334584" y="3660765"/>
            <a:ext cx="2166929" cy="373380"/>
            <a:chOff x="5205386" y="3999768"/>
            <a:chExt cx="2166929" cy="373380"/>
          </a:xfrm>
          <a:effectLst/>
        </p:grpSpPr>
        <p:sp>
          <p:nvSpPr>
            <p:cNvPr id="21" name="椭圆 20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近10日出龙虎紫旗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47898" y="3303489"/>
            <a:ext cx="2658239" cy="373380"/>
            <a:chOff x="5205386" y="3999768"/>
            <a:chExt cx="2658239" cy="373380"/>
          </a:xfrm>
          <a:effectLst/>
        </p:grpSpPr>
        <p:sp>
          <p:nvSpPr>
            <p:cNvPr id="19" name="椭圆 18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49121" cy="373380"/>
            </a:xfrm>
            <a:prstGeom prst="roundRect">
              <a:avLst/>
            </a:prstGeom>
            <a:solidFill>
              <a:srgbClr val="E54C5E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买点：股价向上突破熊线</a:t>
              </a:r>
            </a:p>
          </p:txBody>
        </p:sp>
      </p:grpSp>
      <p:cxnSp>
        <p:nvCxnSpPr>
          <p:cNvPr id="11" name="直接箭头连接符 10"/>
          <p:cNvCxnSpPr>
            <a:stCxn id="19" idx="1"/>
          </p:cNvCxnSpPr>
          <p:nvPr/>
        </p:nvCxnSpPr>
        <p:spPr>
          <a:xfrm flipH="1" flipV="1">
            <a:off x="4204279" y="3126324"/>
            <a:ext cx="293370" cy="24320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172953" y="4488111"/>
            <a:ext cx="2559593" cy="373380"/>
            <a:chOff x="5205386" y="3999768"/>
            <a:chExt cx="2559593" cy="373380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4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5614505" y="3999768"/>
              <a:ext cx="2150474" cy="373380"/>
            </a:xfrm>
            <a:prstGeom prst="roundRect">
              <a:avLst/>
            </a:prstGeom>
            <a:solidFill>
              <a:srgbClr val="00B050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卖点：捕捞季节死叉</a:t>
              </a:r>
            </a:p>
          </p:txBody>
        </p:sp>
      </p:grpSp>
      <p:cxnSp>
        <p:nvCxnSpPr>
          <p:cNvPr id="13" name="直接箭头连接符 12"/>
          <p:cNvCxnSpPr/>
          <p:nvPr/>
        </p:nvCxnSpPr>
        <p:spPr>
          <a:xfrm flipV="1">
            <a:off x="5381569" y="4014897"/>
            <a:ext cx="767715" cy="39814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 r="41384"/>
          <a:stretch>
            <a:fillRect/>
          </a:stretch>
        </p:blipFill>
        <p:spPr>
          <a:xfrm>
            <a:off x="9249988" y="793171"/>
            <a:ext cx="2597692" cy="4823984"/>
          </a:xfrm>
          <a:prstGeom prst="rect">
            <a:avLst/>
          </a:prstGeom>
          <a:ln>
            <a:solidFill>
              <a:srgbClr val="4E83FA"/>
            </a:solidFill>
          </a:ln>
        </p:spPr>
      </p:pic>
      <p:cxnSp>
        <p:nvCxnSpPr>
          <p:cNvPr id="15" name="直接箭头连接符 14"/>
          <p:cNvCxnSpPr/>
          <p:nvPr/>
        </p:nvCxnSpPr>
        <p:spPr>
          <a:xfrm flipV="1">
            <a:off x="7202955" y="2324614"/>
            <a:ext cx="4345577" cy="1104386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"/>
          <p:cNvSpPr txBox="1"/>
          <p:nvPr/>
        </p:nvSpPr>
        <p:spPr>
          <a:xfrm>
            <a:off x="5275095" y="5691021"/>
            <a:ext cx="1905000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rgbClr val="B4B4B4"/>
                </a:solidFill>
              </a:rPr>
              <a:t>资料来源：经传软件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强者恒强的选股和操作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51299"/>
            <a:ext cx="7820008" cy="506496"/>
          </a:xfrm>
        </p:spPr>
        <p:txBody>
          <a:bodyPr/>
          <a:lstStyle/>
          <a:p>
            <a:r>
              <a:rPr lang="zh-CN" altLang="en-US"/>
              <a:t>要有强者恒强的思维，敢操作，更要耐心持有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4626" y="1135400"/>
            <a:ext cx="7860993" cy="442180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21386" b="5567"/>
          <a:stretch>
            <a:fillRect/>
          </a:stretch>
        </p:blipFill>
        <p:spPr>
          <a:xfrm>
            <a:off x="457200" y="1135399"/>
            <a:ext cx="3147060" cy="175026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17695" b="3339"/>
          <a:stretch>
            <a:fillRect/>
          </a:stretch>
        </p:blipFill>
        <p:spPr>
          <a:xfrm>
            <a:off x="457200" y="3474719"/>
            <a:ext cx="3147060" cy="2093977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059815" y="2338007"/>
            <a:ext cx="1941830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短线</a:t>
            </a:r>
            <a:r>
              <a:rPr lang="en-US" altLang="zh-CN" dirty="0">
                <a:cs typeface="+mn-ea"/>
                <a:sym typeface="+mn-lt"/>
              </a:rPr>
              <a:t>/</a:t>
            </a:r>
            <a:r>
              <a:rPr lang="zh-CN" altLang="en-US" dirty="0">
                <a:cs typeface="+mn-ea"/>
                <a:sym typeface="+mn-lt"/>
              </a:rPr>
              <a:t>选股王</a:t>
            </a:r>
          </a:p>
        </p:txBody>
      </p:sp>
      <p:sp>
        <p:nvSpPr>
          <p:cNvPr id="8" name="矩形: 圆角 11"/>
          <p:cNvSpPr/>
          <p:nvPr/>
        </p:nvSpPr>
        <p:spPr>
          <a:xfrm>
            <a:off x="1059815" y="4952160"/>
            <a:ext cx="1941830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dirty="0">
                <a:cs typeface="+mn-ea"/>
                <a:sym typeface="+mn-lt"/>
              </a:rPr>
              <a:t>机构版</a:t>
            </a:r>
          </a:p>
        </p:txBody>
      </p:sp>
      <p:sp>
        <p:nvSpPr>
          <p:cNvPr id="7" name="矩形: 圆角 11"/>
          <p:cNvSpPr/>
          <p:nvPr/>
        </p:nvSpPr>
        <p:spPr>
          <a:xfrm>
            <a:off x="4093528" y="4253230"/>
            <a:ext cx="5010150" cy="536575"/>
          </a:xfrm>
          <a:prstGeom prst="roundRect">
            <a:avLst/>
          </a:prstGeom>
          <a:solidFill>
            <a:schemeClr val="accent4">
              <a:lumMod val="75000"/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熊线上：方便找出临回档熊线的票</a:t>
            </a:r>
          </a:p>
        </p:txBody>
      </p:sp>
      <p:sp>
        <p:nvSpPr>
          <p:cNvPr id="9" name="矩形: 圆角 11"/>
          <p:cNvSpPr/>
          <p:nvPr/>
        </p:nvSpPr>
        <p:spPr>
          <a:xfrm>
            <a:off x="4093528" y="4871720"/>
            <a:ext cx="5010150" cy="536575"/>
          </a:xfrm>
          <a:prstGeom prst="roundRect">
            <a:avLst/>
          </a:prstGeom>
          <a:solidFill>
            <a:schemeClr val="accent4">
              <a:lumMod val="75000"/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熊线下：方便找出有向上突破熊线的票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463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1051"/>
          <a:stretch>
            <a:fillRect/>
          </a:stretch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1696"/>
          <a:stretch>
            <a:fillRect/>
          </a:stretch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6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7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531</Words>
  <Application>Microsoft Office PowerPoint</Application>
  <PresentationFormat>宽屏</PresentationFormat>
  <Paragraphs>74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2138</cp:revision>
  <dcterms:created xsi:type="dcterms:W3CDTF">2019-06-19T02:08:00Z</dcterms:created>
  <dcterms:modified xsi:type="dcterms:W3CDTF">2026-06-12T01:30:38Z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EBF8DB5FD94B49F7B17BC65F9BA08668</vt:lpwstr>
  </property>
</Properties>
</file>