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868" r:id="rId2"/>
    <p:sldId id="1412" r:id="rId3"/>
    <p:sldId id="1430" r:id="rId4"/>
    <p:sldId id="1431" r:id="rId5"/>
    <p:sldId id="1442" r:id="rId6"/>
    <p:sldId id="1432" r:id="rId7"/>
    <p:sldId id="1439" r:id="rId8"/>
    <p:sldId id="1434" r:id="rId9"/>
    <p:sldId id="1441" r:id="rId10"/>
    <p:sldId id="1419" r:id="rId11"/>
    <p:sldId id="1440" r:id="rId12"/>
    <p:sldId id="1201" r:id="rId13"/>
    <p:sldId id="734"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30"/>
            <p14:sldId id="1431"/>
            <p14:sldId id="1442"/>
            <p14:sldId id="1432"/>
            <p14:sldId id="1439"/>
            <p14:sldId id="1434"/>
            <p14:sldId id="1441"/>
            <p14:sldId id="1419"/>
            <p14:sldId id="1440"/>
            <p14:sldId id="1201"/>
            <p14:sldId id="734"/>
          </p14:sldIdLst>
        </p14:section>
      </p14:sectionLst>
    </p:ext>
    <p:ext uri="{EFAFB233-063F-42B5-8137-9DF3F51BA10A}">
      <p15:sldGuideLst xmlns:p15="http://schemas.microsoft.com/office/powerpoint/2012/main">
        <p15:guide id="1" pos="7423" userDrawn="1">
          <p15:clr>
            <a:srgbClr val="A4A3A4"/>
          </p15:clr>
        </p15:guide>
        <p15:guide id="4" pos="279"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1436" autoAdjust="0"/>
  </p:normalViewPr>
  <p:slideViewPr>
    <p:cSldViewPr snapToGrid="0" showGuides="1">
      <p:cViewPr>
        <p:scale>
          <a:sx n="100" d="100"/>
          <a:sy n="100" d="100"/>
        </p:scale>
        <p:origin x="882" y="-6"/>
      </p:cViewPr>
      <p:guideLst>
        <p:guide pos="7423"/>
        <p:guide pos="279"/>
        <p:guide orient="horz" pos="2160"/>
      </p:guideLst>
    </p:cSldViewPr>
  </p:slideViewPr>
  <p:notesTextViewPr>
    <p:cViewPr>
      <p:scale>
        <a:sx n="125" d="100"/>
        <a:sy n="125"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1.xml"/><Relationship Id="rId1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1.xml"/><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8.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4"/>
          <a:stretch>
            <a:fillRect/>
          </a:stretch>
        </p:blipFill>
        <p:spPr>
          <a:xfrm>
            <a:off x="-1270" y="318"/>
            <a:ext cx="12194540" cy="6857365"/>
          </a:xfrm>
          <a:prstGeom prst="rect">
            <a:avLst/>
          </a:prstGeom>
        </p:spPr>
      </p:pic>
      <p:pic>
        <p:nvPicPr>
          <p:cNvPr id="12" name="图片 11" descr="资源 4-8"/>
          <p:cNvPicPr>
            <a:picLocks noChangeAspect="1"/>
          </p:cNvPicPr>
          <p:nvPr/>
        </p:nvPicPr>
        <p:blipFill>
          <a:blip r:embed="rId15"/>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3181350" y="1517760"/>
            <a:ext cx="5829300"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窄幅震荡下</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寻求强力突破</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16"/>
          <a:stretch>
            <a:fillRect/>
          </a:stretch>
        </p:blipFill>
        <p:spPr>
          <a:xfrm>
            <a:off x="10368795" y="330199"/>
            <a:ext cx="1162170" cy="262255"/>
          </a:xfrm>
          <a:prstGeom prst="rect">
            <a:avLst/>
          </a:prstGeom>
        </p:spPr>
      </p:pic>
      <p:grpSp>
        <p:nvGrpSpPr>
          <p:cNvPr id="6" name="组合 5"/>
          <p:cNvGrpSpPr/>
          <p:nvPr/>
        </p:nvGrpSpPr>
        <p:grpSpPr>
          <a:xfrm>
            <a:off x="3886197" y="4146550"/>
            <a:ext cx="4509135" cy="899739"/>
            <a:chOff x="3498844" y="5502275"/>
            <a:chExt cx="4509135" cy="899739"/>
          </a:xfrm>
        </p:grpSpPr>
        <p:sp>
          <p:nvSpPr>
            <p:cNvPr id="26" name="矩形 25"/>
            <p:cNvSpPr/>
            <p:nvPr/>
          </p:nvSpPr>
          <p:spPr>
            <a:xfrm>
              <a:off x="3536944" y="5523408"/>
              <a:ext cx="1963129"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2"/>
              </p:custDataLst>
            </p:nvPr>
          </p:nvSpPr>
          <p:spPr>
            <a:xfrm>
              <a:off x="3543294" y="5523408"/>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3"/>
              </p:custDataLst>
            </p:nvPr>
          </p:nvSpPr>
          <p:spPr>
            <a:xfrm>
              <a:off x="3498844" y="5530393"/>
              <a:ext cx="1143000" cy="36830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4"/>
              </p:custDataLst>
            </p:nvPr>
          </p:nvSpPr>
          <p:spPr>
            <a:xfrm>
              <a:off x="4547864" y="5518328"/>
              <a:ext cx="952209" cy="36830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0" name="组合 29"/>
            <p:cNvGrpSpPr/>
            <p:nvPr/>
          </p:nvGrpSpPr>
          <p:grpSpPr>
            <a:xfrm>
              <a:off x="3536944" y="6027606"/>
              <a:ext cx="4471035" cy="374408"/>
              <a:chOff x="7093" y="6616"/>
              <a:chExt cx="7859" cy="656"/>
            </a:xfrm>
          </p:grpSpPr>
          <p:sp>
            <p:nvSpPr>
              <p:cNvPr id="31" name="矩形 30"/>
              <p:cNvSpPr/>
              <p:nvPr>
                <p:custDataLst>
                  <p:tags r:id="rId8"/>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9"/>
                </p:custDataLst>
              </p:nvPr>
            </p:nvSpPr>
            <p:spPr>
              <a:xfrm>
                <a:off x="7105" y="6626"/>
                <a:ext cx="2519"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0"/>
                </p:custDataLst>
              </p:nvPr>
            </p:nvSpPr>
            <p:spPr>
              <a:xfrm>
                <a:off x="7360" y="6627"/>
                <a:ext cx="2009" cy="645"/>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sp>
            <p:nvSpPr>
              <p:cNvPr id="34" name="文本框 33"/>
              <p:cNvSpPr txBox="1"/>
              <p:nvPr>
                <p:custDataLst>
                  <p:tags r:id="rId11"/>
                </p:custDataLst>
              </p:nvPr>
            </p:nvSpPr>
            <p:spPr>
              <a:xfrm>
                <a:off x="10001" y="6616"/>
                <a:ext cx="4318" cy="645"/>
              </a:xfrm>
              <a:prstGeom prst="rect">
                <a:avLst/>
              </a:prstGeom>
              <a:noFill/>
            </p:spPr>
            <p:txBody>
              <a:bodyPr wrap="square" rtlCol="0">
                <a:spAutoFit/>
              </a:bodyPr>
              <a:lstStyle/>
              <a:p>
                <a:pPr algn="dist"/>
                <a:r>
                  <a:rPr lang="en-US" altLang="zh-CN" sz="1800" dirty="0">
                    <a:solidFill>
                      <a:srgbClr val="FFFFFF"/>
                    </a:solidFill>
                    <a:latin typeface="+mn-ea"/>
                  </a:rPr>
                  <a:t>A1120619100001</a:t>
                </a:r>
                <a:endParaRPr lang="en-US" altLang="zh-CN"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5"/>
              </p:custDataLst>
            </p:nvPr>
          </p:nvSpPr>
          <p:spPr>
            <a:xfrm>
              <a:off x="5827839" y="5524678"/>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6"/>
              </p:custDataLst>
            </p:nvPr>
          </p:nvSpPr>
          <p:spPr>
            <a:xfrm>
              <a:off x="5710205" y="5524678"/>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7"/>
              </p:custDataLst>
            </p:nvPr>
          </p:nvSpPr>
          <p:spPr>
            <a:xfrm>
              <a:off x="5690864" y="5537808"/>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6725041" y="5502275"/>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2025/6/13</a:t>
              </a:fld>
              <a:endParaRPr lang="zh-CN" altLang="en-US" dirty="0">
                <a:solidFill>
                  <a:schemeClr val="bg1"/>
                </a:solidFill>
                <a:latin typeface="思源黑体 CN Medium" panose="020B0600000000000000" charset="-122"/>
                <a:ea typeface="思源黑体 CN Medium" panose="020B0600000000000000" charset="-122"/>
              </a:endParaRPr>
            </a:p>
          </p:txBody>
        </p:sp>
      </p:grpSp>
      <p:pic>
        <p:nvPicPr>
          <p:cNvPr id="3" name="图片 2"/>
          <p:cNvPicPr>
            <a:picLocks noChangeAspect="1"/>
          </p:cNvPicPr>
          <p:nvPr/>
        </p:nvPicPr>
        <p:blipFill>
          <a:blip r:embed="rId17"/>
          <a:stretch>
            <a:fillRect/>
          </a:stretch>
        </p:blipFill>
        <p:spPr>
          <a:xfrm>
            <a:off x="-90685" y="3198475"/>
            <a:ext cx="3633591" cy="3854867"/>
          </a:xfrm>
          <a:prstGeom prst="rect">
            <a:avLst/>
          </a:prstGeom>
        </p:spPr>
      </p:pic>
      <p:pic>
        <p:nvPicPr>
          <p:cNvPr id="10" name="图片 9"/>
          <p:cNvPicPr>
            <a:picLocks noChangeAspect="1"/>
          </p:cNvPicPr>
          <p:nvPr/>
        </p:nvPicPr>
        <p:blipFill>
          <a:blip r:embed="rId18"/>
          <a:stretch>
            <a:fillRect/>
          </a:stretch>
        </p:blipFill>
        <p:spPr>
          <a:xfrm>
            <a:off x="9363075" y="3161686"/>
            <a:ext cx="2496822" cy="374523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889363" y="415753"/>
            <a:ext cx="3332030" cy="4447658"/>
            <a:chOff x="1895475" y="366971"/>
            <a:chExt cx="3332030" cy="4447658"/>
          </a:xfrm>
        </p:grpSpPr>
        <p:pic>
          <p:nvPicPr>
            <p:cNvPr id="7" name="图片 6"/>
            <p:cNvPicPr>
              <a:picLocks noChangeAspect="1"/>
            </p:cNvPicPr>
            <p:nvPr/>
          </p:nvPicPr>
          <p:blipFill>
            <a:blip r:embed="rId2"/>
            <a:srcRect l="9487" r="9487"/>
            <a:stretch>
              <a:fillRect/>
            </a:stretch>
          </p:blipFill>
          <p:spPr>
            <a:xfrm>
              <a:off x="1895475" y="366971"/>
              <a:ext cx="3332030" cy="4447658"/>
            </a:xfrm>
            <a:prstGeom prst="rect">
              <a:avLst/>
            </a:prstGeom>
            <a:ln>
              <a:solidFill>
                <a:schemeClr val="accent1"/>
              </a:solidFill>
            </a:ln>
          </p:spPr>
        </p:pic>
        <p:sp>
          <p:nvSpPr>
            <p:cNvPr id="14" name="矩形: 圆角 13"/>
            <p:cNvSpPr/>
            <p:nvPr/>
          </p:nvSpPr>
          <p:spPr>
            <a:xfrm>
              <a:off x="3082110" y="381703"/>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某友商</a:t>
              </a:r>
            </a:p>
          </p:txBody>
        </p:sp>
      </p:grpSp>
      <p:grpSp>
        <p:nvGrpSpPr>
          <p:cNvPr id="19" name="组合 18"/>
          <p:cNvGrpSpPr/>
          <p:nvPr/>
        </p:nvGrpSpPr>
        <p:grpSpPr>
          <a:xfrm>
            <a:off x="1576515" y="415754"/>
            <a:ext cx="2884967" cy="4447657"/>
            <a:chOff x="7607964" y="366972"/>
            <a:chExt cx="2884967" cy="4447657"/>
          </a:xfrm>
        </p:grpSpPr>
        <p:pic>
          <p:nvPicPr>
            <p:cNvPr id="6" name="图片 5"/>
            <p:cNvPicPr>
              <a:picLocks noChangeAspect="1"/>
            </p:cNvPicPr>
            <p:nvPr/>
          </p:nvPicPr>
          <p:blipFill>
            <a:blip r:embed="rId3"/>
            <a:stretch>
              <a:fillRect/>
            </a:stretch>
          </p:blipFill>
          <p:spPr>
            <a:xfrm>
              <a:off x="7607964" y="366972"/>
              <a:ext cx="2884967" cy="4447657"/>
            </a:xfrm>
            <a:prstGeom prst="rect">
              <a:avLst/>
            </a:prstGeom>
            <a:ln>
              <a:solidFill>
                <a:schemeClr val="accent1"/>
              </a:solidFill>
            </a:ln>
          </p:spPr>
        </p:pic>
        <p:sp>
          <p:nvSpPr>
            <p:cNvPr id="15" name="矩形: 圆角 14"/>
            <p:cNvSpPr/>
            <p:nvPr/>
          </p:nvSpPr>
          <p:spPr>
            <a:xfrm>
              <a:off x="8571067" y="386470"/>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grpSp>
      <p:pic>
        <p:nvPicPr>
          <p:cNvPr id="17" name="图片 16"/>
          <p:cNvPicPr>
            <a:picLocks noChangeAspect="1"/>
          </p:cNvPicPr>
          <p:nvPr/>
        </p:nvPicPr>
        <p:blipFill>
          <a:blip r:embed="rId4"/>
          <a:stretch>
            <a:fillRect/>
          </a:stretch>
        </p:blipFill>
        <p:spPr>
          <a:xfrm>
            <a:off x="1450759" y="5100730"/>
            <a:ext cx="4095238" cy="1466667"/>
          </a:xfrm>
          <a:prstGeom prst="rect">
            <a:avLst/>
          </a:prstGeom>
        </p:spPr>
      </p:pic>
      <p:grpSp>
        <p:nvGrpSpPr>
          <p:cNvPr id="13" name="组合 12"/>
          <p:cNvGrpSpPr/>
          <p:nvPr/>
        </p:nvGrpSpPr>
        <p:grpSpPr>
          <a:xfrm>
            <a:off x="3794125" y="2195330"/>
            <a:ext cx="4603750" cy="1859158"/>
            <a:chOff x="6029325" y="-148735"/>
            <a:chExt cx="4603750" cy="1859158"/>
          </a:xfrm>
        </p:grpSpPr>
        <p:pic>
          <p:nvPicPr>
            <p:cNvPr id="10" name="图形 9" descr="爆炸"/>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325" y="-148735"/>
              <a:ext cx="4603750" cy="1859158"/>
            </a:xfrm>
            <a:prstGeom prst="rect">
              <a:avLst/>
            </a:prstGeom>
          </p:spPr>
        </p:pic>
        <p:sp>
          <p:nvSpPr>
            <p:cNvPr id="11" name="文本框 10"/>
            <p:cNvSpPr txBox="1"/>
            <p:nvPr/>
          </p:nvSpPr>
          <p:spPr>
            <a:xfrm>
              <a:off x="7651741" y="565640"/>
              <a:ext cx="1934200" cy="772006"/>
            </a:xfrm>
            <a:prstGeom prst="rect">
              <a:avLst/>
            </a:prstGeom>
            <a:noFill/>
          </p:spPr>
          <p:txBody>
            <a:bodyPr wrap="square" rtlCol="0">
              <a:spAutoFit/>
            </a:bodyPr>
            <a:lstStyle/>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龙虎金榜</a:t>
              </a:r>
              <a:endParaRPr lang="en-US" altLang="zh-CN" sz="2000" spc="150" dirty="0">
                <a:solidFill>
                  <a:srgbClr val="C00000"/>
                </a:solidFill>
                <a:latin typeface="华文行楷" panose="02010800040101010101" pitchFamily="2" charset="-122"/>
                <a:ea typeface="华文行楷" panose="02010800040101010101" pitchFamily="2" charset="-122"/>
              </a:endParaRPr>
            </a:p>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直接打骨折</a:t>
              </a:r>
              <a:endParaRPr lang="en-US" altLang="zh-CN" sz="2000" spc="150" dirty="0">
                <a:solidFill>
                  <a:srgbClr val="C00000"/>
                </a:solidFill>
                <a:latin typeface="华文行楷" panose="02010800040101010101" pitchFamily="2" charset="-122"/>
                <a:ea typeface="华文行楷" panose="02010800040101010101" pitchFamily="2" charset="-122"/>
              </a:endParaRPr>
            </a:p>
          </p:txBody>
        </p:sp>
      </p:grpSp>
      <p:sp>
        <p:nvSpPr>
          <p:cNvPr id="20" name="文本框 19"/>
          <p:cNvSpPr txBox="1"/>
          <p:nvPr/>
        </p:nvSpPr>
        <p:spPr>
          <a:xfrm>
            <a:off x="5981700" y="5486400"/>
            <a:ext cx="5048250" cy="847476"/>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篇策略服务</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pic>
        <p:nvPicPr>
          <p:cNvPr id="3" name="图片 2"/>
          <p:cNvPicPr>
            <a:picLocks noChangeAspect="1"/>
          </p:cNvPicPr>
          <p:nvPr/>
        </p:nvPicPr>
        <p:blipFill>
          <a:blip r:embed="rId4"/>
          <a:stretch>
            <a:fillRect/>
          </a:stretch>
        </p:blipFill>
        <p:spPr>
          <a:xfrm>
            <a:off x="-12891426" y="0"/>
            <a:ext cx="4448433" cy="6858000"/>
          </a:xfrm>
          <a:prstGeom prst="rect">
            <a:avLst/>
          </a:prstGeom>
        </p:spPr>
      </p:pic>
      <p:pic>
        <p:nvPicPr>
          <p:cNvPr id="5" name="图片 4"/>
          <p:cNvPicPr>
            <a:picLocks noChangeAspect="1"/>
          </p:cNvPicPr>
          <p:nvPr/>
        </p:nvPicPr>
        <p:blipFill>
          <a:blip r:embed="rId5"/>
          <a:stretch>
            <a:fillRect/>
          </a:stretch>
        </p:blipFill>
        <p:spPr>
          <a:xfrm>
            <a:off x="-7604796" y="0"/>
            <a:ext cx="634089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69398"/>
            <a:ext cx="11306176" cy="1480602"/>
          </a:xfrm>
        </p:spPr>
        <p:txBody>
          <a:bodyPr>
            <a:normAutofit/>
          </a:bodyPr>
          <a:lstStyle/>
          <a:p>
            <a:pPr marL="457200" indent="-457200">
              <a:buFont typeface="+mj-lt"/>
              <a:buAutoNum type="arabicPeriod"/>
            </a:pPr>
            <a:r>
              <a:rPr lang="zh-CN" altLang="en-US" dirty="0"/>
              <a:t>大盘反复金叉死叉，量能不稳定，看窄幅盘整，难有大起落；</a:t>
            </a:r>
            <a:endParaRPr lang="en-US" altLang="zh-CN" dirty="0"/>
          </a:p>
          <a:p>
            <a:pPr marL="457200" indent="-457200">
              <a:buFont typeface="+mj-lt"/>
              <a:buAutoNum type="arabicPeriod"/>
            </a:pPr>
            <a:r>
              <a:rPr lang="zh-CN" altLang="en-US" dirty="0"/>
              <a:t>两市增量</a:t>
            </a:r>
            <a:r>
              <a:rPr lang="en-US" altLang="zh-CN" dirty="0"/>
              <a:t>163.10</a:t>
            </a:r>
            <a:r>
              <a:rPr lang="zh-CN" altLang="en-US" dirty="0"/>
              <a:t>亿，总</a:t>
            </a:r>
            <a:r>
              <a:rPr lang="en-US" altLang="zh-CN" dirty="0"/>
              <a:t>1.27</a:t>
            </a:r>
            <a:r>
              <a:rPr lang="zh-CN" altLang="en-US" dirty="0"/>
              <a:t>万亿，资金量尚可，券商表现不如人意；</a:t>
            </a:r>
            <a:endParaRPr lang="en-US" altLang="zh-CN" dirty="0"/>
          </a:p>
          <a:p>
            <a:pPr marL="457200" indent="-457200">
              <a:buFont typeface="+mj-lt"/>
              <a:buAutoNum type="arabicPeriod"/>
            </a:pPr>
            <a:r>
              <a:rPr lang="zh-CN" altLang="en-US" dirty="0"/>
              <a:t>涨停家数</a:t>
            </a:r>
            <a:r>
              <a:rPr lang="en-US" altLang="zh-CN" dirty="0"/>
              <a:t>72</a:t>
            </a:r>
            <a:r>
              <a:rPr lang="zh-CN" altLang="en-US" dirty="0"/>
              <a:t>＞＞</a:t>
            </a:r>
            <a:r>
              <a:rPr lang="en-US" altLang="zh-CN" dirty="0"/>
              <a:t>6</a:t>
            </a:r>
            <a:r>
              <a:rPr lang="zh-CN" altLang="en-US" dirty="0"/>
              <a:t>，龙虎炒作强度依然在线，抓紫旗回档、机构抢筹方向</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p:blipFill>
        <p:spPr>
          <a:xfrm>
            <a:off x="460353" y="1014215"/>
            <a:ext cx="2978958" cy="3305632"/>
          </a:xfrm>
          <a:prstGeom prst="rect">
            <a:avLst/>
          </a:prstGeom>
          <a:ln>
            <a:solidFill>
              <a:schemeClr val="accent1"/>
            </a:solidFill>
          </a:ln>
        </p:spPr>
      </p:pic>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9" b="199"/>
          <a:stretch/>
        </p:blipFill>
        <p:spPr>
          <a:xfrm>
            <a:off x="5586413" y="1007621"/>
            <a:ext cx="6162675" cy="3452742"/>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a:off x="4595446" y="1609818"/>
            <a:ext cx="2841379" cy="223730"/>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3973636702"/>
              </p:ext>
            </p:extLst>
          </p:nvPr>
        </p:nvGraphicFramePr>
        <p:xfrm>
          <a:off x="442913" y="774316"/>
          <a:ext cx="11341100" cy="530936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060409">
                  <a:extLst>
                    <a:ext uri="{9D8B030D-6E8A-4147-A177-3AD203B41FA5}">
                      <a16:colId xmlns:a16="http://schemas.microsoft.com/office/drawing/2014/main" val="20001"/>
                    </a:ext>
                  </a:extLst>
                </a:gridCol>
                <a:gridCol w="5248275">
                  <a:extLst>
                    <a:ext uri="{9D8B030D-6E8A-4147-A177-3AD203B41FA5}">
                      <a16:colId xmlns:a16="http://schemas.microsoft.com/office/drawing/2014/main" val="20002"/>
                    </a:ext>
                  </a:extLst>
                </a:gridCol>
                <a:gridCol w="3373438">
                  <a:extLst>
                    <a:ext uri="{9D8B030D-6E8A-4147-A177-3AD203B41FA5}">
                      <a16:colId xmlns:a16="http://schemas.microsoft.com/office/drawing/2014/main" val="20003"/>
                    </a:ext>
                  </a:extLst>
                </a:gridCol>
              </a:tblGrid>
              <a:tr h="56356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62724">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b="0" kern="1200" dirty="0">
                          <a:solidFill>
                            <a:schemeClr val="bg1"/>
                          </a:solidFill>
                          <a:latin typeface="+mn-lt"/>
                          <a:ea typeface="+mn-ea"/>
                          <a:cs typeface="+mn-cs"/>
                        </a:rPr>
                        <a:t>以军对伊朗实施袭击</a:t>
                      </a:r>
                      <a:endParaRPr lang="en-US" altLang="zh-CN" sz="1400" b="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以色列媒体</a:t>
                      </a:r>
                      <a:r>
                        <a:rPr lang="en-US" altLang="zh-CN" sz="1400" b="0" kern="1200" dirty="0">
                          <a:solidFill>
                            <a:schemeClr val="bg1"/>
                          </a:solidFill>
                          <a:latin typeface="+mn-lt"/>
                          <a:ea typeface="+mn-ea"/>
                          <a:cs typeface="+mn-cs"/>
                        </a:rPr>
                        <a:t>13</a:t>
                      </a:r>
                      <a:r>
                        <a:rPr lang="zh-CN" altLang="en-US" sz="1400" b="0" kern="1200" dirty="0">
                          <a:solidFill>
                            <a:schemeClr val="bg1"/>
                          </a:solidFill>
                          <a:latin typeface="+mn-lt"/>
                          <a:ea typeface="+mn-ea"/>
                          <a:cs typeface="+mn-cs"/>
                        </a:rPr>
                        <a:t>日凌晨报道说，以军对伊朗实施先发制人袭击。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dirty="0">
                          <a:solidFill>
                            <a:schemeClr val="bg1"/>
                          </a:solidFill>
                        </a:rPr>
                        <a:t>解读：看石油化工、黄金</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1113561">
                <a:tc>
                  <a:txBody>
                    <a:bodyPr/>
                    <a:lstStyle/>
                    <a:p>
                      <a:pPr algn="ctr">
                        <a:lnSpc>
                          <a:spcPct val="120000"/>
                        </a:lnSpc>
                      </a:pPr>
                      <a:r>
                        <a:rPr lang="en-US" altLang="zh-CN" sz="1400" kern="1200" dirty="0">
                          <a:solidFill>
                            <a:schemeClr val="dk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蚂蚁集团“双线竞速”香港稳定币牌照</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蚂蚁集团旗下国际业务部门正计划在新加坡和中国香港申请稳定币牌照。蚂蚁国际还计划在卢森堡寻求许可。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蚂蚁稳定币：安妮股份、朗新集团、协鑫能科、霍普股份、金时科技</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蚂蚁股权：君正集团、合肥城建、翠微股份、传化智联</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北交所</a:t>
                      </a:r>
                      <a:r>
                        <a:rPr lang="en-US" altLang="zh-CN" sz="1400" b="1" kern="1200" dirty="0">
                          <a:solidFill>
                            <a:schemeClr val="tx1"/>
                          </a:solidFill>
                          <a:latin typeface="+mn-lt"/>
                          <a:ea typeface="+mn-ea"/>
                          <a:cs typeface="+mn-cs"/>
                        </a:rPr>
                        <a:t>+</a:t>
                      </a:r>
                      <a:r>
                        <a:rPr lang="zh-CN" altLang="en-US" sz="1400" b="1" kern="1200" dirty="0">
                          <a:solidFill>
                            <a:schemeClr val="tx1"/>
                          </a:solidFill>
                          <a:latin typeface="+mn-lt"/>
                          <a:ea typeface="+mn-ea"/>
                          <a:cs typeface="+mn-cs"/>
                        </a:rPr>
                        <a:t>蚂蚁稳定币：华信永道</a:t>
                      </a:r>
                      <a:endParaRPr lang="en-US" altLang="zh-CN" sz="1400" b="1"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47872">
                <a:tc>
                  <a:txBody>
                    <a:bodyPr/>
                    <a:lstStyle/>
                    <a:p>
                      <a:pPr algn="ctr">
                        <a:lnSpc>
                          <a:spcPct val="120000"/>
                        </a:lnSpc>
                      </a:pPr>
                      <a:r>
                        <a:rPr lang="en-US" altLang="zh-CN" sz="1400" kern="1200" dirty="0">
                          <a:solidFill>
                            <a:schemeClr val="bg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川超、上超要来了</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随着“苏超”的火爆出圈，四川省体育局称，“巴蜀雄起杯”川超联赛将借鉴“苏超”联赛的健康发展经验，完善赛事体系。</a:t>
                      </a:r>
                      <a:r>
                        <a:rPr lang="en-US" altLang="zh-CN" sz="1400" b="0" kern="1200" dirty="0">
                          <a:solidFill>
                            <a:schemeClr val="bg1"/>
                          </a:solidFill>
                          <a:latin typeface="+mn-lt"/>
                          <a:ea typeface="+mn-ea"/>
                          <a:cs typeface="+mn-cs"/>
                        </a:rPr>
                        <a:t>2025</a:t>
                      </a:r>
                      <a:r>
                        <a:rPr lang="zh-CN" altLang="en-US" sz="1400" b="0" kern="1200" dirty="0">
                          <a:solidFill>
                            <a:schemeClr val="bg1"/>
                          </a:solidFill>
                          <a:latin typeface="+mn-lt"/>
                          <a:ea typeface="+mn-ea"/>
                          <a:cs typeface="+mn-cs"/>
                        </a:rPr>
                        <a:t>年“上超”联赛，将于</a:t>
                      </a:r>
                      <a:r>
                        <a:rPr lang="en-US" altLang="zh-CN" sz="1400" b="0" kern="1200" dirty="0">
                          <a:solidFill>
                            <a:schemeClr val="bg1"/>
                          </a:solidFill>
                          <a:latin typeface="+mn-lt"/>
                          <a:ea typeface="+mn-ea"/>
                          <a:cs typeface="+mn-cs"/>
                        </a:rPr>
                        <a:t>7</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8</a:t>
                      </a:r>
                      <a:r>
                        <a:rPr lang="zh-CN" altLang="en-US" sz="1400" b="0" kern="1200" dirty="0">
                          <a:solidFill>
                            <a:schemeClr val="bg1"/>
                          </a:solidFill>
                          <a:latin typeface="+mn-lt"/>
                          <a:ea typeface="+mn-ea"/>
                          <a:cs typeface="+mn-cs"/>
                        </a:rPr>
                        <a:t>月进行。</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四川文旅：川网传媒、天府文旅、峨眉山</a:t>
                      </a:r>
                      <a:r>
                        <a:rPr lang="en-US" altLang="zh-CN" sz="1400" b="1" kern="1200" dirty="0">
                          <a:solidFill>
                            <a:schemeClr val="bg1"/>
                          </a:solidFill>
                          <a:latin typeface="+mn-lt"/>
                          <a:ea typeface="+mn-ea"/>
                          <a:cs typeface="+mn-cs"/>
                        </a:rPr>
                        <a:t>A</a:t>
                      </a:r>
                      <a:r>
                        <a:rPr lang="zh-CN" altLang="en-US" sz="1400" b="1" kern="1200" dirty="0">
                          <a:solidFill>
                            <a:schemeClr val="bg1"/>
                          </a:solidFill>
                          <a:latin typeface="+mn-lt"/>
                          <a:ea typeface="+mn-ea"/>
                          <a:cs typeface="+mn-cs"/>
                        </a:rPr>
                        <a:t>、茂业商业</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上海文旅：力盛体育、锦江酒店、上海九百、徐家汇</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3"/>
                  </a:ext>
                </a:extLst>
              </a:tr>
              <a:tr h="338549">
                <a:tc>
                  <a:txBody>
                    <a:bodyPr/>
                    <a:lstStyle/>
                    <a:p>
                      <a:pPr algn="ctr">
                        <a:lnSpc>
                          <a:spcPct val="120000"/>
                        </a:lnSpc>
                      </a:pPr>
                      <a:r>
                        <a:rPr lang="en-US" altLang="zh-CN" sz="1400" kern="1200" dirty="0">
                          <a:solidFill>
                            <a:schemeClr val="tx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两大车企宣布</a:t>
                      </a:r>
                      <a:r>
                        <a:rPr lang="en-US" altLang="zh-CN" sz="1400" kern="1200" dirty="0">
                          <a:solidFill>
                            <a:schemeClr val="tx1"/>
                          </a:solidFill>
                          <a:latin typeface="+mn-lt"/>
                          <a:ea typeface="+mn-ea"/>
                          <a:cs typeface="+mn-cs"/>
                        </a:rPr>
                        <a:t>2027</a:t>
                      </a:r>
                      <a:r>
                        <a:rPr lang="zh-CN" altLang="en-US" sz="1400" kern="1200" dirty="0">
                          <a:solidFill>
                            <a:schemeClr val="tx1"/>
                          </a:solidFill>
                          <a:latin typeface="+mn-lt"/>
                          <a:ea typeface="+mn-ea"/>
                          <a:cs typeface="+mn-cs"/>
                        </a:rPr>
                        <a:t>年实现固态电池量产装车</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在</a:t>
                      </a:r>
                      <a:r>
                        <a:rPr lang="en-US" altLang="zh-CN" sz="1400" dirty="0">
                          <a:solidFill>
                            <a:schemeClr val="tx1"/>
                          </a:solidFill>
                        </a:rPr>
                        <a:t>2025</a:t>
                      </a:r>
                      <a:r>
                        <a:rPr lang="zh-CN" altLang="en-US" sz="1400" dirty="0">
                          <a:solidFill>
                            <a:schemeClr val="tx1"/>
                          </a:solidFill>
                        </a:rPr>
                        <a:t>香港车展上，长安汽车高管宣布，长安汽车将加速推出以金钟罩全固态电池为代表的下一代电池，并将在</a:t>
                      </a:r>
                      <a:r>
                        <a:rPr lang="en-US" altLang="zh-CN" sz="1400" dirty="0">
                          <a:solidFill>
                            <a:schemeClr val="tx1"/>
                          </a:solidFill>
                        </a:rPr>
                        <a:t>2025</a:t>
                      </a:r>
                      <a:r>
                        <a:rPr lang="zh-CN" altLang="en-US" sz="1400" dirty="0">
                          <a:solidFill>
                            <a:schemeClr val="tx1"/>
                          </a:solidFill>
                        </a:rPr>
                        <a:t>年底实现去固态电池功能样车首发，</a:t>
                      </a:r>
                      <a:r>
                        <a:rPr lang="en-US" altLang="zh-CN" sz="1400" dirty="0">
                          <a:solidFill>
                            <a:schemeClr val="tx1"/>
                          </a:solidFill>
                        </a:rPr>
                        <a:t>2027</a:t>
                      </a:r>
                      <a:r>
                        <a:rPr lang="zh-CN" altLang="en-US" sz="1400" dirty="0">
                          <a:solidFill>
                            <a:schemeClr val="tx1"/>
                          </a:solidFill>
                        </a:rPr>
                        <a:t>年推进全固态电池逐步量产。</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固态电池：金龙羽、龙蟠科技、英联股份、德新科技、科恒股份、领湃科技</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北交所</a:t>
                      </a:r>
                      <a:r>
                        <a:rPr lang="en-US" altLang="zh-CN" sz="1400" dirty="0">
                          <a:solidFill>
                            <a:schemeClr val="tx1"/>
                          </a:solidFill>
                        </a:rPr>
                        <a:t>+</a:t>
                      </a:r>
                      <a:r>
                        <a:rPr lang="zh-CN" altLang="en-US" sz="1400" dirty="0">
                          <a:solidFill>
                            <a:schemeClr val="tx1"/>
                          </a:solidFill>
                        </a:rPr>
                        <a:t>固态电池：灵鸽科技、力王股份</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8549">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226" r="226"/>
          <a:stretch>
            <a:fillRect/>
          </a:stretch>
        </p:blipFill>
        <p:spPr>
          <a:xfrm>
            <a:off x="2408956" y="842301"/>
            <a:ext cx="7456964" cy="3584929"/>
          </a:xfrm>
          <a:prstGeom prst="rect">
            <a:avLst/>
          </a:prstGeom>
          <a:ln>
            <a:solidFill>
              <a:schemeClr val="accent1"/>
            </a:solidFill>
          </a:ln>
        </p:spPr>
      </p:pic>
      <p:sp>
        <p:nvSpPr>
          <p:cNvPr id="14" name="文本框 13"/>
          <p:cNvSpPr txBox="1"/>
          <p:nvPr/>
        </p:nvSpPr>
        <p:spPr>
          <a:xfrm>
            <a:off x="2326080" y="5411917"/>
            <a:ext cx="7539840" cy="96128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latin typeface="思源黑体 CN Regular"/>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机械设备、化工制品、西药制药、家用轻工、电气设备</a:t>
            </a:r>
            <a:endParaRPr lang="en-US" altLang="zh-CN" sz="2000" spc="150" dirty="0">
              <a:solidFill>
                <a:srgbClr val="C00000"/>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Regular"/>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机器人、药、化工、数字货币、大消费</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660318" y="460913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单日的龙虎情绪低迷，未影响</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1743075" y="1139987"/>
            <a:ext cx="9169400" cy="1695913"/>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盘中涨停＞＞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跌停，盘中龙虎炒作情绪到位；</a:t>
            </a: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龙虎榜出来后，龙虎情绪低迷，上龙虎榜的，买入前五</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卖出前五＜</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-5</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涨跌停背后，依然是以短线的游资机构为主，只是有不少涨停个股没有出龙虎榜。</a:t>
            </a: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最近</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20</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天，观察整体的龙虎情绪；涨停和跌停的关系，来判断龙虎炒作氛围。</a:t>
            </a:r>
          </a:p>
        </p:txBody>
      </p:sp>
      <p:pic>
        <p:nvPicPr>
          <p:cNvPr id="6" name="图片 5">
            <a:extLst>
              <a:ext uri="{FF2B5EF4-FFF2-40B4-BE49-F238E27FC236}">
                <a16:creationId xmlns:a16="http://schemas.microsoft.com/office/drawing/2014/main" id="{D3CF74E5-022B-E7C9-B35D-659F7F4B5C25}"/>
              </a:ext>
            </a:extLst>
          </p:cNvPr>
          <p:cNvPicPr>
            <a:picLocks noChangeAspect="1"/>
          </p:cNvPicPr>
          <p:nvPr/>
        </p:nvPicPr>
        <p:blipFill>
          <a:blip r:embed="rId2"/>
          <a:stretch>
            <a:fillRect/>
          </a:stretch>
        </p:blipFill>
        <p:spPr>
          <a:xfrm>
            <a:off x="3572381" y="3032442"/>
            <a:ext cx="8095238" cy="3333333"/>
          </a:xfrm>
          <a:prstGeom prst="rect">
            <a:avLst/>
          </a:prstGeom>
        </p:spPr>
      </p:pic>
      <p:pic>
        <p:nvPicPr>
          <p:cNvPr id="8" name="图片 7">
            <a:extLst>
              <a:ext uri="{FF2B5EF4-FFF2-40B4-BE49-F238E27FC236}">
                <a16:creationId xmlns:a16="http://schemas.microsoft.com/office/drawing/2014/main" id="{53B8F210-2A32-44D3-652F-F64574DCB324}"/>
              </a:ext>
            </a:extLst>
          </p:cNvPr>
          <p:cNvPicPr>
            <a:picLocks noChangeAspect="1"/>
          </p:cNvPicPr>
          <p:nvPr/>
        </p:nvPicPr>
        <p:blipFill>
          <a:blip r:embed="rId3"/>
          <a:stretch>
            <a:fillRect/>
          </a:stretch>
        </p:blipFill>
        <p:spPr>
          <a:xfrm>
            <a:off x="428853" y="3070929"/>
            <a:ext cx="2764045" cy="33333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dirty="0"/>
              <a:t>选股思路</a:t>
            </a:r>
          </a:p>
        </p:txBody>
      </p:sp>
      <p:sp>
        <p:nvSpPr>
          <p:cNvPr id="3" name="文本占位符 2"/>
          <p:cNvSpPr>
            <a:spLocks noGrp="1"/>
          </p:cNvSpPr>
          <p:nvPr>
            <p:ph type="body" sz="quarter" idx="11"/>
          </p:nvPr>
        </p:nvSpPr>
        <p:spPr>
          <a:xfrm>
            <a:off x="4394035"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rcRect t="3455" b="3455"/>
          <a:stretch/>
        </p:blipFill>
        <p:spPr>
          <a:xfrm>
            <a:off x="6578869" y="2203980"/>
            <a:ext cx="3087442" cy="4018146"/>
          </a:xfrm>
          <a:prstGeom prst="rect">
            <a:avLst/>
          </a:prstGeom>
          <a:ln>
            <a:solidFill>
              <a:srgbClr val="00B0F0"/>
            </a:solidFill>
          </a:ln>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rcRect t="67" b="67"/>
          <a:stretch/>
        </p:blipFill>
        <p:spPr>
          <a:xfrm>
            <a:off x="1076553" y="2203980"/>
            <a:ext cx="2898269" cy="4045129"/>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6</a:t>
            </a:r>
            <a:r>
              <a:rPr lang="zh-CN" altLang="en-US" sz="1400" spc="300" dirty="0">
                <a:cs typeface="+mn-ea"/>
                <a:sym typeface="+mn-lt"/>
              </a:rPr>
              <a:t>月</a:t>
            </a:r>
            <a:r>
              <a:rPr lang="en-US" altLang="zh-CN" sz="1400" spc="300" dirty="0">
                <a:cs typeface="+mn-ea"/>
                <a:sym typeface="+mn-lt"/>
              </a:rPr>
              <a:t>12</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资金：近</a:t>
              </a:r>
              <a:r>
                <a:rPr lang="en-US" altLang="zh-CN" sz="1400" dirty="0">
                  <a:cs typeface="+mn-ea"/>
                  <a:sym typeface="+mn-lt"/>
                </a:rPr>
                <a:t>10</a:t>
              </a:r>
              <a:r>
                <a:rPr lang="zh-CN" altLang="en-US" sz="1400" dirty="0">
                  <a:cs typeface="+mn-ea"/>
                  <a:sym typeface="+mn-lt"/>
                </a:rPr>
                <a:t>天出龙虎紫旗</a:t>
              </a:r>
              <a:endParaRPr lang="en-US" altLang="zh-CN" sz="1400" dirty="0">
                <a:cs typeface="+mn-ea"/>
                <a:sym typeface="+mn-lt"/>
              </a:endParaRPr>
            </a:p>
            <a:p>
              <a:pPr algn="ctr">
                <a:lnSpc>
                  <a:spcPct val="130000"/>
                </a:lnSpc>
              </a:pPr>
              <a:r>
                <a:rPr lang="en-US" altLang="zh-CN" sz="1400" dirty="0">
                  <a:cs typeface="+mn-ea"/>
                  <a:sym typeface="+mn-lt"/>
                </a:rPr>
                <a:t>(</a:t>
              </a:r>
              <a:r>
                <a:rPr lang="zh-CN" altLang="en-US" sz="1400" dirty="0">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机构抱团抢筹</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03" r="203"/>
          <a:stretch>
            <a:fillRect/>
          </a:stretch>
        </p:blipFill>
        <p:spPr>
          <a:xfrm>
            <a:off x="442912" y="2127691"/>
            <a:ext cx="5797544" cy="3937634"/>
          </a:xfrm>
          <a:prstGeom prst="rect">
            <a:avLst/>
          </a:prstGeom>
          <a:ln>
            <a:solidFill>
              <a:srgbClr val="074D93">
                <a:lumMod val="60000"/>
                <a:lumOff val="40000"/>
              </a:srgbClr>
            </a:solidFill>
          </a:ln>
        </p:spPr>
      </p:pic>
      <p:sp>
        <p:nvSpPr>
          <p:cNvPr id="4" name="文本框 3"/>
          <p:cNvSpPr txBox="1"/>
          <p:nvPr/>
        </p:nvSpPr>
        <p:spPr>
          <a:xfrm>
            <a:off x="400694" y="792675"/>
            <a:ext cx="5481716" cy="783356"/>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机构抢筹：</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家以上机构参与买入，且净买入占比相对较大，有抱团趋势。配合控盘找优质标的。</a:t>
            </a:r>
          </a:p>
        </p:txBody>
      </p:sp>
      <p:sp>
        <p:nvSpPr>
          <p:cNvPr id="5" name="矩形: 圆角 4"/>
          <p:cNvSpPr/>
          <p:nvPr/>
        </p:nvSpPr>
        <p:spPr>
          <a:xfrm>
            <a:off x="5274718" y="6030633"/>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400" dirty="0">
                <a:cs typeface="+mn-ea"/>
                <a:sym typeface="+mn-lt"/>
              </a:rPr>
              <a:t>6</a:t>
            </a:r>
            <a:r>
              <a:rPr lang="zh-CN" altLang="en-US" sz="1400" dirty="0">
                <a:cs typeface="+mn-ea"/>
                <a:sym typeface="+mn-lt"/>
              </a:rPr>
              <a:t>月</a:t>
            </a:r>
            <a:r>
              <a:rPr lang="en-US" altLang="zh-CN" sz="1400" dirty="0">
                <a:cs typeface="+mn-ea"/>
                <a:sym typeface="+mn-lt"/>
              </a:rPr>
              <a:t>12</a:t>
            </a:r>
            <a:endParaRPr lang="zh-CN" altLang="en-US" sz="1400" dirty="0">
              <a:cs typeface="+mn-ea"/>
              <a:sym typeface="+mn-lt"/>
            </a:endParaRPr>
          </a:p>
        </p:txBody>
      </p:sp>
      <p:pic>
        <p:nvPicPr>
          <p:cNvPr id="12" name="图片 11"/>
          <p:cNvPicPr>
            <a:picLocks noChangeAspect="1"/>
          </p:cNvPicPr>
          <p:nvPr/>
        </p:nvPicPr>
        <p:blipFill>
          <a:blip r:embed="rId3"/>
          <a:stretch>
            <a:fillRect/>
          </a:stretch>
        </p:blipFill>
        <p:spPr>
          <a:xfrm>
            <a:off x="6553200" y="919964"/>
            <a:ext cx="5195888" cy="5484049"/>
          </a:xfrm>
          <a:prstGeom prst="rect">
            <a:avLst/>
          </a:prstGeom>
          <a:ln>
            <a:solidFill>
              <a:srgbClr val="00B0F0"/>
            </a:solidFill>
          </a:ln>
        </p:spPr>
      </p:pic>
      <p:pic>
        <p:nvPicPr>
          <p:cNvPr id="7" name="图片 6"/>
          <p:cNvPicPr>
            <a:picLocks noChangeAspect="1"/>
          </p:cNvPicPr>
          <p:nvPr/>
        </p:nvPicPr>
        <p:blipFill>
          <a:blip r:embed="rId4"/>
          <a:srcRect l="34004" t="7952" r="33162" b="49663"/>
          <a:stretch>
            <a:fillRect/>
          </a:stretch>
        </p:blipFill>
        <p:spPr>
          <a:xfrm>
            <a:off x="6629400" y="1268537"/>
            <a:ext cx="2194852" cy="1634876"/>
          </a:xfrm>
          <a:prstGeom prst="rect">
            <a:avLst/>
          </a:prstGeom>
          <a:ln w="22225">
            <a:solidFill>
              <a:srgbClr val="FF4DFF"/>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调整行情下的操作思路</a:t>
            </a:r>
          </a:p>
        </p:txBody>
      </p:sp>
      <p:sp>
        <p:nvSpPr>
          <p:cNvPr id="3" name="文本占位符 2"/>
          <p:cNvSpPr>
            <a:spLocks noGrp="1"/>
          </p:cNvSpPr>
          <p:nvPr>
            <p:ph type="body" sz="quarter" idx="11"/>
          </p:nvPr>
        </p:nvSpPr>
        <p:spPr/>
        <p:txBody>
          <a:bodyPr/>
          <a:lstStyle/>
          <a:p>
            <a:r>
              <a:rPr lang="zh-CN" altLang="en-US" dirty="0"/>
              <a:t>强者反而恒强，资金</a:t>
            </a:r>
            <a:r>
              <a:rPr lang="en-US" altLang="zh-CN" dirty="0"/>
              <a:t>+</a:t>
            </a:r>
            <a:r>
              <a:rPr lang="zh-CN" altLang="en-US" dirty="0"/>
              <a:t>趋势</a:t>
            </a:r>
            <a:r>
              <a:rPr lang="en-US" altLang="zh-CN" dirty="0"/>
              <a:t>+</a:t>
            </a:r>
            <a:r>
              <a:rPr lang="zh-CN" altLang="en-US" dirty="0"/>
              <a:t>位置选好，就好做很多！</a:t>
            </a:r>
          </a:p>
        </p:txBody>
      </p:sp>
      <p:pic>
        <p:nvPicPr>
          <p:cNvPr id="7" name="图片 6"/>
          <p:cNvPicPr>
            <a:picLocks noChangeAspect="1"/>
          </p:cNvPicPr>
          <p:nvPr/>
        </p:nvPicPr>
        <p:blipFill>
          <a:blip r:embed="rId2"/>
          <a:stretch>
            <a:fillRect/>
          </a:stretch>
        </p:blipFill>
        <p:spPr>
          <a:xfrm>
            <a:off x="8663543" y="2217268"/>
            <a:ext cx="3104942" cy="874139"/>
          </a:xfrm>
          <a:prstGeom prst="rect">
            <a:avLst/>
          </a:prstGeom>
          <a:ln>
            <a:solidFill>
              <a:srgbClr val="156389"/>
            </a:solidFill>
          </a:ln>
        </p:spPr>
      </p:pic>
      <p:pic>
        <p:nvPicPr>
          <p:cNvPr id="9" name="图片 8"/>
          <p:cNvPicPr>
            <a:picLocks noChangeAspect="1"/>
          </p:cNvPicPr>
          <p:nvPr/>
        </p:nvPicPr>
        <p:blipFill>
          <a:blip r:embed="rId3"/>
          <a:stretch>
            <a:fillRect/>
          </a:stretch>
        </p:blipFill>
        <p:spPr>
          <a:xfrm>
            <a:off x="442913" y="1204339"/>
            <a:ext cx="2590573" cy="4449321"/>
          </a:xfrm>
          <a:prstGeom prst="rect">
            <a:avLst/>
          </a:prstGeom>
          <a:ln>
            <a:solidFill>
              <a:srgbClr val="156389"/>
            </a:solidFill>
          </a:ln>
        </p:spPr>
      </p:pic>
      <p:pic>
        <p:nvPicPr>
          <p:cNvPr id="11" name="图片 10"/>
          <p:cNvPicPr>
            <a:picLocks noChangeAspect="1"/>
          </p:cNvPicPr>
          <p:nvPr/>
        </p:nvPicPr>
        <p:blipFill>
          <a:blip r:embed="rId4"/>
          <a:stretch>
            <a:fillRect/>
          </a:stretch>
        </p:blipFill>
        <p:spPr>
          <a:xfrm>
            <a:off x="8663543" y="4107972"/>
            <a:ext cx="3104942" cy="724741"/>
          </a:xfrm>
          <a:prstGeom prst="rect">
            <a:avLst/>
          </a:prstGeom>
          <a:ln>
            <a:solidFill>
              <a:srgbClr val="156389"/>
            </a:solidFill>
          </a:ln>
        </p:spPr>
      </p:pic>
      <p:pic>
        <p:nvPicPr>
          <p:cNvPr id="13" name="图片 12"/>
          <p:cNvPicPr>
            <a:picLocks noChangeAspect="1"/>
          </p:cNvPicPr>
          <p:nvPr/>
        </p:nvPicPr>
        <p:blipFill>
          <a:blip r:embed="rId5"/>
          <a:stretch>
            <a:fillRect/>
          </a:stretch>
        </p:blipFill>
        <p:spPr>
          <a:xfrm>
            <a:off x="3151509" y="1239926"/>
            <a:ext cx="2590573" cy="4413733"/>
          </a:xfrm>
          <a:prstGeom prst="rect">
            <a:avLst/>
          </a:prstGeom>
          <a:ln>
            <a:solidFill>
              <a:srgbClr val="156389"/>
            </a:solidFill>
          </a:ln>
        </p:spPr>
      </p:pic>
      <p:pic>
        <p:nvPicPr>
          <p:cNvPr id="15" name="图片 14"/>
          <p:cNvPicPr>
            <a:picLocks noChangeAspect="1"/>
          </p:cNvPicPr>
          <p:nvPr/>
        </p:nvPicPr>
        <p:blipFill>
          <a:blip r:embed="rId6"/>
          <a:srcRect r="9819"/>
          <a:stretch>
            <a:fillRect/>
          </a:stretch>
        </p:blipFill>
        <p:spPr>
          <a:xfrm>
            <a:off x="8663543" y="4905158"/>
            <a:ext cx="3104942" cy="1014101"/>
          </a:xfrm>
          <a:prstGeom prst="rect">
            <a:avLst/>
          </a:prstGeom>
          <a:ln>
            <a:solidFill>
              <a:srgbClr val="156389"/>
            </a:solidFill>
          </a:ln>
        </p:spPr>
      </p:pic>
      <p:pic>
        <p:nvPicPr>
          <p:cNvPr id="17" name="图片 16"/>
          <p:cNvPicPr>
            <a:picLocks noChangeAspect="1"/>
          </p:cNvPicPr>
          <p:nvPr/>
        </p:nvPicPr>
        <p:blipFill>
          <a:blip r:embed="rId7"/>
          <a:stretch>
            <a:fillRect/>
          </a:stretch>
        </p:blipFill>
        <p:spPr>
          <a:xfrm>
            <a:off x="5860106" y="1239925"/>
            <a:ext cx="2575046" cy="4413734"/>
          </a:xfrm>
          <a:prstGeom prst="rect">
            <a:avLst/>
          </a:prstGeom>
          <a:ln>
            <a:solidFill>
              <a:srgbClr val="156389"/>
            </a:solidFill>
          </a:ln>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663543" y="3175151"/>
            <a:ext cx="3120470" cy="860376"/>
          </a:xfrm>
          <a:prstGeom prst="rect">
            <a:avLst/>
          </a:prstGeom>
          <a:ln>
            <a:solidFill>
              <a:srgbClr val="156389"/>
            </a:solidFill>
          </a:ln>
        </p:spPr>
      </p:pic>
      <p:pic>
        <p:nvPicPr>
          <p:cNvPr id="21" name="图片 20"/>
          <p:cNvPicPr>
            <a:picLocks noChangeAspect="1"/>
          </p:cNvPicPr>
          <p:nvPr/>
        </p:nvPicPr>
        <p:blipFill>
          <a:blip r:embed="rId9"/>
          <a:stretch>
            <a:fillRect/>
          </a:stretch>
        </p:blipFill>
        <p:spPr>
          <a:xfrm>
            <a:off x="8663543" y="938740"/>
            <a:ext cx="3104941" cy="1212704"/>
          </a:xfrm>
          <a:prstGeom prst="rect">
            <a:avLst/>
          </a:prstGeom>
          <a:ln>
            <a:solidFill>
              <a:srgbClr val="156389"/>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815</Words>
  <Application>Microsoft Office PowerPoint</Application>
  <PresentationFormat>宽屏</PresentationFormat>
  <Paragraphs>85</Paragraphs>
  <Slides>13</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Noto Sans S Chinese Bold</vt:lpstr>
      <vt:lpstr>Roboto</vt:lpstr>
      <vt:lpstr>等线</vt:lpstr>
      <vt:lpstr>华文行楷</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1386</cp:revision>
  <dcterms:created xsi:type="dcterms:W3CDTF">2019-06-19T02:08:00Z</dcterms:created>
  <dcterms:modified xsi:type="dcterms:W3CDTF">2025-06-13T01:41:08Z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EBF8DB5FD94B49F7B17BC65F9BA08668</vt:lpwstr>
  </property>
</Properties>
</file>