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3"/>
  </p:notesMasterIdLst>
  <p:handoutMasterIdLst>
    <p:handoutMasterId r:id="rId24"/>
  </p:handoutMasterIdLst>
  <p:sldIdLst>
    <p:sldId id="4166" r:id="rId4"/>
    <p:sldId id="4167" r:id="rId5"/>
    <p:sldId id="4168" r:id="rId6"/>
    <p:sldId id="4484" r:id="rId7"/>
    <p:sldId id="4477" r:id="rId8"/>
    <p:sldId id="4498" r:id="rId9"/>
    <p:sldId id="4499" r:id="rId10"/>
    <p:sldId id="4493" r:id="rId11"/>
    <p:sldId id="4229" r:id="rId12"/>
    <p:sldId id="4489" r:id="rId13"/>
    <p:sldId id="4491" r:id="rId14"/>
    <p:sldId id="4497" r:id="rId15"/>
    <p:sldId id="4183" r:id="rId16"/>
    <p:sldId id="4426" r:id="rId17"/>
    <p:sldId id="4184" r:id="rId18"/>
    <p:sldId id="4209" r:id="rId19"/>
    <p:sldId id="4401" r:id="rId20"/>
    <p:sldId id="4402" r:id="rId21"/>
    <p:sldId id="4443" r:id="rId22"/>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0" userDrawn="1">
          <p15:clr>
            <a:srgbClr val="A4A3A4"/>
          </p15:clr>
        </p15:guide>
        <p15:guide id="2" pos="384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15F3"/>
    <a:srgbClr val="0029DA"/>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60"/>
        <p:guide pos="384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gs" Target="tags/tag156.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notesMaster" Target="notesMasters/notes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7.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8.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9.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7.xml"/><Relationship Id="rId6" Type="http://schemas.openxmlformats.org/officeDocument/2006/relationships/image" Target="../media/image47.png"/><Relationship Id="rId5" Type="http://schemas.openxmlformats.org/officeDocument/2006/relationships/tags" Target="../tags/tag146.xml"/><Relationship Id="rId4" Type="http://schemas.openxmlformats.org/officeDocument/2006/relationships/image" Target="../media/image3.png"/><Relationship Id="rId3" Type="http://schemas.openxmlformats.org/officeDocument/2006/relationships/tags" Target="../tags/tag145.xml"/><Relationship Id="rId2" Type="http://schemas.openxmlformats.org/officeDocument/2006/relationships/image" Target="../media/image1.png"/><Relationship Id="rId1" Type="http://schemas.openxmlformats.org/officeDocument/2006/relationships/tags" Target="../tags/tag144.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1.xml"/><Relationship Id="rId6" Type="http://schemas.openxmlformats.org/officeDocument/2006/relationships/image" Target="../media/image48.png"/><Relationship Id="rId5" Type="http://schemas.openxmlformats.org/officeDocument/2006/relationships/tags" Target="../tags/tag150.xml"/><Relationship Id="rId4" Type="http://schemas.openxmlformats.org/officeDocument/2006/relationships/image" Target="../media/image3.png"/><Relationship Id="rId3" Type="http://schemas.openxmlformats.org/officeDocument/2006/relationships/tags" Target="../tags/tag149.xml"/><Relationship Id="rId2" Type="http://schemas.openxmlformats.org/officeDocument/2006/relationships/image" Target="../media/image1.png"/><Relationship Id="rId1" Type="http://schemas.openxmlformats.org/officeDocument/2006/relationships/tags" Target="../tags/tag148.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image" Target="../media/image3.png"/><Relationship Id="rId3" Type="http://schemas.openxmlformats.org/officeDocument/2006/relationships/tags" Target="../tags/tag153.xml"/><Relationship Id="rId2" Type="http://schemas.openxmlformats.org/officeDocument/2006/relationships/image" Target="../media/image1.png"/><Relationship Id="rId1" Type="http://schemas.openxmlformats.org/officeDocument/2006/relationships/tags" Target="../tags/tag152.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3.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4.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35.xml"/><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5450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指数类布局</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9" name="图片 8"/>
          <p:cNvPicPr>
            <a:picLocks noChangeAspect="1"/>
          </p:cNvPicPr>
          <p:nvPr/>
        </p:nvPicPr>
        <p:blipFill>
          <a:blip r:embed="rId1"/>
          <a:stretch>
            <a:fillRect/>
          </a:stretch>
        </p:blipFill>
        <p:spPr>
          <a:xfrm>
            <a:off x="8794750" y="848995"/>
            <a:ext cx="2370455" cy="5271135"/>
          </a:xfrm>
          <a:prstGeom prst="rect">
            <a:avLst/>
          </a:prstGeom>
          <a:ln>
            <a:solidFill>
              <a:schemeClr val="accent1"/>
            </a:solidFill>
          </a:ln>
        </p:spPr>
      </p:pic>
      <p:sp>
        <p:nvSpPr>
          <p:cNvPr id="10" name="椭圆 9"/>
          <p:cNvSpPr/>
          <p:nvPr/>
        </p:nvSpPr>
        <p:spPr>
          <a:xfrm>
            <a:off x="9895840" y="5757545"/>
            <a:ext cx="572135" cy="420370"/>
          </a:xfrm>
          <a:prstGeom prst="ellipse">
            <a:avLst/>
          </a:prstGeom>
          <a:solidFill>
            <a:schemeClr val="accent1">
              <a:alpha val="42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5279390" y="4448175"/>
            <a:ext cx="3390265" cy="1309370"/>
          </a:xfrm>
          <a:prstGeom prst="rect">
            <a:avLst/>
          </a:prstGeom>
          <a:noFill/>
        </p:spPr>
        <p:txBody>
          <a:bodyPr wrap="square" rtlCol="0">
            <a:spAutoFit/>
          </a:bodyPr>
          <a:p>
            <a:pPr>
              <a:lnSpc>
                <a:spcPct val="110000"/>
              </a:lnSpc>
            </a:pPr>
            <a:r>
              <a:rPr lang="zh-CN" altLang="en-US">
                <a:highlight>
                  <a:srgbClr val="FFFF00"/>
                </a:highlight>
              </a:rPr>
              <a:t>选择自己熟悉的：</a:t>
            </a:r>
            <a:endParaRPr lang="zh-CN" altLang="en-US">
              <a:highlight>
                <a:srgbClr val="FFFF00"/>
              </a:highlight>
            </a:endParaRPr>
          </a:p>
          <a:p>
            <a:pPr>
              <a:lnSpc>
                <a:spcPct val="110000"/>
              </a:lnSpc>
            </a:pPr>
            <a:r>
              <a:rPr lang="zh-CN" altLang="en-US">
                <a:highlight>
                  <a:srgbClr val="FFFF00"/>
                </a:highlight>
              </a:rPr>
              <a:t>①</a:t>
            </a:r>
            <a:r>
              <a:rPr lang="en-US" altLang="zh-CN">
                <a:highlight>
                  <a:srgbClr val="FFFF00"/>
                </a:highlight>
              </a:rPr>
              <a:t>ETF</a:t>
            </a:r>
            <a:r>
              <a:rPr lang="zh-CN" altLang="en-US">
                <a:highlight>
                  <a:srgbClr val="FFFF00"/>
                </a:highlight>
              </a:rPr>
              <a:t>类</a:t>
            </a:r>
            <a:endParaRPr lang="zh-CN" altLang="en-US">
              <a:highlight>
                <a:srgbClr val="FFFF00"/>
              </a:highlight>
            </a:endParaRPr>
          </a:p>
          <a:p>
            <a:pPr>
              <a:lnSpc>
                <a:spcPct val="110000"/>
              </a:lnSpc>
            </a:pPr>
            <a:r>
              <a:rPr lang="zh-CN" altLang="en-US">
                <a:highlight>
                  <a:srgbClr val="FFFF00"/>
                </a:highlight>
              </a:rPr>
              <a:t>②指数类</a:t>
            </a:r>
            <a:endParaRPr lang="zh-CN" altLang="en-US">
              <a:highlight>
                <a:srgbClr val="FFFF00"/>
              </a:highlight>
            </a:endParaRPr>
          </a:p>
          <a:p>
            <a:pPr>
              <a:lnSpc>
                <a:spcPct val="110000"/>
              </a:lnSpc>
            </a:pPr>
            <a:r>
              <a:rPr lang="zh-CN" altLang="en-US">
                <a:highlight>
                  <a:srgbClr val="FFFF00"/>
                </a:highlight>
              </a:rPr>
              <a:t>③经传指增：明亚中证</a:t>
            </a:r>
            <a:r>
              <a:rPr lang="en-US" altLang="zh-CN">
                <a:highlight>
                  <a:srgbClr val="FFFF00"/>
                </a:highlight>
              </a:rPr>
              <a:t>1000C</a:t>
            </a:r>
            <a:endParaRPr lang="en-US" altLang="zh-CN">
              <a:highlight>
                <a:srgbClr val="FFFF00"/>
              </a:highlight>
            </a:endParaRPr>
          </a:p>
        </p:txBody>
      </p:sp>
      <p:pic>
        <p:nvPicPr>
          <p:cNvPr id="3" name="图片 2"/>
          <p:cNvPicPr>
            <a:picLocks noChangeAspect="1"/>
          </p:cNvPicPr>
          <p:nvPr/>
        </p:nvPicPr>
        <p:blipFill>
          <a:blip r:embed="rId2"/>
          <a:stretch>
            <a:fillRect/>
          </a:stretch>
        </p:blipFill>
        <p:spPr>
          <a:xfrm>
            <a:off x="167640" y="848995"/>
            <a:ext cx="6192520" cy="2343150"/>
          </a:xfrm>
          <a:prstGeom prst="rect">
            <a:avLst/>
          </a:prstGeom>
          <a:ln>
            <a:solidFill>
              <a:schemeClr val="accent1"/>
            </a:solidFill>
          </a:ln>
        </p:spPr>
      </p:pic>
      <p:pic>
        <p:nvPicPr>
          <p:cNvPr id="4" name="图片 3"/>
          <p:cNvPicPr>
            <a:picLocks noChangeAspect="1"/>
          </p:cNvPicPr>
          <p:nvPr/>
        </p:nvPicPr>
        <p:blipFill>
          <a:blip r:embed="rId3"/>
          <a:stretch>
            <a:fillRect/>
          </a:stretch>
        </p:blipFill>
        <p:spPr>
          <a:xfrm>
            <a:off x="170815" y="3429000"/>
            <a:ext cx="5055870" cy="2691130"/>
          </a:xfrm>
          <a:prstGeom prst="rect">
            <a:avLst/>
          </a:prstGeom>
          <a:ln>
            <a:solidFill>
              <a:schemeClr val="accent1"/>
            </a:solidFill>
          </a:ln>
        </p:spPr>
      </p:pic>
      <p:sp>
        <p:nvSpPr>
          <p:cNvPr id="6" name="文本框 5"/>
          <p:cNvSpPr txBox="1"/>
          <p:nvPr/>
        </p:nvSpPr>
        <p:spPr>
          <a:xfrm>
            <a:off x="6637020" y="1508760"/>
            <a:ext cx="1834515" cy="922020"/>
          </a:xfrm>
          <a:prstGeom prst="rect">
            <a:avLst/>
          </a:prstGeom>
          <a:noFill/>
        </p:spPr>
        <p:txBody>
          <a:bodyPr wrap="square" rtlCol="0">
            <a:spAutoFit/>
          </a:bodyPr>
          <a:p>
            <a:r>
              <a:rPr lang="zh-CN" altLang="en-US">
                <a:solidFill>
                  <a:srgbClr val="F315F3"/>
                </a:solidFill>
              </a:rPr>
              <a:t>冷门权重拉指数</a:t>
            </a:r>
            <a:endParaRPr lang="zh-CN" altLang="en-US">
              <a:solidFill>
                <a:srgbClr val="F315F3"/>
              </a:solidFill>
            </a:endParaRPr>
          </a:p>
          <a:p>
            <a:r>
              <a:rPr lang="zh-CN" altLang="en-US"/>
              <a:t>买指数相对容易盈利。</a:t>
            </a:r>
            <a:endParaRPr lang="zh-CN" altLang="en-US"/>
          </a:p>
        </p:txBody>
      </p:sp>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风口：</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PCB</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26365" y="891540"/>
            <a:ext cx="4997450" cy="507555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5325110" y="891540"/>
            <a:ext cx="3451860" cy="3383915"/>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8019415" y="2274570"/>
            <a:ext cx="3660775" cy="3624580"/>
          </a:xfrm>
          <a:prstGeom prst="rect">
            <a:avLst/>
          </a:prstGeom>
          <a:ln>
            <a:solidFill>
              <a:schemeClr val="accent1"/>
            </a:solidFill>
          </a:ln>
        </p:spPr>
      </p:pic>
      <p:sp>
        <p:nvSpPr>
          <p:cNvPr id="8" name="文本框 7"/>
          <p:cNvSpPr txBox="1"/>
          <p:nvPr/>
        </p:nvSpPr>
        <p:spPr>
          <a:xfrm>
            <a:off x="5466080" y="4909820"/>
            <a:ext cx="2205355" cy="368300"/>
          </a:xfrm>
          <a:prstGeom prst="rect">
            <a:avLst/>
          </a:prstGeom>
          <a:noFill/>
        </p:spPr>
        <p:txBody>
          <a:bodyPr wrap="square" rtlCol="0">
            <a:spAutoFit/>
          </a:bodyPr>
          <a:p>
            <a:r>
              <a:rPr lang="zh-CN" altLang="en-US">
                <a:highlight>
                  <a:srgbClr val="FFFF00"/>
                </a:highlight>
              </a:rPr>
              <a:t>风口首板股，回档</a:t>
            </a:r>
            <a:endParaRPr lang="zh-CN" altLang="en-US">
              <a:highlight>
                <a:srgbClr val="FFFF00"/>
              </a:highlight>
            </a:endParaRPr>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突破方向（选强等回档）</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142240" y="823595"/>
            <a:ext cx="4351655" cy="4788535"/>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4625340" y="823595"/>
            <a:ext cx="3909695" cy="3688715"/>
          </a:xfrm>
          <a:prstGeom prst="rect">
            <a:avLst/>
          </a:prstGeom>
          <a:ln>
            <a:solidFill>
              <a:schemeClr val="accent1"/>
            </a:solidFill>
          </a:ln>
        </p:spPr>
      </p:pic>
      <p:pic>
        <p:nvPicPr>
          <p:cNvPr id="10" name="图片 9"/>
          <p:cNvPicPr>
            <a:picLocks noChangeAspect="1"/>
          </p:cNvPicPr>
          <p:nvPr/>
        </p:nvPicPr>
        <p:blipFill>
          <a:blip r:embed="rId3"/>
          <a:stretch>
            <a:fillRect/>
          </a:stretch>
        </p:blipFill>
        <p:spPr>
          <a:xfrm>
            <a:off x="7732395" y="2348230"/>
            <a:ext cx="3704590" cy="3558540"/>
          </a:xfrm>
          <a:prstGeom prst="rect">
            <a:avLst/>
          </a:prstGeom>
          <a:ln>
            <a:solidFill>
              <a:schemeClr val="accent1"/>
            </a:solidFill>
          </a:ln>
        </p:spPr>
      </p:pic>
      <p:sp>
        <p:nvSpPr>
          <p:cNvPr id="11" name="文本框 10"/>
          <p:cNvSpPr txBox="1"/>
          <p:nvPr/>
        </p:nvSpPr>
        <p:spPr>
          <a:xfrm>
            <a:off x="4824730" y="5306060"/>
            <a:ext cx="2862580" cy="645160"/>
          </a:xfrm>
          <a:prstGeom prst="rect">
            <a:avLst/>
          </a:prstGeom>
          <a:noFill/>
        </p:spPr>
        <p:txBody>
          <a:bodyPr wrap="square" rtlCol="0">
            <a:spAutoFit/>
          </a:bodyPr>
          <a:p>
            <a:r>
              <a:rPr lang="zh-CN" altLang="en-US">
                <a:highlight>
                  <a:srgbClr val="FFFF00"/>
                </a:highlight>
              </a:rPr>
              <a:t>大盘死叉初期，等待死叉回档布局（控盘突破回档）</a:t>
            </a:r>
            <a:endParaRPr lang="zh-CN" altLang="en-US">
              <a:highlight>
                <a:srgbClr val="FFFF00"/>
              </a:highlight>
            </a:endParaRPr>
          </a:p>
        </p:txBody>
      </p:sp>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1920x1080_1781681958132"/>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图片_1781681952962"/>
          <p:cNvPicPr>
            <a:picLocks noChangeAspect="1"/>
          </p:cNvPicPr>
          <p:nvPr/>
        </p:nvPicPr>
        <p:blipFill>
          <a:blip r:embed="rId6"/>
          <a:stretch>
            <a:fillRect/>
          </a:stretch>
        </p:blipFill>
        <p:spPr>
          <a:xfrm>
            <a:off x="9525" y="0"/>
            <a:ext cx="12192000" cy="6858000"/>
          </a:xfrm>
          <a:prstGeom prst="rect">
            <a:avLst/>
          </a:prstGeom>
        </p:spPr>
      </p:pic>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周金反弹</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布局二次突破</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2026.6.17</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市场：周线金叉潮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rcRect t="9550"/>
          <a:stretch>
            <a:fillRect/>
          </a:stretch>
        </p:blipFill>
        <p:spPr>
          <a:xfrm>
            <a:off x="5356225" y="768350"/>
            <a:ext cx="5293360" cy="262572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200025" y="768350"/>
            <a:ext cx="4657090" cy="4648200"/>
          </a:xfrm>
          <a:prstGeom prst="rect">
            <a:avLst/>
          </a:prstGeom>
          <a:ln>
            <a:solidFill>
              <a:schemeClr val="accent1"/>
            </a:solidFill>
          </a:ln>
        </p:spPr>
      </p:pic>
      <p:pic>
        <p:nvPicPr>
          <p:cNvPr id="5" name="图片 4" descr="级别的传导和买卖点的定义"/>
          <p:cNvPicPr>
            <a:picLocks noChangeAspect="1"/>
          </p:cNvPicPr>
          <p:nvPr/>
        </p:nvPicPr>
        <p:blipFill>
          <a:blip r:embed="rId3"/>
          <a:stretch>
            <a:fillRect/>
          </a:stretch>
        </p:blipFill>
        <p:spPr>
          <a:xfrm>
            <a:off x="5356225" y="3503930"/>
            <a:ext cx="5293360" cy="2786380"/>
          </a:xfrm>
          <a:prstGeom prst="rect">
            <a:avLst/>
          </a:prstGeom>
          <a:ln>
            <a:solidFill>
              <a:schemeClr val="accent1"/>
            </a:solidFill>
          </a:ln>
        </p:spPr>
      </p:pic>
      <p:sp>
        <p:nvSpPr>
          <p:cNvPr id="8" name="文本框 7"/>
          <p:cNvSpPr txBox="1"/>
          <p:nvPr/>
        </p:nvSpPr>
        <p:spPr>
          <a:xfrm>
            <a:off x="382905" y="5549265"/>
            <a:ext cx="4157980" cy="368300"/>
          </a:xfrm>
          <a:prstGeom prst="rect">
            <a:avLst/>
          </a:prstGeom>
          <a:noFill/>
        </p:spPr>
        <p:txBody>
          <a:bodyPr wrap="square" rtlCol="0">
            <a:spAutoFit/>
          </a:bodyPr>
          <a:p>
            <a:r>
              <a:rPr lang="zh-CN" altLang="en-US">
                <a:highlight>
                  <a:srgbClr val="FFFF00"/>
                </a:highlight>
              </a:rPr>
              <a:t>周线金叉潮，出现</a:t>
            </a:r>
            <a:r>
              <a:rPr lang="en-US" altLang="zh-CN">
                <a:highlight>
                  <a:srgbClr val="FFFF00"/>
                </a:highlight>
              </a:rPr>
              <a:t>B</a:t>
            </a:r>
            <a:r>
              <a:rPr lang="zh-CN" altLang="en-US">
                <a:highlight>
                  <a:srgbClr val="FFFF00"/>
                </a:highlight>
              </a:rPr>
              <a:t>点个股增加。</a:t>
            </a:r>
            <a:endParaRPr lang="zh-CN" altLang="en-US">
              <a:highlight>
                <a:srgbClr val="FFFF00"/>
              </a:highlight>
            </a:endParaRPr>
          </a:p>
        </p:txBody>
      </p:sp>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红色</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B</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点：主线逼空上行</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1" name="文本框 10"/>
          <p:cNvSpPr txBox="1"/>
          <p:nvPr/>
        </p:nvSpPr>
        <p:spPr>
          <a:xfrm>
            <a:off x="7160895" y="3764915"/>
            <a:ext cx="4888865" cy="1476375"/>
          </a:xfrm>
          <a:prstGeom prst="rect">
            <a:avLst/>
          </a:prstGeom>
          <a:noFill/>
        </p:spPr>
        <p:txBody>
          <a:bodyPr wrap="square" rtlCol="0">
            <a:spAutoFit/>
          </a:bodyPr>
          <a:p>
            <a:r>
              <a:rPr lang="zh-CN" altLang="en-US">
                <a:solidFill>
                  <a:srgbClr val="FF0000"/>
                </a:solidFill>
              </a:rPr>
              <a:t>红色区域是加速区域</a:t>
            </a:r>
            <a:r>
              <a:rPr lang="zh-CN" altLang="en-US"/>
              <a:t>，说明很多股突破平台后开始沿着</a:t>
            </a:r>
            <a:r>
              <a:rPr lang="zh-CN" altLang="en-US">
                <a:solidFill>
                  <a:srgbClr val="FF0000"/>
                </a:solidFill>
              </a:rPr>
              <a:t>加速拉升</a:t>
            </a:r>
            <a:r>
              <a:rPr lang="zh-CN" altLang="en-US"/>
              <a:t>，这个阶段只要不是大卖单破位，不宜卖出主线个股，易卖飞买不回。</a:t>
            </a:r>
            <a:endParaRPr lang="zh-CN" altLang="en-US"/>
          </a:p>
          <a:p>
            <a:endParaRPr lang="zh-CN" altLang="en-US"/>
          </a:p>
          <a:p>
            <a:r>
              <a:rPr lang="zh-CN" altLang="en-US">
                <a:solidFill>
                  <a:srgbClr val="E61ADA"/>
                </a:solidFill>
              </a:rPr>
              <a:t>启示：控盘双突破股，多拿一拿</a:t>
            </a:r>
            <a:endParaRPr lang="zh-CN" altLang="en-US">
              <a:solidFill>
                <a:srgbClr val="E61ADA"/>
              </a:solidFill>
            </a:endParaRPr>
          </a:p>
        </p:txBody>
      </p:sp>
      <p:pic>
        <p:nvPicPr>
          <p:cNvPr id="3" name="图片 2"/>
          <p:cNvPicPr>
            <a:picLocks noChangeAspect="1"/>
          </p:cNvPicPr>
          <p:nvPr/>
        </p:nvPicPr>
        <p:blipFill>
          <a:blip r:embed="rId1"/>
          <a:stretch>
            <a:fillRect/>
          </a:stretch>
        </p:blipFill>
        <p:spPr>
          <a:xfrm>
            <a:off x="220345" y="958850"/>
            <a:ext cx="6661785" cy="506412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7049770" y="958850"/>
            <a:ext cx="4617720" cy="2416175"/>
          </a:xfrm>
          <a:prstGeom prst="rect">
            <a:avLst/>
          </a:prstGeom>
          <a:ln>
            <a:solidFill>
              <a:schemeClr val="accent1"/>
            </a:solidFill>
          </a:ln>
        </p:spPr>
      </p:pic>
      <p:sp>
        <p:nvSpPr>
          <p:cNvPr id="7" name="文本框 6"/>
          <p:cNvSpPr txBox="1"/>
          <p:nvPr/>
        </p:nvSpPr>
        <p:spPr>
          <a:xfrm>
            <a:off x="872490" y="3340735"/>
            <a:ext cx="4064000" cy="368300"/>
          </a:xfrm>
          <a:prstGeom prst="rect">
            <a:avLst/>
          </a:prstGeom>
          <a:noFill/>
        </p:spPr>
        <p:txBody>
          <a:bodyPr wrap="square" rtlCol="0">
            <a:spAutoFit/>
          </a:bodyPr>
          <a:p>
            <a:r>
              <a:rPr lang="en-US" altLang="zh-CN">
                <a:highlight>
                  <a:srgbClr val="FFFF00"/>
                </a:highlight>
              </a:rPr>
              <a:t> </a:t>
            </a:r>
            <a:endParaRPr lang="en-US" altLang="zh-CN">
              <a:highlight>
                <a:srgbClr val="FFFF00"/>
              </a:highlight>
            </a:endParaRPr>
          </a:p>
        </p:txBody>
      </p:sp>
      <p:pic>
        <p:nvPicPr>
          <p:cNvPr id="8" name="图片 7"/>
          <p:cNvPicPr>
            <a:picLocks noChangeAspect="1"/>
          </p:cNvPicPr>
          <p:nvPr/>
        </p:nvPicPr>
        <p:blipFill>
          <a:blip r:embed="rId3"/>
          <a:srcRect l="22705" t="24246"/>
          <a:stretch>
            <a:fillRect/>
          </a:stretch>
        </p:blipFill>
        <p:spPr>
          <a:xfrm>
            <a:off x="220345" y="2756535"/>
            <a:ext cx="3651250" cy="1468120"/>
          </a:xfrm>
          <a:prstGeom prst="rect">
            <a:avLst/>
          </a:prstGeom>
          <a:ln>
            <a:solidFill>
              <a:schemeClr val="accent1"/>
            </a:solidFill>
          </a:ln>
        </p:spPr>
      </p:pic>
      <p:sp>
        <p:nvSpPr>
          <p:cNvPr id="9" name="椭圆 8"/>
          <p:cNvSpPr/>
          <p:nvPr/>
        </p:nvSpPr>
        <p:spPr>
          <a:xfrm>
            <a:off x="216535" y="3123565"/>
            <a:ext cx="925830" cy="286385"/>
          </a:xfrm>
          <a:prstGeom prst="ellipse">
            <a:avLst/>
          </a:prstGeom>
          <a:solidFill>
            <a:schemeClr val="accent1">
              <a:alpha val="19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控盘玩法一：主线躺底</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p:nvPr/>
        </p:nvPicPr>
        <p:blipFill>
          <a:blip r:embed="rId1"/>
          <a:srcRect t="5446"/>
          <a:stretch>
            <a:fillRect/>
          </a:stretch>
        </p:blipFill>
        <p:spPr>
          <a:xfrm>
            <a:off x="111125" y="3599815"/>
            <a:ext cx="5454650" cy="278955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302260" y="768350"/>
            <a:ext cx="4968875" cy="2670810"/>
          </a:xfrm>
          <a:prstGeom prst="rect">
            <a:avLst/>
          </a:prstGeom>
        </p:spPr>
      </p:pic>
      <p:sp>
        <p:nvSpPr>
          <p:cNvPr id="5" name="文本框 4"/>
          <p:cNvSpPr txBox="1"/>
          <p:nvPr/>
        </p:nvSpPr>
        <p:spPr>
          <a:xfrm>
            <a:off x="845185" y="1979930"/>
            <a:ext cx="1842135" cy="645160"/>
          </a:xfrm>
          <a:prstGeom prst="rect">
            <a:avLst/>
          </a:prstGeom>
          <a:noFill/>
        </p:spPr>
        <p:txBody>
          <a:bodyPr wrap="square" rtlCol="0">
            <a:spAutoFit/>
          </a:bodyPr>
          <a:p>
            <a:r>
              <a:rPr lang="en-US" altLang="zh-CN">
                <a:highlight>
                  <a:srgbClr val="FFFF00"/>
                </a:highlight>
              </a:rPr>
              <a:t>6.10</a:t>
            </a:r>
            <a:r>
              <a:rPr lang="zh-CN" altLang="en-US">
                <a:highlight>
                  <a:srgbClr val="FFFF00"/>
                </a:highlight>
              </a:rPr>
              <a:t>课程选股（炬光科技）</a:t>
            </a:r>
            <a:endParaRPr lang="zh-CN" altLang="en-US">
              <a:highlight>
                <a:srgbClr val="FFFF00"/>
              </a:highlight>
            </a:endParaRPr>
          </a:p>
        </p:txBody>
      </p:sp>
      <p:sp>
        <p:nvSpPr>
          <p:cNvPr id="6" name="文本框 5"/>
          <p:cNvSpPr txBox="1"/>
          <p:nvPr/>
        </p:nvSpPr>
        <p:spPr>
          <a:xfrm>
            <a:off x="1321435" y="4869180"/>
            <a:ext cx="1969135" cy="368300"/>
          </a:xfrm>
          <a:prstGeom prst="rect">
            <a:avLst/>
          </a:prstGeom>
          <a:noFill/>
        </p:spPr>
        <p:txBody>
          <a:bodyPr wrap="square" rtlCol="0">
            <a:spAutoFit/>
          </a:bodyPr>
          <a:p>
            <a:r>
              <a:rPr lang="zh-CN" altLang="en-US">
                <a:highlight>
                  <a:srgbClr val="FFFF00"/>
                </a:highlight>
              </a:rPr>
              <a:t>最大涨幅</a:t>
            </a:r>
            <a:r>
              <a:rPr lang="en-US" altLang="zh-CN">
                <a:highlight>
                  <a:srgbClr val="FFFF00"/>
                </a:highlight>
              </a:rPr>
              <a:t>50%</a:t>
            </a:r>
            <a:endParaRPr lang="en-US" altLang="zh-CN">
              <a:highlight>
                <a:srgbClr val="FFFF00"/>
              </a:highlight>
            </a:endParaRPr>
          </a:p>
        </p:txBody>
      </p:sp>
      <p:pic>
        <p:nvPicPr>
          <p:cNvPr id="11" name="图片 10"/>
          <p:cNvPicPr>
            <a:picLocks noChangeAspect="1"/>
          </p:cNvPicPr>
          <p:nvPr/>
        </p:nvPicPr>
        <p:blipFill>
          <a:blip r:embed="rId3"/>
          <a:stretch>
            <a:fillRect/>
          </a:stretch>
        </p:blipFill>
        <p:spPr>
          <a:xfrm>
            <a:off x="5424805" y="715645"/>
            <a:ext cx="4436745" cy="2604135"/>
          </a:xfrm>
          <a:prstGeom prst="rect">
            <a:avLst/>
          </a:prstGeom>
          <a:ln>
            <a:solidFill>
              <a:schemeClr val="accent1"/>
            </a:solidFill>
          </a:ln>
        </p:spPr>
      </p:pic>
      <p:pic>
        <p:nvPicPr>
          <p:cNvPr id="8" name="图片 7"/>
          <p:cNvPicPr>
            <a:picLocks noChangeAspect="1"/>
          </p:cNvPicPr>
          <p:nvPr/>
        </p:nvPicPr>
        <p:blipFill>
          <a:blip r:embed="rId4"/>
          <a:stretch>
            <a:fillRect/>
          </a:stretch>
        </p:blipFill>
        <p:spPr>
          <a:xfrm>
            <a:off x="6306820" y="3102610"/>
            <a:ext cx="4521835" cy="3286760"/>
          </a:xfrm>
          <a:prstGeom prst="rect">
            <a:avLst/>
          </a:prstGeom>
          <a:ln>
            <a:solidFill>
              <a:schemeClr val="accent1"/>
            </a:solidFill>
          </a:ln>
        </p:spPr>
      </p:pic>
      <p:sp>
        <p:nvSpPr>
          <p:cNvPr id="12" name="文本框 11"/>
          <p:cNvSpPr txBox="1"/>
          <p:nvPr/>
        </p:nvSpPr>
        <p:spPr>
          <a:xfrm>
            <a:off x="6679565" y="4956810"/>
            <a:ext cx="1626870" cy="368300"/>
          </a:xfrm>
          <a:prstGeom prst="rect">
            <a:avLst/>
          </a:prstGeom>
          <a:noFill/>
        </p:spPr>
        <p:txBody>
          <a:bodyPr wrap="square" rtlCol="0">
            <a:spAutoFit/>
          </a:bodyPr>
          <a:p>
            <a:r>
              <a:rPr lang="zh-CN" altLang="en-US">
                <a:highlight>
                  <a:srgbClr val="FFFF00"/>
                </a:highlight>
              </a:rPr>
              <a:t>最大涨幅</a:t>
            </a:r>
            <a:r>
              <a:rPr lang="en-US" altLang="zh-CN">
                <a:highlight>
                  <a:srgbClr val="FFFF00"/>
                </a:highlight>
              </a:rPr>
              <a:t>30%</a:t>
            </a:r>
            <a:endParaRPr lang="en-US" altLang="zh-CN">
              <a:highlight>
                <a:srgbClr val="FFFF00"/>
              </a:highlight>
            </a:endParaRPr>
          </a:p>
        </p:txBody>
      </p:sp>
      <p:sp>
        <p:nvSpPr>
          <p:cNvPr id="13" name="文本框 12"/>
          <p:cNvSpPr txBox="1"/>
          <p:nvPr/>
        </p:nvSpPr>
        <p:spPr>
          <a:xfrm>
            <a:off x="8378190" y="2321560"/>
            <a:ext cx="1611630" cy="645160"/>
          </a:xfrm>
          <a:prstGeom prst="rect">
            <a:avLst/>
          </a:prstGeom>
          <a:noFill/>
        </p:spPr>
        <p:txBody>
          <a:bodyPr wrap="square" rtlCol="0">
            <a:spAutoFit/>
          </a:bodyPr>
          <a:p>
            <a:r>
              <a:rPr lang="en-US" altLang="zh-CN">
                <a:highlight>
                  <a:srgbClr val="FFFF00"/>
                </a:highlight>
              </a:rPr>
              <a:t>6.10</a:t>
            </a:r>
            <a:r>
              <a:rPr lang="zh-CN" altLang="en-US">
                <a:highlight>
                  <a:srgbClr val="FFFF00"/>
                </a:highlight>
              </a:rPr>
              <a:t>课程选股</a:t>
            </a:r>
            <a:endParaRPr lang="zh-CN" altLang="en-US">
              <a:highlight>
                <a:srgbClr val="FFFF00"/>
              </a:highlight>
            </a:endParaRPr>
          </a:p>
          <a:p>
            <a:r>
              <a:rPr lang="zh-CN" altLang="en-US">
                <a:highlight>
                  <a:srgbClr val="FFFF00"/>
                </a:highlight>
              </a:rPr>
              <a:t>（博敏电子）</a:t>
            </a:r>
            <a:endParaRPr lang="zh-CN" altLang="en-US">
              <a:highlight>
                <a:srgbClr val="FFFF00"/>
              </a:highlight>
            </a:endParaRPr>
          </a:p>
        </p:txBody>
      </p:sp>
    </p:spTree>
    <p:custDataLst>
      <p:tags r:id="rId5"/>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控盘玩法二：控盘突破</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93040" y="849630"/>
            <a:ext cx="4086225" cy="3826510"/>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4363720" y="849630"/>
            <a:ext cx="3855720" cy="3826510"/>
          </a:xfrm>
          <a:prstGeom prst="rect">
            <a:avLst/>
          </a:prstGeom>
          <a:ln>
            <a:solidFill>
              <a:schemeClr val="accent1"/>
            </a:solidFill>
          </a:ln>
        </p:spPr>
      </p:pic>
      <p:pic>
        <p:nvPicPr>
          <p:cNvPr id="4" name="图片 3"/>
          <p:cNvPicPr>
            <a:picLocks noChangeAspect="1"/>
          </p:cNvPicPr>
          <p:nvPr/>
        </p:nvPicPr>
        <p:blipFill>
          <a:blip r:embed="rId3"/>
          <a:stretch>
            <a:fillRect/>
          </a:stretch>
        </p:blipFill>
        <p:spPr>
          <a:xfrm>
            <a:off x="560070" y="4826635"/>
            <a:ext cx="5547360" cy="1384935"/>
          </a:xfrm>
          <a:prstGeom prst="rect">
            <a:avLst/>
          </a:prstGeom>
          <a:ln>
            <a:solidFill>
              <a:schemeClr val="accent1"/>
            </a:solidFill>
          </a:ln>
        </p:spPr>
      </p:pic>
      <p:sp>
        <p:nvSpPr>
          <p:cNvPr id="11" name="文本框 10"/>
          <p:cNvSpPr txBox="1"/>
          <p:nvPr/>
        </p:nvSpPr>
        <p:spPr>
          <a:xfrm>
            <a:off x="9012555" y="2646680"/>
            <a:ext cx="1905000" cy="1198880"/>
          </a:xfrm>
          <a:prstGeom prst="rect">
            <a:avLst/>
          </a:prstGeom>
          <a:noFill/>
        </p:spPr>
        <p:txBody>
          <a:bodyPr wrap="square" rtlCol="0">
            <a:spAutoFit/>
          </a:bodyPr>
          <a:p>
            <a:pPr algn="ctr"/>
            <a:r>
              <a:rPr lang="zh-CN" altLang="en-US">
                <a:solidFill>
                  <a:srgbClr val="F315F3"/>
                </a:solidFill>
                <a:sym typeface="+mn-ea"/>
              </a:rPr>
              <a:t>找主线</a:t>
            </a:r>
            <a:endParaRPr lang="zh-CN" altLang="en-US">
              <a:solidFill>
                <a:srgbClr val="F315F3"/>
              </a:solidFill>
            </a:endParaRPr>
          </a:p>
          <a:p>
            <a:pPr algn="ctr"/>
            <a:r>
              <a:rPr lang="zh-CN" altLang="en-US">
                <a:solidFill>
                  <a:srgbClr val="F315F3"/>
                </a:solidFill>
                <a:sym typeface="+mn-ea"/>
              </a:rPr>
              <a:t>选突破</a:t>
            </a:r>
            <a:endParaRPr lang="zh-CN" altLang="en-US">
              <a:solidFill>
                <a:srgbClr val="F315F3"/>
              </a:solidFill>
            </a:endParaRPr>
          </a:p>
          <a:p>
            <a:pPr algn="ctr"/>
            <a:r>
              <a:rPr lang="zh-CN" altLang="en-US">
                <a:solidFill>
                  <a:srgbClr val="F315F3"/>
                </a:solidFill>
                <a:sym typeface="+mn-ea"/>
              </a:rPr>
              <a:t>买回档</a:t>
            </a:r>
            <a:endParaRPr lang="zh-CN" altLang="en-US">
              <a:solidFill>
                <a:srgbClr val="F315F3"/>
              </a:solidFill>
            </a:endParaRPr>
          </a:p>
          <a:p>
            <a:pPr algn="ctr"/>
            <a:r>
              <a:rPr lang="zh-CN" altLang="en-US">
                <a:solidFill>
                  <a:srgbClr val="F315F3"/>
                </a:solidFill>
                <a:sym typeface="+mn-ea"/>
              </a:rPr>
              <a:t>卖盘弱</a:t>
            </a:r>
            <a:endParaRPr lang="zh-CN" altLang="en-US"/>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《主线淘金》选突破</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9" name="图片 8"/>
          <p:cNvPicPr>
            <a:picLocks noChangeAspect="1"/>
          </p:cNvPicPr>
          <p:nvPr/>
        </p:nvPicPr>
        <p:blipFill>
          <a:blip r:embed="rId1"/>
          <a:srcRect r="62786"/>
          <a:stretch>
            <a:fillRect/>
          </a:stretch>
        </p:blipFill>
        <p:spPr>
          <a:xfrm>
            <a:off x="8237855" y="4946015"/>
            <a:ext cx="1623695" cy="1534160"/>
          </a:xfrm>
          <a:prstGeom prst="rect">
            <a:avLst/>
          </a:prstGeom>
          <a:ln>
            <a:solidFill>
              <a:schemeClr val="accent1"/>
            </a:solidFill>
          </a:ln>
        </p:spPr>
      </p:pic>
      <p:sp>
        <p:nvSpPr>
          <p:cNvPr id="10" name="文本框 9"/>
          <p:cNvSpPr txBox="1"/>
          <p:nvPr/>
        </p:nvSpPr>
        <p:spPr>
          <a:xfrm>
            <a:off x="9737725" y="4946015"/>
            <a:ext cx="2400300" cy="1568450"/>
          </a:xfrm>
          <a:prstGeom prst="rect">
            <a:avLst/>
          </a:prstGeom>
          <a:noFill/>
        </p:spPr>
        <p:txBody>
          <a:bodyPr wrap="square" rtlCol="0">
            <a:spAutoFit/>
          </a:bodyPr>
          <a:p>
            <a:r>
              <a:rPr lang="zh-CN" altLang="en-US" sz="1600">
                <a:solidFill>
                  <a:srgbClr val="FF0000"/>
                </a:solidFill>
              </a:rPr>
              <a:t>《主线淘金》</a:t>
            </a:r>
            <a:r>
              <a:rPr lang="en-US" altLang="zh-CN" sz="1600">
                <a:solidFill>
                  <a:srgbClr val="FF0000"/>
                </a:solidFill>
              </a:rPr>
              <a:t>158/</a:t>
            </a:r>
            <a:r>
              <a:rPr lang="zh-CN" altLang="en-US" sz="1600">
                <a:solidFill>
                  <a:srgbClr val="FF0000"/>
                </a:solidFill>
              </a:rPr>
              <a:t>月</a:t>
            </a:r>
            <a:endParaRPr lang="zh-CN" altLang="en-US" sz="1600">
              <a:solidFill>
                <a:srgbClr val="FF0000"/>
              </a:solidFill>
            </a:endParaRPr>
          </a:p>
          <a:p>
            <a:pPr algn="ctr"/>
            <a:r>
              <a:rPr lang="zh-CN" altLang="en-US" sz="1600">
                <a:solidFill>
                  <a:srgbClr val="F315F3"/>
                </a:solidFill>
              </a:rPr>
              <a:t>找主线</a:t>
            </a:r>
            <a:endParaRPr lang="zh-CN" altLang="en-US" sz="1600">
              <a:solidFill>
                <a:srgbClr val="F315F3"/>
              </a:solidFill>
            </a:endParaRPr>
          </a:p>
          <a:p>
            <a:pPr algn="ctr"/>
            <a:r>
              <a:rPr lang="zh-CN" altLang="en-US" sz="1600">
                <a:solidFill>
                  <a:srgbClr val="F315F3"/>
                </a:solidFill>
              </a:rPr>
              <a:t>选突破</a:t>
            </a:r>
            <a:endParaRPr lang="zh-CN" altLang="en-US" sz="1600">
              <a:solidFill>
                <a:srgbClr val="F315F3"/>
              </a:solidFill>
            </a:endParaRPr>
          </a:p>
          <a:p>
            <a:pPr algn="ctr"/>
            <a:r>
              <a:rPr lang="zh-CN" altLang="en-US" sz="1600">
                <a:solidFill>
                  <a:srgbClr val="F315F3"/>
                </a:solidFill>
              </a:rPr>
              <a:t>买回档</a:t>
            </a:r>
            <a:endParaRPr lang="zh-CN" altLang="en-US" sz="1600">
              <a:solidFill>
                <a:srgbClr val="F315F3"/>
              </a:solidFill>
            </a:endParaRPr>
          </a:p>
          <a:p>
            <a:pPr algn="ctr"/>
            <a:r>
              <a:rPr lang="zh-CN" altLang="en-US" sz="1600">
                <a:solidFill>
                  <a:srgbClr val="F315F3"/>
                </a:solidFill>
              </a:rPr>
              <a:t>卖盘弱</a:t>
            </a:r>
            <a:endParaRPr lang="zh-CN" altLang="en-US" sz="1600">
              <a:solidFill>
                <a:srgbClr val="F315F3"/>
              </a:solidFill>
            </a:endParaRPr>
          </a:p>
          <a:p>
            <a:endParaRPr lang="zh-CN" altLang="en-US" sz="1600">
              <a:solidFill>
                <a:srgbClr val="F315F3"/>
              </a:solidFill>
            </a:endParaRPr>
          </a:p>
        </p:txBody>
      </p:sp>
      <p:pic>
        <p:nvPicPr>
          <p:cNvPr id="12" name="图片 11"/>
          <p:cNvPicPr>
            <a:picLocks noChangeAspect="1"/>
          </p:cNvPicPr>
          <p:nvPr/>
        </p:nvPicPr>
        <p:blipFill>
          <a:blip r:embed="rId2"/>
          <a:stretch>
            <a:fillRect/>
          </a:stretch>
        </p:blipFill>
        <p:spPr>
          <a:xfrm>
            <a:off x="128905" y="5100955"/>
            <a:ext cx="5765800" cy="1223645"/>
          </a:xfrm>
          <a:prstGeom prst="rect">
            <a:avLst/>
          </a:prstGeom>
          <a:ln>
            <a:solidFill>
              <a:schemeClr val="accent1"/>
            </a:solidFill>
          </a:ln>
        </p:spPr>
      </p:pic>
      <p:pic>
        <p:nvPicPr>
          <p:cNvPr id="13" name="图片 12"/>
          <p:cNvPicPr>
            <a:picLocks noChangeAspect="1"/>
          </p:cNvPicPr>
          <p:nvPr/>
        </p:nvPicPr>
        <p:blipFill>
          <a:blip r:embed="rId3"/>
          <a:stretch>
            <a:fillRect/>
          </a:stretch>
        </p:blipFill>
        <p:spPr>
          <a:xfrm>
            <a:off x="128905" y="768350"/>
            <a:ext cx="4434205" cy="4189095"/>
          </a:xfrm>
          <a:prstGeom prst="rect">
            <a:avLst/>
          </a:prstGeom>
          <a:ln>
            <a:solidFill>
              <a:schemeClr val="accent1"/>
            </a:solidFill>
          </a:ln>
        </p:spPr>
      </p:pic>
      <p:pic>
        <p:nvPicPr>
          <p:cNvPr id="14" name="图片 13"/>
          <p:cNvPicPr>
            <a:picLocks noChangeAspect="1"/>
          </p:cNvPicPr>
          <p:nvPr/>
        </p:nvPicPr>
        <p:blipFill>
          <a:blip r:embed="rId4"/>
          <a:stretch>
            <a:fillRect/>
          </a:stretch>
        </p:blipFill>
        <p:spPr>
          <a:xfrm>
            <a:off x="4067810" y="1091565"/>
            <a:ext cx="3865880" cy="3865880"/>
          </a:xfrm>
          <a:prstGeom prst="rect">
            <a:avLst/>
          </a:prstGeom>
          <a:ln>
            <a:solidFill>
              <a:schemeClr val="accent1"/>
            </a:solidFill>
          </a:ln>
        </p:spPr>
      </p:pic>
      <p:sp>
        <p:nvSpPr>
          <p:cNvPr id="15" name="文本框 14"/>
          <p:cNvSpPr txBox="1"/>
          <p:nvPr/>
        </p:nvSpPr>
        <p:spPr>
          <a:xfrm>
            <a:off x="5894705" y="2226310"/>
            <a:ext cx="2343150" cy="368300"/>
          </a:xfrm>
          <a:prstGeom prst="rect">
            <a:avLst/>
          </a:prstGeom>
          <a:noFill/>
        </p:spPr>
        <p:txBody>
          <a:bodyPr wrap="square" rtlCol="0">
            <a:spAutoFit/>
          </a:bodyPr>
          <a:p>
            <a:r>
              <a:rPr lang="zh-CN" altLang="en-US">
                <a:highlight>
                  <a:srgbClr val="FFFF00"/>
                </a:highlight>
              </a:rPr>
              <a:t>《主线淘金》内容</a:t>
            </a:r>
            <a:endParaRPr lang="zh-CN" altLang="en-US">
              <a:highlight>
                <a:srgbClr val="FFFF00"/>
              </a:highlight>
            </a:endParaRPr>
          </a:p>
        </p:txBody>
      </p:sp>
      <p:pic>
        <p:nvPicPr>
          <p:cNvPr id="16" name="图片 15"/>
          <p:cNvPicPr/>
          <p:nvPr/>
        </p:nvPicPr>
        <p:blipFill>
          <a:blip r:embed="rId5"/>
          <a:srcRect t="32768" b="3437"/>
          <a:stretch>
            <a:fillRect/>
          </a:stretch>
        </p:blipFill>
        <p:spPr>
          <a:xfrm>
            <a:off x="8848725" y="897255"/>
            <a:ext cx="3228975" cy="1933575"/>
          </a:xfrm>
          <a:prstGeom prst="rect">
            <a:avLst/>
          </a:prstGeom>
          <a:ln>
            <a:solidFill>
              <a:schemeClr val="accent1"/>
            </a:solidFill>
          </a:ln>
        </p:spPr>
      </p:pic>
      <p:pic>
        <p:nvPicPr>
          <p:cNvPr id="17" name="图片 16"/>
          <p:cNvPicPr>
            <a:picLocks noChangeAspect="1"/>
          </p:cNvPicPr>
          <p:nvPr/>
        </p:nvPicPr>
        <p:blipFill>
          <a:blip r:embed="rId6"/>
          <a:stretch>
            <a:fillRect/>
          </a:stretch>
        </p:blipFill>
        <p:spPr>
          <a:xfrm>
            <a:off x="8849360" y="2905125"/>
            <a:ext cx="3228340" cy="752475"/>
          </a:xfrm>
          <a:prstGeom prst="rect">
            <a:avLst/>
          </a:prstGeom>
          <a:ln>
            <a:solidFill>
              <a:schemeClr val="accent1"/>
            </a:solidFill>
          </a:ln>
        </p:spPr>
      </p:pic>
      <p:pic>
        <p:nvPicPr>
          <p:cNvPr id="19" name="图片 18"/>
          <p:cNvPicPr>
            <a:picLocks noChangeAspect="1"/>
          </p:cNvPicPr>
          <p:nvPr/>
        </p:nvPicPr>
        <p:blipFill>
          <a:blip r:embed="rId7"/>
          <a:stretch>
            <a:fillRect/>
          </a:stretch>
        </p:blipFill>
        <p:spPr>
          <a:xfrm>
            <a:off x="8848725" y="3731895"/>
            <a:ext cx="3228975" cy="867410"/>
          </a:xfrm>
          <a:prstGeom prst="rect">
            <a:avLst/>
          </a:prstGeom>
          <a:ln>
            <a:solidFill>
              <a:schemeClr val="accent1"/>
            </a:solidFill>
          </a:ln>
        </p:spPr>
      </p:pic>
    </p:spTree>
    <p:custDataLst>
      <p:tags r:id="rId8"/>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wm#"/>
  <p:tag name="KSO_WM_TEMPLATE_CATEGORY" val="custom"/>
  <p:tag name="KSO_WM_TEMPLATE_INDEX" val="20205081"/>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wm#"/>
  <p:tag name="KSO_WM_TEMPLATE_CATEGORY" val="custom"/>
  <p:tag name="KSO_WM_TEMPLATE_INDEX" val="20205081"/>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wm#"/>
  <p:tag name="KSO_WM_TEMPLATE_CATEGORY" val="custom"/>
  <p:tag name="KSO_WM_TEMPLATE_INDEX" val="20205081"/>
</p:tagLst>
</file>

<file path=ppt/tags/tag156.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1557</Words>
  <Application>WPS 演示</Application>
  <PresentationFormat>宽屏</PresentationFormat>
  <Paragraphs>156</Paragraphs>
  <Slides>19</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19</vt:i4>
      </vt:variant>
    </vt:vector>
  </HeadingPairs>
  <TitlesOfParts>
    <vt:vector size="32"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C_Hokcheung</cp:lastModifiedBy>
  <cp:revision>1287</cp:revision>
  <dcterms:created xsi:type="dcterms:W3CDTF">2019-06-19T02:08:00Z</dcterms:created>
  <dcterms:modified xsi:type="dcterms:W3CDTF">2026-06-17T09:46:24Z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67F8E99CA25843CDBAFD0150A9FB820A</vt:lpwstr>
  </property>
</Properties>
</file>