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30" r:id="rId4"/>
    <p:sldId id="1431" r:id="rId5"/>
    <p:sldId id="1442" r:id="rId6"/>
    <p:sldId id="1432" r:id="rId7"/>
    <p:sldId id="1439" r:id="rId8"/>
    <p:sldId id="1434" r:id="rId9"/>
    <p:sldId id="144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1"/>
            <p14:sldId id="1442"/>
            <p14:sldId id="1432"/>
            <p14:sldId id="1439"/>
            <p14:sldId id="1434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882" y="-6"/>
      </p:cViewPr>
      <p:guideLst>
        <p:guide pos="7423"/>
        <p:guide pos="279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26360" y="1517650"/>
            <a:ext cx="6939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窄幅震荡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单日看反抽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2025/6/20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6515" y="415754"/>
            <a:ext cx="2884967" cy="4447657"/>
            <a:chOff x="7607964" y="366972"/>
            <a:chExt cx="2884967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64" y="366972"/>
              <a:ext cx="2884967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91426" y="0"/>
            <a:ext cx="444843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04796" y="0"/>
            <a:ext cx="6340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大盘看窄幅盘整，量能突破</a:t>
            </a:r>
            <a:r>
              <a:rPr lang="en-US" altLang="zh-CN" dirty="0"/>
              <a:t>1.5</a:t>
            </a:r>
            <a:r>
              <a:rPr lang="zh-CN" altLang="en-US" dirty="0"/>
              <a:t>万亿才有看头；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</a:t>
            </a:r>
            <a:r>
              <a:rPr lang="en-US" altLang="zh-CN" dirty="0"/>
              <a:t>1.25</a:t>
            </a:r>
            <a:r>
              <a:rPr lang="zh-CN" altLang="en-US" dirty="0"/>
              <a:t>万亿，</a:t>
            </a:r>
            <a:r>
              <a:rPr lang="en-US" altLang="zh-CN" dirty="0"/>
              <a:t>4600+</a:t>
            </a:r>
            <a:r>
              <a:rPr lang="zh-CN" altLang="en-US" dirty="0"/>
              <a:t>的下跌，看单日反抽（找低吸），随后冲高回落出货；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39</a:t>
            </a:r>
            <a:r>
              <a:rPr lang="zh-CN" altLang="en-US" dirty="0"/>
              <a:t>＞</a:t>
            </a:r>
            <a:r>
              <a:rPr lang="en-US" altLang="zh-CN" dirty="0"/>
              <a:t>20</a:t>
            </a:r>
            <a:r>
              <a:rPr lang="zh-CN" altLang="en-US" dirty="0"/>
              <a:t>，龙虎情绪有一定回落，近期少做过激操作（提前布局）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50" y="1051880"/>
            <a:ext cx="2909562" cy="3230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0327" y="1376440"/>
            <a:ext cx="3560166" cy="2904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31151"/>
              </p:ext>
            </p:extLst>
          </p:nvPr>
        </p:nvGraphicFramePr>
        <p:xfrm>
          <a:off x="442913" y="774316"/>
          <a:ext cx="11341100" cy="598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北京印发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关于促进北京市游戏电竞行业高质量发展的支持办法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压缩审核周期，加强对出版国产试点网络游戏的申报辅导；支持游戏企业通过算力构建、大模型部署、数据治理等方式提升研发效率，给予最高不超过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万元奖励。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北京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游戏：掌趣科技、神州泰岳、昆仑万维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其他游戏：电魂网络、巨人网络、游族网络、富春股份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伊以冲突加剧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、白宫就伊朗问题表示，特朗普将在两周内决定是否攻击伊朗。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、以色列总理称以有能力摧毁伊朗所有核设施，国际原子能机构确认伊朗洪达卜重水反应堆遭袭。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、伊朗议会国家安全委员会委员表示，伊朗有多种应对侵略的选择，包括关闭霍尔木兹海峡。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、据以色列国防军声明，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架载有军事装备的飞机从美国抵达以色列境内。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油气：准油股份、山东墨龙、通源石油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军工：长城军工、北方长龙、七丰精工（北交所）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核防护：捷强装备、北化股份、沪江材料（北交所）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黄金：中国、赤峰、西部、四川、湖南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 b="664"/>
          <a:stretch/>
        </p:blipFill>
        <p:spPr>
          <a:xfrm>
            <a:off x="2408956" y="842301"/>
            <a:ext cx="7456964" cy="3584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326080" y="5411917"/>
            <a:ext cx="75398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机械设备、石油化工、汽配、电气设备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石化、机器人、汽车零部件、军工、稳定币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单日的龙虎情绪低迷，未影响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9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盘中涨停＞＞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2*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跌停，盘中龙虎炒作情绪到位；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龙虎榜出来后，龙虎情绪低迷，上龙虎榜的，买入前五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卖出前五＜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涨跌停背后，依然是以短线的游资机构为主，只是有不少涨停个股没有出龙虎榜。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最近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天，观察整体的龙虎情绪；涨停和跌停的关系，来判断龙虎炒作氛围。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381" y="3032442"/>
            <a:ext cx="8095238" cy="3333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40" y="3070929"/>
            <a:ext cx="2518669" cy="3333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159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324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19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机构抱团抢筹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 b="17954"/>
          <a:stretch>
            <a:fillRect/>
          </a:stretch>
        </p:blipFill>
        <p:spPr>
          <a:xfrm>
            <a:off x="442912" y="2127691"/>
            <a:ext cx="5797544" cy="393763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00694" y="792675"/>
            <a:ext cx="54817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机构抢筹：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家以上机构参与买入，且净买入占比相对较大，有抱团趋势。配合控盘找优质标的。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74718" y="6030633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19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919964"/>
            <a:ext cx="5195888" cy="54840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4004" t="7952" r="33162" b="49663"/>
          <a:stretch>
            <a:fillRect/>
          </a:stretch>
        </p:blipFill>
        <p:spPr>
          <a:xfrm>
            <a:off x="6629400" y="1268537"/>
            <a:ext cx="2194852" cy="1634876"/>
          </a:xfrm>
          <a:prstGeom prst="rect">
            <a:avLst/>
          </a:prstGeom>
          <a:ln w="22225">
            <a:solidFill>
              <a:srgbClr val="FF4D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调整行情下的操作思路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360575"/>
            <a:ext cx="2590573" cy="4136849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43" y="2172746"/>
            <a:ext cx="3104942" cy="72474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09" y="1239926"/>
            <a:ext cx="2590573" cy="4413733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9819"/>
          <a:stretch>
            <a:fillRect/>
          </a:stretch>
        </p:blipFill>
        <p:spPr>
          <a:xfrm>
            <a:off x="8663543" y="2969932"/>
            <a:ext cx="3104942" cy="101410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106" y="1239925"/>
            <a:ext cx="2575046" cy="441373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3543" y="1239925"/>
            <a:ext cx="3120470" cy="86037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EC1C7E-26E6-4D20-71AA-F01E927F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733" y="4610100"/>
            <a:ext cx="3090280" cy="895790"/>
          </a:xfrm>
          <a:prstGeom prst="rect">
            <a:avLst/>
          </a:prstGeom>
          <a:ln>
            <a:solidFill>
              <a:srgbClr val="156389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745</Words>
  <Application>Microsoft Office PowerPoint</Application>
  <PresentationFormat>宽屏</PresentationFormat>
  <Paragraphs>81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1404</cp:revision>
  <dcterms:created xsi:type="dcterms:W3CDTF">2019-06-19T02:08:00Z</dcterms:created>
  <dcterms:modified xsi:type="dcterms:W3CDTF">2025-06-20T01:40:57Z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