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868" r:id="rId2"/>
    <p:sldId id="1412" r:id="rId3"/>
    <p:sldId id="1430" r:id="rId4"/>
    <p:sldId id="1431" r:id="rId5"/>
    <p:sldId id="1442" r:id="rId6"/>
    <p:sldId id="1432" r:id="rId7"/>
    <p:sldId id="1439" r:id="rId8"/>
    <p:sldId id="1434" r:id="rId9"/>
    <p:sldId id="1441" r:id="rId10"/>
    <p:sldId id="1419" r:id="rId11"/>
    <p:sldId id="1440" r:id="rId12"/>
    <p:sldId id="1201" r:id="rId13"/>
    <p:sldId id="734" r:id="rId14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29297D41-D083-44DC-9F39-60E18FCB5294}">
          <p14:sldIdLst>
            <p14:sldId id="868"/>
            <p14:sldId id="1412"/>
            <p14:sldId id="1430"/>
            <p14:sldId id="1431"/>
            <p14:sldId id="1442"/>
            <p14:sldId id="1432"/>
            <p14:sldId id="1439"/>
            <p14:sldId id="1434"/>
            <p14:sldId id="1441"/>
            <p14:sldId id="1419"/>
            <p14:sldId id="1440"/>
            <p14:sldId id="1201"/>
            <p14:sldId id="734"/>
          </p14:sldIdLst>
        </p14:section>
      </p14:sectionLst>
    </p:ext>
    <p:ext uri="{EFAFB233-063F-42B5-8137-9DF3F51BA10A}">
      <p15:sldGuideLst xmlns:p15="http://schemas.microsoft.com/office/powerpoint/2012/main">
        <p15:guide id="1" pos="7423" userDrawn="1">
          <p15:clr>
            <a:srgbClr val="A4A3A4"/>
          </p15:clr>
        </p15:guide>
        <p15:guide id="4" pos="279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6389"/>
    <a:srgbClr val="FF4DFF"/>
    <a:srgbClr val="EC5F74"/>
    <a:srgbClr val="F2991E"/>
    <a:srgbClr val="7A5CB3"/>
    <a:srgbClr val="555452"/>
    <a:srgbClr val="FFFA9D"/>
    <a:srgbClr val="FFFFFF"/>
    <a:srgbClr val="ED000E"/>
    <a:srgbClr val="4E83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57" autoAdjust="0"/>
    <p:restoredTop sz="91436" autoAdjust="0"/>
  </p:normalViewPr>
  <p:slideViewPr>
    <p:cSldViewPr snapToGrid="0" showGuides="1">
      <p:cViewPr>
        <p:scale>
          <a:sx n="100" d="100"/>
          <a:sy n="100" d="100"/>
        </p:scale>
        <p:origin x="846" y="-408"/>
      </p:cViewPr>
      <p:guideLst>
        <p:guide pos="7423"/>
        <p:guide pos="279"/>
        <p:guide orient="horz" pos="216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2025/6/23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  <a:t>2025/6/23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C8C8"/>
                </a:solidFill>
                <a:effectLst/>
              </a:rPr>
              <a:t>https://neican.n8n8.cn/vip-column-h5/column-detail/6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rgbClr val="00C8C8"/>
                </a:solidFill>
                <a:effectLst/>
              </a:rPr>
              <a:t>https://a1.n8n8.cn/pc-page/lhtj?open=renewal&amp;pageId=400000980</a:t>
            </a:r>
            <a:endParaRPr lang="en-US" altLang="zh-CN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0" y="600075"/>
            <a:ext cx="12192000" cy="5871491"/>
          </a:xfrm>
          <a:prstGeom prst="roundRect">
            <a:avLst>
              <a:gd name="adj" fmla="val 10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75" y="168910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2800" b="1" kern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991704"/>
            <a:ext cx="7820008" cy="5064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5667374" y="6541135"/>
            <a:ext cx="6255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7156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262925" y="-273323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notesSlide" Target="../notesSlides/notesSlide1.xml"/><Relationship Id="rId18" Type="http://schemas.openxmlformats.org/officeDocument/2006/relationships/image" Target="../media/image10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slideLayout" Target="../slideLayouts/slideLayout1.xml"/><Relationship Id="rId17" Type="http://schemas.openxmlformats.org/officeDocument/2006/relationships/image" Target="../media/image9.png"/><Relationship Id="rId2" Type="http://schemas.openxmlformats.org/officeDocument/2006/relationships/tags" Target="../tags/tag4.xml"/><Relationship Id="rId16" Type="http://schemas.openxmlformats.org/officeDocument/2006/relationships/image" Target="../media/image2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5" Type="http://schemas.openxmlformats.org/officeDocument/2006/relationships/tags" Target="../tags/tag7.xml"/><Relationship Id="rId15" Type="http://schemas.openxmlformats.org/officeDocument/2006/relationships/image" Target="../media/image8.png"/><Relationship Id="rId10" Type="http://schemas.openxmlformats.org/officeDocument/2006/relationships/tags" Target="../tags/tag12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公开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626360" y="1517650"/>
            <a:ext cx="69392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冲锋号角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是否已经吹起？</a:t>
            </a:r>
            <a:endParaRPr 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4146550"/>
            <a:ext cx="4509135" cy="899739"/>
            <a:chOff x="3498844" y="5502275"/>
            <a:chExt cx="4509135" cy="899739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2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3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</a:p>
          </p:txBody>
        </p:sp>
        <p:sp>
          <p:nvSpPr>
            <p:cNvPr id="29" name="文本框 28"/>
            <p:cNvSpPr txBox="1"/>
            <p:nvPr>
              <p:custDataLst>
                <p:tags r:id="rId4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张明科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3536944" y="6027606"/>
              <a:ext cx="4471035" cy="374408"/>
              <a:chOff x="7093" y="6616"/>
              <a:chExt cx="7859" cy="656"/>
            </a:xfrm>
          </p:grpSpPr>
          <p:sp>
            <p:nvSpPr>
              <p:cNvPr id="31" name="矩形 30"/>
              <p:cNvSpPr/>
              <p:nvPr>
                <p:custDataLst>
                  <p:tags r:id="rId8"/>
                </p:custDataLst>
              </p:nvPr>
            </p:nvSpPr>
            <p:spPr>
              <a:xfrm>
                <a:off x="7093" y="6626"/>
                <a:ext cx="7859" cy="62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>
                <p:custDataLst>
                  <p:tags r:id="rId9"/>
                </p:custDataLst>
              </p:nvPr>
            </p:nvSpPr>
            <p:spPr>
              <a:xfrm>
                <a:off x="7105" y="6626"/>
                <a:ext cx="2519" cy="6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文本框 32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7360" y="6627"/>
                <a:ext cx="2009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</a:p>
            </p:txBody>
          </p:sp>
          <p:sp>
            <p:nvSpPr>
              <p:cNvPr id="34" name="文本框 33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10001" y="6616"/>
                <a:ext cx="4318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800" dirty="0">
                    <a:solidFill>
                      <a:srgbClr val="FFFFFF"/>
                    </a:solidFill>
                    <a:latin typeface="+mn-ea"/>
                  </a:rPr>
                  <a:t>A1120619100001</a:t>
                </a:r>
                <a:endParaRPr lang="en-US" altLang="zh-CN" dirty="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</p:grpSp>
        <p:sp>
          <p:nvSpPr>
            <p:cNvPr id="36" name="矩形 35"/>
            <p:cNvSpPr/>
            <p:nvPr>
              <p:custDataLst>
                <p:tags r:id="rId5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6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7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2025/6/23</a:t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90685" y="3198475"/>
            <a:ext cx="3633591" cy="38548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363075" y="3161686"/>
            <a:ext cx="2496822" cy="374523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90CF765-CFBF-B73A-3F39-EA3E1F5122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7889363" y="415753"/>
            <a:ext cx="3332030" cy="4447658"/>
            <a:chOff x="1895475" y="366971"/>
            <a:chExt cx="3332030" cy="444765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rcRect l="9487" r="9487"/>
            <a:stretch>
              <a:fillRect/>
            </a:stretch>
          </p:blipFill>
          <p:spPr>
            <a:xfrm>
              <a:off x="1895475" y="366971"/>
              <a:ext cx="3332030" cy="4447658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14" name="矩形: 圆角 13"/>
            <p:cNvSpPr/>
            <p:nvPr/>
          </p:nvSpPr>
          <p:spPr>
            <a:xfrm>
              <a:off x="3082110" y="381703"/>
              <a:ext cx="958760" cy="312928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某友商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576515" y="415754"/>
            <a:ext cx="2884967" cy="4447657"/>
            <a:chOff x="7607964" y="366972"/>
            <a:chExt cx="2884967" cy="444765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07964" y="366972"/>
              <a:ext cx="2884967" cy="4447657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15" name="矩形: 圆角 14"/>
            <p:cNvSpPr/>
            <p:nvPr/>
          </p:nvSpPr>
          <p:spPr>
            <a:xfrm>
              <a:off x="8571067" y="386470"/>
              <a:ext cx="958760" cy="312928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龙虎金榜</a:t>
              </a: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0759" y="5100730"/>
            <a:ext cx="4095238" cy="1466667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3794125" y="2195330"/>
            <a:ext cx="4603750" cy="1859158"/>
            <a:chOff x="6029325" y="-148735"/>
            <a:chExt cx="4603750" cy="1859158"/>
          </a:xfrm>
        </p:grpSpPr>
        <p:pic>
          <p:nvPicPr>
            <p:cNvPr id="10" name="图形 9" descr="爆炸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029325" y="-148735"/>
              <a:ext cx="4603750" cy="1859158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7651741" y="565640"/>
              <a:ext cx="1934200" cy="7720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500"/>
                </a:spcBef>
              </a:pPr>
              <a:r>
                <a:rPr lang="zh-CN" altLang="en-US" sz="2000" spc="150" dirty="0">
                  <a:solidFill>
                    <a:srgbClr val="C00000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龙虎金榜</a:t>
              </a:r>
              <a:endParaRPr lang="en-US" altLang="zh-CN" sz="2000" spc="150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  <a:p>
              <a:pPr algn="ctr">
                <a:spcBef>
                  <a:spcPts val="500"/>
                </a:spcBef>
              </a:pPr>
              <a:r>
                <a:rPr lang="zh-CN" altLang="en-US" sz="2000" spc="150" dirty="0">
                  <a:solidFill>
                    <a:srgbClr val="C00000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直接打骨折</a:t>
              </a:r>
              <a:endParaRPr lang="en-US" altLang="zh-CN" sz="2000" spc="150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5981700" y="5486400"/>
            <a:ext cx="5048250" cy="847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订阅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《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龙虎金榜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》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，畅享一周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4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篇策略服务</a:t>
            </a:r>
            <a:endParaRPr lang="en-US" altLang="zh-CN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just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挖掘更多强势龙虎方向！</a:t>
            </a:r>
            <a:endParaRPr lang="en-US" altLang="zh-CN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891426" y="0"/>
            <a:ext cx="4448433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604796" y="0"/>
            <a:ext cx="634089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大盘及市场节奏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42912" y="4869398"/>
            <a:ext cx="11306176" cy="148060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两市总</a:t>
            </a:r>
            <a:r>
              <a:rPr lang="en-US" altLang="zh-CN" dirty="0"/>
              <a:t>1.12</a:t>
            </a:r>
            <a:r>
              <a:rPr lang="zh-CN" altLang="en-US" dirty="0"/>
              <a:t>万亿，依然是窄幅震荡为主，注意冲高回落逐步减仓，落袋为安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减仓参考：均线</a:t>
            </a:r>
            <a:r>
              <a:rPr lang="en-US" altLang="zh-CN" dirty="0"/>
              <a:t>/</a:t>
            </a:r>
            <a:r>
              <a:rPr lang="zh-CN" altLang="en-US" dirty="0"/>
              <a:t>熊线</a:t>
            </a:r>
            <a:r>
              <a:rPr lang="en-US" altLang="zh-CN" dirty="0"/>
              <a:t>/5MA</a:t>
            </a:r>
            <a:r>
              <a:rPr lang="zh-CN" altLang="en-US" dirty="0"/>
              <a:t>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涨停家数</a:t>
            </a:r>
            <a:r>
              <a:rPr lang="en-US" altLang="zh-CN" dirty="0"/>
              <a:t>53</a:t>
            </a:r>
            <a:r>
              <a:rPr lang="zh-CN" altLang="en-US" dirty="0"/>
              <a:t>＞</a:t>
            </a:r>
            <a:r>
              <a:rPr lang="en-US" altLang="zh-CN" dirty="0"/>
              <a:t>19</a:t>
            </a:r>
            <a:r>
              <a:rPr lang="zh-CN" altLang="en-US" dirty="0"/>
              <a:t>，龙虎情绪活跃回暖，做净买入龙虎股的回档更稳。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818" y="1051880"/>
            <a:ext cx="2868024" cy="323030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占位符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" b="199"/>
          <a:stretch/>
        </p:blipFill>
        <p:spPr>
          <a:xfrm>
            <a:off x="5586413" y="1007621"/>
            <a:ext cx="6162675" cy="345274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81417" y="1376440"/>
            <a:ext cx="3097985" cy="29043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盘前消息看点</a:t>
            </a:r>
          </a:p>
        </p:txBody>
      </p:sp>
      <p:graphicFrame>
        <p:nvGraphicFramePr>
          <p:cNvPr id="2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618021"/>
              </p:ext>
            </p:extLst>
          </p:nvPr>
        </p:nvGraphicFramePr>
        <p:xfrm>
          <a:off x="442913" y="774316"/>
          <a:ext cx="11341100" cy="566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04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48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734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356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序号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消息简要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具体消息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相关个股</a:t>
                      </a:r>
                      <a:r>
                        <a:rPr lang="en-US" altLang="zh-CN" sz="1400" dirty="0"/>
                        <a:t>/</a:t>
                      </a:r>
                      <a:r>
                        <a:rPr lang="zh-CN" altLang="en-US" sz="1400" dirty="0"/>
                        <a:t>解读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72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航运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运费大涨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1. 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波罗的海重油油轮指数显示，过去一周国际平均运费上涨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，波斯湾至欧洲航线及红海亚洲至欧洲航线运费涨幅达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2.5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倍。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超大型油轮日租金从约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万美元飙升至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5.5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万美元。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航运：宁波海运、兴通股份、国航远洋、渤海轮渡、海峽股份、宁波远洋、锦江航运等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356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伊以冲突加剧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美国向伊朗核设施发射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30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枚战斧导弹</a:t>
                      </a:r>
                      <a:endParaRPr lang="en-US" altLang="zh-CN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伊朗：中东地区所有美国公民都是合法目标</a:t>
                      </a:r>
                      <a:endParaRPr lang="en-US" altLang="zh-CN" sz="1400" dirty="0">
                        <a:solidFill>
                          <a:schemeClr val="tx1"/>
                        </a:solidFill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油气：准油股份、山东墨龙、通源石油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军工：长城军工、北方长龙、七丰精工（北交所）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核防护：捷强装备、北化股份、沪江材料（北交所）</a:t>
                      </a:r>
                      <a:endParaRPr lang="en-US" altLang="zh-CN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黄金：中国、赤峰、西部、四川、湖南</a:t>
                      </a:r>
                      <a:endParaRPr lang="en-US" altLang="zh-CN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787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中央明确公职人员违规吃喝认定标准</a:t>
                      </a: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中央纪委国家监委网站发布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《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中央层面深入贯彻中央八项规定精神学习教育工作专班、中央纪委办公厅公开通报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起党员干部违规吃喝严重违反中央八项规定精神典型问题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》</a:t>
                      </a:r>
                      <a:endParaRPr lang="zh-CN" altLang="en-US" sz="14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白酒下行压力增大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54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54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板块看点</a:t>
            </a:r>
            <a:r>
              <a:rPr lang="en-US" altLang="zh-CN" dirty="0"/>
              <a:t>-</a:t>
            </a:r>
            <a:r>
              <a:rPr lang="zh-CN" altLang="en-US" dirty="0"/>
              <a:t>龙虎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" r="48"/>
          <a:stretch>
            <a:fillRect/>
          </a:stretch>
        </p:blipFill>
        <p:spPr>
          <a:xfrm>
            <a:off x="2026920" y="842301"/>
            <a:ext cx="8221036" cy="358492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文本框 13"/>
          <p:cNvSpPr txBox="1"/>
          <p:nvPr/>
        </p:nvSpPr>
        <p:spPr>
          <a:xfrm>
            <a:off x="2326080" y="5411917"/>
            <a:ext cx="7539840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dirty="0">
                <a:solidFill>
                  <a:prstClr val="black"/>
                </a:solidFill>
                <a:latin typeface="思源黑体 CN Regular" panose="020B0500000000000000" pitchFamily="34" charset="-122"/>
                <a:ea typeface="微软雅黑" panose="020B0503020204020204" charset="-122"/>
              </a:rPr>
              <a:t>行业：</a:t>
            </a:r>
            <a:r>
              <a:rPr lang="zh-CN" altLang="en-US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机械设备、石油化工、汽配、电气设备</a:t>
            </a:r>
            <a:endParaRPr lang="en-US" altLang="zh-CN" sz="2000" spc="15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 panose="020B0500000000000000" pitchFamily="34" charset="-122"/>
                <a:ea typeface="微软雅黑" panose="020B0503020204020204" charset="-122"/>
                <a:cs typeface="+mn-cs"/>
              </a:rPr>
              <a:t>主题：</a:t>
            </a:r>
            <a:r>
              <a:rPr lang="zh-CN" altLang="en-US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石化、机器人、汽车零部件、军工、稳定币</a:t>
            </a:r>
            <a:endParaRPr lang="en-US" altLang="zh-CN" sz="2000" spc="15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: 圆角 3"/>
          <p:cNvSpPr/>
          <p:nvPr/>
        </p:nvSpPr>
        <p:spPr>
          <a:xfrm>
            <a:off x="3660318" y="4609132"/>
            <a:ext cx="5159832" cy="706608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cs typeface="+mn-ea"/>
                <a:sym typeface="+mn-lt"/>
              </a:rPr>
              <a:t>短打</a:t>
            </a:r>
            <a:r>
              <a:rPr lang="en-US" altLang="zh-CN" sz="1600" dirty="0">
                <a:cs typeface="+mn-ea"/>
                <a:sym typeface="+mn-lt"/>
              </a:rPr>
              <a:t>-</a:t>
            </a:r>
            <a:r>
              <a:rPr lang="zh-CN" altLang="en-US" sz="1600" dirty="0">
                <a:cs typeface="+mn-ea"/>
                <a:sym typeface="+mn-lt"/>
              </a:rPr>
              <a:t>席位密码</a:t>
            </a:r>
            <a:r>
              <a:rPr lang="en-US" altLang="zh-CN" sz="1600" dirty="0">
                <a:cs typeface="+mn-ea"/>
                <a:sym typeface="+mn-lt"/>
              </a:rPr>
              <a:t>-</a:t>
            </a:r>
            <a:r>
              <a:rPr lang="zh-CN" altLang="en-US" sz="1600" dirty="0">
                <a:cs typeface="+mn-ea"/>
                <a:sym typeface="+mn-lt"/>
              </a:rPr>
              <a:t>板块龙虎：龙虎累计上榜次数靠前，</a:t>
            </a:r>
            <a:endParaRPr lang="en-US" altLang="zh-CN" sz="1600" dirty="0"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600" dirty="0">
                <a:cs typeface="+mn-ea"/>
                <a:sym typeface="+mn-lt"/>
              </a:rPr>
              <a:t>游资机构扎堆炒作，易诞生超强势个股</a:t>
            </a:r>
            <a:r>
              <a:rPr lang="en-US" altLang="zh-CN" sz="1600" dirty="0">
                <a:cs typeface="+mn-ea"/>
                <a:sym typeface="+mn-lt"/>
              </a:rPr>
              <a:t>/</a:t>
            </a:r>
            <a:r>
              <a:rPr lang="zh-CN" altLang="en-US" sz="1600" dirty="0">
                <a:cs typeface="+mn-ea"/>
                <a:sym typeface="+mn-lt"/>
              </a:rPr>
              <a:t>热点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单日的龙虎情绪低迷，未影响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734529"/>
            <a:ext cx="7820008" cy="506496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1743075" y="1139987"/>
            <a:ext cx="9169400" cy="1695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盘中涨停＞＞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2*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跌停，盘中龙虎炒作情绪到位；</a:t>
            </a:r>
          </a:p>
          <a:p>
            <a:pPr algn="just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龙虎榜出来后，龙虎情绪低迷，上龙虎榜的，买入前五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-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卖出前五＜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-5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；</a:t>
            </a:r>
          </a:p>
          <a:p>
            <a:pPr algn="just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涨跌停背后，依然是以短线的游资机构为主，只是有不少涨停个股没有出龙虎榜。</a:t>
            </a:r>
          </a:p>
          <a:p>
            <a:pPr algn="just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最近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20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天，观察整体的龙虎情绪；涨停和跌停的关系，来判断龙虎炒作氛围。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72381" y="3032442"/>
            <a:ext cx="8095238" cy="333333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050" y="3070929"/>
            <a:ext cx="2491649" cy="333333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41552" y="37762"/>
            <a:ext cx="5908896" cy="660400"/>
          </a:xfrm>
        </p:spPr>
        <p:txBody>
          <a:bodyPr/>
          <a:lstStyle/>
          <a:p>
            <a:r>
              <a:rPr lang="zh-CN" altLang="en-US" dirty="0"/>
              <a:t>选股思路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394035" y="2203980"/>
            <a:ext cx="1090432" cy="4045128"/>
          </a:xfrm>
        </p:spPr>
        <p:txBody>
          <a:bodyPr vert="eaVert">
            <a:normAutofit/>
          </a:bodyPr>
          <a:lstStyle/>
          <a:p>
            <a:r>
              <a:rPr lang="zh-CN" altLang="en-US" dirty="0"/>
              <a:t>选择紫旗（机构版以上），寻找金叉进攻初期的节奏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6553" y="821707"/>
            <a:ext cx="2908630" cy="1184044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8870" y="821706"/>
            <a:ext cx="3087442" cy="1071901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70"/>
          <a:stretch>
            <a:fillRect/>
          </a:stretch>
        </p:blipFill>
        <p:spPr>
          <a:xfrm>
            <a:off x="1076553" y="2203980"/>
            <a:ext cx="2898269" cy="404512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8" b="4848"/>
          <a:stretch/>
        </p:blipFill>
        <p:spPr>
          <a:xfrm>
            <a:off x="6578869" y="2203980"/>
            <a:ext cx="3087442" cy="4018146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4" name="矩形: 圆角 3"/>
          <p:cNvSpPr/>
          <p:nvPr/>
        </p:nvSpPr>
        <p:spPr>
          <a:xfrm>
            <a:off x="5787072" y="3212734"/>
            <a:ext cx="354881" cy="959215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400" spc="300" dirty="0">
                <a:cs typeface="+mn-ea"/>
                <a:sym typeface="+mn-lt"/>
              </a:rPr>
              <a:t>6</a:t>
            </a:r>
            <a:r>
              <a:rPr lang="zh-CN" altLang="en-US" sz="1400" spc="300" dirty="0">
                <a:cs typeface="+mn-ea"/>
                <a:sym typeface="+mn-lt"/>
              </a:rPr>
              <a:t>月</a:t>
            </a:r>
            <a:r>
              <a:rPr lang="en-US" altLang="zh-CN" sz="1400" spc="300" dirty="0">
                <a:cs typeface="+mn-ea"/>
                <a:sym typeface="+mn-lt"/>
              </a:rPr>
              <a:t>22</a:t>
            </a:r>
            <a:endParaRPr lang="zh-CN" altLang="en-US" sz="1400" spc="300" dirty="0"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4394035" y="1046656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盘中</a:t>
            </a:r>
          </a:p>
        </p:txBody>
      </p:sp>
      <p:sp>
        <p:nvSpPr>
          <p:cNvPr id="11" name="矩形: 圆角 10"/>
          <p:cNvSpPr/>
          <p:nvPr/>
        </p:nvSpPr>
        <p:spPr>
          <a:xfrm>
            <a:off x="10343014" y="1207327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盘后</a:t>
            </a:r>
          </a:p>
        </p:txBody>
      </p:sp>
      <p:sp>
        <p:nvSpPr>
          <p:cNvPr id="6" name="文本占位符 2"/>
          <p:cNvSpPr txBox="1"/>
          <p:nvPr/>
        </p:nvSpPr>
        <p:spPr>
          <a:xfrm>
            <a:off x="10280667" y="2203980"/>
            <a:ext cx="1090432" cy="4045128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直接选「紫旗回档」，死叉</a:t>
            </a:r>
            <a:r>
              <a:rPr lang="en-US" altLang="zh-CN" dirty="0"/>
              <a:t>3</a:t>
            </a:r>
            <a:r>
              <a:rPr lang="zh-CN" altLang="en-US" dirty="0"/>
              <a:t>天以上，等待回档的潜力股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BC61ED0-7DEB-C184-60C0-5E67D9E7DC4C}"/>
              </a:ext>
            </a:extLst>
          </p:cNvPr>
          <p:cNvSpPr/>
          <p:nvPr/>
        </p:nvSpPr>
        <p:spPr>
          <a:xfrm>
            <a:off x="8029575" y="1233346"/>
            <a:ext cx="1219200" cy="34736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紫旗回档战法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22067"/>
            <a:ext cx="7820008" cy="435858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追求进攻型龙虎，拉升调整后的潜力爆发波段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3948875" y="1718056"/>
            <a:ext cx="1859023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紫旗回档示意图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9" b="6911"/>
          <a:stretch>
            <a:fillRect/>
          </a:stretch>
        </p:blipFill>
        <p:spPr>
          <a:xfrm>
            <a:off x="1304925" y="873424"/>
            <a:ext cx="9582150" cy="4735618"/>
          </a:xfrm>
          <a:prstGeom prst="rect">
            <a:avLst/>
          </a:prstGeom>
          <a:ln>
            <a:solidFill>
              <a:srgbClr val="00B0F0"/>
            </a:solidFill>
          </a:ln>
        </p:spPr>
      </p:pic>
      <p:grpSp>
        <p:nvGrpSpPr>
          <p:cNvPr id="14" name="组合 13"/>
          <p:cNvGrpSpPr/>
          <p:nvPr/>
        </p:nvGrpSpPr>
        <p:grpSpPr>
          <a:xfrm>
            <a:off x="1457888" y="1362882"/>
            <a:ext cx="3866585" cy="710348"/>
            <a:chOff x="5205386" y="3999768"/>
            <a:chExt cx="3442599" cy="632457"/>
          </a:xfrm>
        </p:grpSpPr>
        <p:sp>
          <p:nvSpPr>
            <p:cNvPr id="16" name="椭圆 15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1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5614504" y="3999768"/>
              <a:ext cx="3033481" cy="632457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资金：近</a:t>
              </a:r>
              <a:r>
                <a:rPr lang="en-US" altLang="zh-CN" sz="1400" dirty="0">
                  <a:cs typeface="+mn-ea"/>
                  <a:sym typeface="+mn-lt"/>
                </a:rPr>
                <a:t>10</a:t>
              </a:r>
              <a:r>
                <a:rPr lang="zh-CN" altLang="en-US" sz="1400" dirty="0">
                  <a:cs typeface="+mn-ea"/>
                  <a:sym typeface="+mn-lt"/>
                </a:rPr>
                <a:t>天出龙虎紫旗</a:t>
              </a:r>
              <a:endParaRPr lang="en-US" altLang="zh-CN" sz="1400" dirty="0"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cs typeface="+mn-ea"/>
                  <a:sym typeface="+mn-lt"/>
                </a:rPr>
                <a:t>(</a:t>
              </a:r>
              <a:r>
                <a:rPr lang="zh-CN" altLang="en-US" sz="1400" dirty="0">
                  <a:cs typeface="+mn-ea"/>
                  <a:sym typeface="+mn-lt"/>
                </a:rPr>
                <a:t>龙虎榜净买入，且有机构参与）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539194" y="2990834"/>
            <a:ext cx="2942662" cy="710348"/>
            <a:chOff x="5205386" y="3999768"/>
            <a:chExt cx="2619988" cy="632457"/>
          </a:xfrm>
        </p:grpSpPr>
        <p:sp>
          <p:nvSpPr>
            <p:cNvPr id="19" name="椭圆 18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2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矩形: 圆角 19"/>
            <p:cNvSpPr/>
            <p:nvPr/>
          </p:nvSpPr>
          <p:spPr>
            <a:xfrm>
              <a:off x="5614504" y="3999768"/>
              <a:ext cx="2210870" cy="632457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趋势：智能辅助线</a:t>
              </a:r>
              <a:endParaRPr lang="en-US" altLang="zh-CN" sz="1400" dirty="0"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跌破辅助线则为战法结束</a:t>
              </a:r>
            </a:p>
          </p:txBody>
        </p:sp>
      </p:grpSp>
      <p:sp>
        <p:nvSpPr>
          <p:cNvPr id="22" name="椭圆 21"/>
          <p:cNvSpPr/>
          <p:nvPr/>
        </p:nvSpPr>
        <p:spPr>
          <a:xfrm>
            <a:off x="8010525" y="2500530"/>
            <a:ext cx="676275" cy="400050"/>
          </a:xfrm>
          <a:prstGeom prst="ellipse">
            <a:avLst/>
          </a:prstGeom>
          <a:noFill/>
          <a:ln w="25400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514110" y="4080324"/>
            <a:ext cx="2433357" cy="383192"/>
            <a:chOff x="5205386" y="4145409"/>
            <a:chExt cx="2166530" cy="341174"/>
          </a:xfrm>
        </p:grpSpPr>
        <p:sp>
          <p:nvSpPr>
            <p:cNvPr id="24" name="椭圆 23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3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矩形: 圆角 24"/>
            <p:cNvSpPr/>
            <p:nvPr/>
          </p:nvSpPr>
          <p:spPr>
            <a:xfrm>
              <a:off x="5614504" y="4145409"/>
              <a:ext cx="1757412" cy="34117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买卖点：金叉死叉</a:t>
              </a:r>
            </a:p>
          </p:txBody>
        </p:sp>
      </p:grpSp>
      <p:sp>
        <p:nvSpPr>
          <p:cNvPr id="26" name="矩形: 圆角 25"/>
          <p:cNvSpPr/>
          <p:nvPr/>
        </p:nvSpPr>
        <p:spPr>
          <a:xfrm>
            <a:off x="6374809" y="5079381"/>
            <a:ext cx="1973853" cy="3831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cs typeface="+mn-ea"/>
                <a:sym typeface="+mn-lt"/>
              </a:rPr>
              <a:t>有其他资金支持更好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机构抱团抢筹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49" b="34213"/>
          <a:stretch>
            <a:fillRect/>
          </a:stretch>
        </p:blipFill>
        <p:spPr>
          <a:xfrm>
            <a:off x="442912" y="1693171"/>
            <a:ext cx="5797544" cy="4710842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</p:pic>
      <p:sp>
        <p:nvSpPr>
          <p:cNvPr id="4" name="文本框 3"/>
          <p:cNvSpPr txBox="1"/>
          <p:nvPr/>
        </p:nvSpPr>
        <p:spPr>
          <a:xfrm>
            <a:off x="400694" y="792675"/>
            <a:ext cx="5481716" cy="783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机构抢筹：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2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家以上机构参与买入，且净买入占比相对较大，有抱团趋势。配合控盘找优质标的。</a:t>
            </a:r>
          </a:p>
        </p:txBody>
      </p:sp>
      <p:sp>
        <p:nvSpPr>
          <p:cNvPr id="5" name="矩形: 圆角 4"/>
          <p:cNvSpPr/>
          <p:nvPr/>
        </p:nvSpPr>
        <p:spPr>
          <a:xfrm>
            <a:off x="5274718" y="6030633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cs typeface="+mn-ea"/>
                <a:sym typeface="+mn-lt"/>
              </a:rPr>
              <a:t>6</a:t>
            </a:r>
            <a:r>
              <a:rPr lang="zh-CN" altLang="en-US" sz="1400" dirty="0">
                <a:cs typeface="+mn-ea"/>
                <a:sym typeface="+mn-lt"/>
              </a:rPr>
              <a:t>月</a:t>
            </a:r>
            <a:r>
              <a:rPr lang="en-US" altLang="zh-CN" sz="1400" dirty="0">
                <a:cs typeface="+mn-ea"/>
                <a:sym typeface="+mn-lt"/>
              </a:rPr>
              <a:t>22</a:t>
            </a:r>
            <a:endParaRPr lang="zh-CN" altLang="en-US" sz="1400" dirty="0"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919964"/>
            <a:ext cx="5195888" cy="548404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rcRect l="34004" t="7952" r="33162" b="49663"/>
          <a:stretch>
            <a:fillRect/>
          </a:stretch>
        </p:blipFill>
        <p:spPr>
          <a:xfrm>
            <a:off x="6629400" y="1268537"/>
            <a:ext cx="2194852" cy="1634876"/>
          </a:xfrm>
          <a:prstGeom prst="rect">
            <a:avLst/>
          </a:prstGeom>
          <a:ln w="22225">
            <a:solidFill>
              <a:srgbClr val="FF4DFF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调整行情下的操作思路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强者反而恒强，资金</a:t>
            </a:r>
            <a:r>
              <a:rPr lang="en-US" altLang="zh-CN" dirty="0"/>
              <a:t>+</a:t>
            </a:r>
            <a:r>
              <a:rPr lang="zh-CN" altLang="en-US" dirty="0"/>
              <a:t>趋势</a:t>
            </a:r>
            <a:r>
              <a:rPr lang="en-US" altLang="zh-CN" dirty="0"/>
              <a:t>+</a:t>
            </a:r>
            <a:r>
              <a:rPr lang="zh-CN" altLang="en-US" dirty="0"/>
              <a:t>位置选好，就好做很多！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2913" y="1360575"/>
            <a:ext cx="2590573" cy="4136849"/>
          </a:xfrm>
          <a:prstGeom prst="rect">
            <a:avLst/>
          </a:prstGeom>
          <a:ln>
            <a:solidFill>
              <a:srgbClr val="156389"/>
            </a:solidFill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3543" y="2172746"/>
            <a:ext cx="3104942" cy="724741"/>
          </a:xfrm>
          <a:prstGeom prst="rect">
            <a:avLst/>
          </a:prstGeom>
          <a:ln>
            <a:solidFill>
              <a:srgbClr val="156389"/>
            </a:solidFill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509" y="1239926"/>
            <a:ext cx="2590573" cy="4413733"/>
          </a:xfrm>
          <a:prstGeom prst="rect">
            <a:avLst/>
          </a:prstGeom>
          <a:ln>
            <a:solidFill>
              <a:srgbClr val="156389"/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rcRect r="9819"/>
          <a:stretch>
            <a:fillRect/>
          </a:stretch>
        </p:blipFill>
        <p:spPr>
          <a:xfrm>
            <a:off x="8663543" y="2969932"/>
            <a:ext cx="3104942" cy="1014101"/>
          </a:xfrm>
          <a:prstGeom prst="rect">
            <a:avLst/>
          </a:prstGeom>
          <a:ln>
            <a:solidFill>
              <a:srgbClr val="156389"/>
            </a:solidFill>
          </a:ln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0106" y="1239925"/>
            <a:ext cx="2575046" cy="4413734"/>
          </a:xfrm>
          <a:prstGeom prst="rect">
            <a:avLst/>
          </a:prstGeom>
          <a:ln>
            <a:solidFill>
              <a:srgbClr val="156389"/>
            </a:solidFill>
          </a:ln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63543" y="1239925"/>
            <a:ext cx="3120470" cy="860376"/>
          </a:xfrm>
          <a:prstGeom prst="rect">
            <a:avLst/>
          </a:prstGeom>
          <a:ln>
            <a:solidFill>
              <a:srgbClr val="156389"/>
            </a:solidFill>
          </a:ln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4EC1C7E-26E6-4D20-71AA-F01E927FB4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93733" y="4610100"/>
            <a:ext cx="3090280" cy="895790"/>
          </a:xfrm>
          <a:prstGeom prst="rect">
            <a:avLst/>
          </a:prstGeom>
          <a:ln>
            <a:solidFill>
              <a:srgbClr val="156389"/>
            </a:solidFill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  <p:tag name="COMMONDATA" val="eyJoZGlkIjoiY2VjMWU5MTk5OGQyZDRjNDI5M2FkMjMzMDk5YzdjNm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1633</TotalTime>
  <Words>717</Words>
  <Application>Microsoft Office PowerPoint</Application>
  <PresentationFormat>宽屏</PresentationFormat>
  <Paragraphs>84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Noto Sans S Chinese Bold</vt:lpstr>
      <vt:lpstr>Roboto</vt:lpstr>
      <vt:lpstr>等线</vt:lpstr>
      <vt:lpstr>华文行楷</vt:lpstr>
      <vt:lpstr>思源黑体 CN Heavy</vt:lpstr>
      <vt:lpstr>思源黑体 CN Medium</vt:lpstr>
      <vt:lpstr>思源黑体 CN Normal</vt:lpstr>
      <vt:lpstr>思源黑体 CN Regular</vt:lpstr>
      <vt:lpstr>微软雅黑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猪肠 十二</cp:lastModifiedBy>
  <cp:revision>1408</cp:revision>
  <dcterms:created xsi:type="dcterms:W3CDTF">2019-06-19T02:08:00Z</dcterms:created>
  <dcterms:modified xsi:type="dcterms:W3CDTF">2025-06-23T09:09:26Z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2052-12.1.0.21541</vt:lpwstr>
  </property>
  <property fmtid="{D5CDD505-2E9C-101B-9397-08002B2CF9AE}" pid="3" name="ICV">
    <vt:lpwstr>EBF8DB5FD94B49F7B17BC65F9BA08668</vt:lpwstr>
  </property>
</Properties>
</file>