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notesMasterIdLst>
    <p:notesMasterId r:id="rId24"/>
  </p:notesMasterIdLst>
  <p:sldIdLst>
    <p:sldId id="413" r:id="rId6"/>
    <p:sldId id="266" r:id="rId7"/>
    <p:sldId id="267" r:id="rId8"/>
    <p:sldId id="691" r:id="rId9"/>
    <p:sldId id="712" r:id="rId10"/>
    <p:sldId id="713" r:id="rId11"/>
    <p:sldId id="708" r:id="rId12"/>
    <p:sldId id="665" r:id="rId13"/>
    <p:sldId id="709" r:id="rId14"/>
    <p:sldId id="459" r:id="rId15"/>
    <p:sldId id="678" r:id="rId16"/>
    <p:sldId id="704" r:id="rId17"/>
    <p:sldId id="711" r:id="rId18"/>
    <p:sldId id="714" r:id="rId19"/>
    <p:sldId id="715" r:id="rId20"/>
    <p:sldId id="716" r:id="rId21"/>
    <p:sldId id="717" r:id="rId22"/>
    <p:sldId id="271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58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1.xml"/><Relationship Id="rId2" Type="http://schemas.openxmlformats.org/officeDocument/2006/relationships/image" Target="../media/image11.png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5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2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5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4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5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6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3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4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45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46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886460"/>
            <a:ext cx="84842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系列教学</a:t>
            </a:r>
            <a:r>
              <a:rPr lang="en-US" alt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4</a:t>
            </a:r>
            <a:endParaRPr lang="en-US" alt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复制总结</a:t>
            </a:r>
            <a:endParaRPr lang="zh-CN" altLang="en-US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062355" y="2540635"/>
            <a:ext cx="9839325" cy="1240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黄金起爆</a:t>
            </a:r>
            <a:endParaRPr lang="zh-CN" sz="6600" b="1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" y="989330"/>
            <a:ext cx="10805160" cy="5468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2995" y="1374775"/>
            <a:ext cx="101860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当智能交易线上穿熊线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en-US" altLang="zh-CN"/>
              <a:t>+</a:t>
            </a:r>
            <a:r>
              <a:rPr lang="zh-CN" altLang="en-US"/>
              <a:t>主力爆量加速后，我们买点分成</a:t>
            </a:r>
            <a:r>
              <a:rPr lang="en-US" altLang="zh-CN"/>
              <a:t>2</a:t>
            </a:r>
            <a:r>
              <a:rPr lang="zh-CN" altLang="en-US"/>
              <a:t>种：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智能交易线上穿当日，配合控盘</a:t>
            </a:r>
            <a:r>
              <a:rPr lang="en-US" altLang="zh-CN"/>
              <a:t>+</a:t>
            </a:r>
            <a:r>
              <a:rPr lang="zh-CN" altLang="en-US"/>
              <a:t>爆量，是第一个买点，但是不要多买</a:t>
            </a:r>
            <a:r>
              <a:rPr lang="zh-CN" altLang="en-US">
                <a:solidFill>
                  <a:srgbClr val="FF0000"/>
                </a:solidFill>
              </a:rPr>
              <a:t>【加速当日一买】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2.</a:t>
            </a:r>
            <a:r>
              <a:rPr lang="zh-CN" altLang="en-US"/>
              <a:t>智能交易线上穿后主力喜欢在回踩洗下，回踩</a:t>
            </a:r>
            <a:r>
              <a:rPr lang="en-US" altLang="zh-CN"/>
              <a:t>3,4</a:t>
            </a:r>
            <a:r>
              <a:rPr lang="zh-CN" altLang="en-US"/>
              <a:t>天到</a:t>
            </a:r>
            <a:r>
              <a:rPr lang="en-US" altLang="zh-CN"/>
              <a:t>bbi</a:t>
            </a:r>
            <a:r>
              <a:rPr lang="zh-CN" altLang="en-US"/>
              <a:t>然后再加一波</a:t>
            </a:r>
            <a:r>
              <a:rPr lang="zh-CN" altLang="en-US">
                <a:solidFill>
                  <a:srgbClr val="FF0000"/>
                </a:solidFill>
              </a:rPr>
              <a:t>【加速后回踩</a:t>
            </a:r>
            <a:r>
              <a:rPr lang="en-US" altLang="zh-CN">
                <a:solidFill>
                  <a:srgbClr val="FF0000"/>
                </a:solidFill>
              </a:rPr>
              <a:t>bbi</a:t>
            </a:r>
            <a:r>
              <a:rPr lang="zh-CN" altLang="en-US">
                <a:solidFill>
                  <a:srgbClr val="FF0000"/>
                </a:solidFill>
              </a:rPr>
              <a:t>二买】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回踩跌破</a:t>
            </a:r>
            <a:r>
              <a:rPr lang="en-US" altLang="zh-CN"/>
              <a:t>bbi</a:t>
            </a:r>
            <a:r>
              <a:rPr lang="zh-CN" altLang="en-US"/>
              <a:t>那就是走坏，止损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7375" y="3429000"/>
            <a:ext cx="3589020" cy="27692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55" y="3429000"/>
            <a:ext cx="3879215" cy="2769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7535" y="986155"/>
            <a:ext cx="8098155" cy="4533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96035" y="5767705"/>
            <a:ext cx="9498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</a:t>
            </a:r>
            <a:r>
              <a:rPr lang="zh-CN" altLang="en-US"/>
              <a:t>浪启动的关键：控盘</a:t>
            </a:r>
            <a:r>
              <a:rPr lang="en-US" altLang="zh-CN"/>
              <a:t>+</a:t>
            </a:r>
            <a:r>
              <a:rPr lang="zh-CN" altLang="en-US"/>
              <a:t>智能交易线上穿加速</a:t>
            </a:r>
            <a:r>
              <a:rPr lang="en-US" altLang="zh-CN"/>
              <a:t>+</a:t>
            </a:r>
            <a:r>
              <a:rPr lang="zh-CN" altLang="en-US"/>
              <a:t>爆量，爆量，爆量</a:t>
            </a:r>
            <a:r>
              <a:rPr lang="en-US" altLang="zh-CN"/>
              <a:t>+</a:t>
            </a:r>
            <a:r>
              <a:rPr lang="zh-CN" altLang="en-US"/>
              <a:t>热点启动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5140" y="1042670"/>
            <a:ext cx="8258810" cy="45573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96035" y="5767705"/>
            <a:ext cx="9498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</a:t>
            </a:r>
            <a:r>
              <a:rPr lang="zh-CN" altLang="en-US"/>
              <a:t>浪启动的关键：控盘</a:t>
            </a:r>
            <a:r>
              <a:rPr lang="en-US" altLang="zh-CN"/>
              <a:t>+</a:t>
            </a:r>
            <a:r>
              <a:rPr lang="zh-CN" altLang="en-US"/>
              <a:t>智能交易线上穿加速</a:t>
            </a:r>
            <a:r>
              <a:rPr lang="en-US" altLang="zh-CN"/>
              <a:t>+</a:t>
            </a:r>
            <a:r>
              <a:rPr lang="zh-CN" altLang="en-US"/>
              <a:t>爆量，爆量，爆量</a:t>
            </a:r>
            <a:r>
              <a:rPr lang="en-US" altLang="zh-CN"/>
              <a:t>+</a:t>
            </a:r>
            <a:r>
              <a:rPr lang="zh-CN" altLang="en-US"/>
              <a:t>热点启动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5381625" y="3898265"/>
            <a:ext cx="4044315" cy="14014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3810" y="1183005"/>
            <a:ext cx="9028430" cy="48901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178498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85920" y="26695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355409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054600" y="156781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62120" y="148463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262120" y="325120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262120" y="236791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5054600" y="2451100"/>
            <a:ext cx="61112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板块分析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054600" y="333438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黄金起爆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103835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9525" y="825500"/>
            <a:ext cx="9803765" cy="40532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97205" y="5029835"/>
            <a:ext cx="112331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2025 </a:t>
            </a:r>
            <a:r>
              <a:rPr lang="zh-CN" altLang="en-US"/>
              <a:t>年</a:t>
            </a:r>
            <a:r>
              <a:rPr lang="en-US" altLang="zh-CN"/>
              <a:t> 6 </a:t>
            </a:r>
            <a:r>
              <a:rPr lang="zh-CN" altLang="en-US"/>
              <a:t>月</a:t>
            </a:r>
            <a:r>
              <a:rPr lang="en-US" altLang="zh-CN"/>
              <a:t> 6 </a:t>
            </a:r>
            <a:r>
              <a:rPr lang="zh-CN" altLang="en-US"/>
              <a:t>日，证监会发布消息，核准中央汇金成为长城国瑞、东兴证券、信达证券等</a:t>
            </a:r>
            <a:r>
              <a:rPr lang="en-US" altLang="zh-CN"/>
              <a:t> 8 </a:t>
            </a:r>
            <a:r>
              <a:rPr lang="zh-CN" altLang="en-US"/>
              <a:t>家公司实际控制人。至此，除中信建投控股股东为北京金控外，银河证券、中金公司、申万宏源等</a:t>
            </a:r>
            <a:r>
              <a:rPr lang="en-US" altLang="zh-CN"/>
              <a:t> 7 </a:t>
            </a:r>
            <a:r>
              <a:rPr lang="zh-CN" altLang="en-US"/>
              <a:t>家券商背后实控人均为中央汇金。</a:t>
            </a:r>
            <a:r>
              <a:rPr lang="zh-CN" altLang="en-US">
                <a:sym typeface="+mn-ea"/>
              </a:rPr>
              <a:t>中央汇金作为多家券商的实控人</a:t>
            </a:r>
            <a:r>
              <a:rPr lang="zh-CN" altLang="en-US"/>
              <a:t>这一情况的出现主要是为了落实国家机构改革，提升国有金融机构的风险防控能力，推动证券行业并购重组，提升行业资源配置效率，加速构建国际一流投行。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0765" y="946785"/>
            <a:ext cx="8797925" cy="43357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700" y="2899410"/>
            <a:ext cx="6091555" cy="35883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295" y="1120140"/>
            <a:ext cx="8876665" cy="40525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090" y="2662555"/>
            <a:ext cx="5912485" cy="3789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736600" y="5415280"/>
            <a:ext cx="4544060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altLang="zh-CN"/>
              <a:t>2022</a:t>
            </a:r>
            <a:r>
              <a:rPr lang="zh-CN" altLang="en-US"/>
              <a:t>年</a:t>
            </a:r>
            <a:r>
              <a:rPr lang="en-US" altLang="zh-CN"/>
              <a:t>2</a:t>
            </a:r>
            <a:r>
              <a:rPr lang="zh-CN" altLang="en-US"/>
              <a:t>月</a:t>
            </a:r>
            <a:r>
              <a:rPr lang="en-US" altLang="zh-CN"/>
              <a:t>24</a:t>
            </a:r>
            <a:r>
              <a:rPr lang="zh-CN" altLang="en-US"/>
              <a:t>俄乌之战</a:t>
            </a:r>
            <a:endParaRPr lang="zh-CN" altLang="en-US"/>
          </a:p>
          <a:p>
            <a:pPr algn="ctr"/>
            <a:r>
              <a:rPr lang="zh-CN" altLang="en-US"/>
              <a:t>石油板块的走势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365" y="1002665"/>
            <a:ext cx="4748530" cy="4143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150" y="1002665"/>
            <a:ext cx="4795520" cy="4143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899150" y="5415280"/>
            <a:ext cx="4544060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6</a:t>
            </a:r>
            <a:r>
              <a:rPr lang="zh-CN" altLang="en-US"/>
              <a:t>月</a:t>
            </a:r>
            <a:r>
              <a:rPr lang="en-US" altLang="zh-CN"/>
              <a:t>13</a:t>
            </a:r>
            <a:r>
              <a:rPr lang="zh-CN" altLang="en-US"/>
              <a:t>以伊之战</a:t>
            </a:r>
            <a:endParaRPr lang="zh-CN" altLang="en-US"/>
          </a:p>
          <a:p>
            <a:pPr algn="ctr"/>
            <a:r>
              <a:rPr lang="zh-CN" altLang="en-US"/>
              <a:t>石油板块的走势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9830" y="3429000"/>
            <a:ext cx="9839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热点分析</a:t>
            </a:r>
            <a:endParaRPr lang="zh-CN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758940" y="1354455"/>
            <a:ext cx="4598670" cy="479996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上榜代表：当日炒作</a:t>
            </a:r>
            <a:endParaRPr lang="zh-CN" altLang="en-US"/>
          </a:p>
          <a:p>
            <a:r>
              <a:rPr lang="zh-CN" altLang="en-US"/>
              <a:t>持续上榜代表：资金连续炒作</a:t>
            </a:r>
            <a:endParaRPr lang="zh-CN" altLang="en-US"/>
          </a:p>
          <a:p>
            <a:r>
              <a:rPr lang="zh-CN" altLang="en-US"/>
              <a:t>连续上榜到榜一代表：持续风口</a:t>
            </a:r>
            <a:r>
              <a:rPr lang="en-US" altLang="zh-CN"/>
              <a:t>+</a:t>
            </a:r>
            <a:r>
              <a:rPr lang="zh-CN" altLang="en-US"/>
              <a:t>最强资金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上榜一天：一日游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板块多，但是并不持续，所以要精而不要多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确定风口，做板块中的加速个股。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消息刺激上榜</a:t>
            </a:r>
            <a:r>
              <a:rPr lang="en-US" altLang="zh-CN"/>
              <a:t>--</a:t>
            </a:r>
            <a:r>
              <a:rPr lang="zh-CN" altLang="en-US"/>
              <a:t>持续性</a:t>
            </a:r>
            <a:r>
              <a:rPr lang="en-US" altLang="zh-CN"/>
              <a:t>--</a:t>
            </a:r>
            <a:r>
              <a:rPr lang="zh-CN" altLang="en-US"/>
              <a:t>板块的梯队</a:t>
            </a:r>
            <a:r>
              <a:rPr lang="en-US" altLang="zh-CN"/>
              <a:t>+</a:t>
            </a:r>
            <a:r>
              <a:rPr lang="zh-CN" altLang="en-US"/>
              <a:t>龙头</a:t>
            </a:r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龙头股（连板的风向标）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联动性（梯队越完整，参与跟风资金接力）</a:t>
            </a:r>
            <a:endParaRPr lang="zh-CN" altLang="en-US"/>
          </a:p>
          <a:p>
            <a:r>
              <a:rPr lang="zh-CN" altLang="en-US"/>
              <a:t>周期越长，持久性越久。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持久才有涨停复制，补涨股的机会。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890" y="873760"/>
            <a:ext cx="6094095" cy="53206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2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3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4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5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6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7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8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9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6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2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6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813</Words>
  <Application>WPS 演示</Application>
  <PresentationFormat>宽屏</PresentationFormat>
  <Paragraphs>71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1076</cp:revision>
  <dcterms:created xsi:type="dcterms:W3CDTF">2019-06-19T02:08:00Z</dcterms:created>
  <dcterms:modified xsi:type="dcterms:W3CDTF">2025-06-25T11:20:38Z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244ACA2EB60840989A6E7AD0DF89266E</vt:lpwstr>
  </property>
</Properties>
</file>