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1412" r:id="rId3"/>
    <p:sldId id="1430" r:id="rId4"/>
    <p:sldId id="1431" r:id="rId5"/>
    <p:sldId id="1442" r:id="rId6"/>
    <p:sldId id="1432" r:id="rId7"/>
    <p:sldId id="1439" r:id="rId8"/>
    <p:sldId id="1434" r:id="rId9"/>
    <p:sldId id="1443" r:id="rId10"/>
    <p:sldId id="1441" r:id="rId11"/>
    <p:sldId id="1419" r:id="rId12"/>
    <p:sldId id="1440" r:id="rId13"/>
    <p:sldId id="1201" r:id="rId14"/>
    <p:sldId id="73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12"/>
            <p14:sldId id="1430"/>
            <p14:sldId id="1431"/>
            <p14:sldId id="1442"/>
            <p14:sldId id="1432"/>
            <p14:sldId id="1439"/>
            <p14:sldId id="1434"/>
            <p14:sldId id="1443"/>
            <p14:sldId id="1441"/>
            <p14:sldId id="1419"/>
            <p14:sldId id="1440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23" userDrawn="1">
          <p15:clr>
            <a:srgbClr val="A4A3A4"/>
          </p15:clr>
        </p15:guide>
        <p15:guide id="4" pos="279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389"/>
    <a:srgbClr val="FF4DFF"/>
    <a:srgbClr val="EC5F74"/>
    <a:srgbClr val="F2991E"/>
    <a:srgbClr val="7A5CB3"/>
    <a:srgbClr val="555452"/>
    <a:srgbClr val="FFFA9D"/>
    <a:srgbClr val="FFFFFF"/>
    <a:srgbClr val="ED000E"/>
    <a:srgbClr val="4E8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7" autoAdjust="0"/>
    <p:restoredTop sz="91436" autoAdjust="0"/>
  </p:normalViewPr>
  <p:slideViewPr>
    <p:cSldViewPr snapToGrid="0" showGuides="1">
      <p:cViewPr>
        <p:scale>
          <a:sx n="200" d="100"/>
          <a:sy n="200" d="100"/>
        </p:scale>
        <p:origin x="-2628" y="-1842"/>
      </p:cViewPr>
      <p:guideLst>
        <p:guide pos="7423"/>
        <p:guide pos="279"/>
        <p:guide orient="horz"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2025/6/25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2025/6/25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2279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notesSlide" Target="../notesSlides/notesSlide1.xml"/><Relationship Id="rId18" Type="http://schemas.openxmlformats.org/officeDocument/2006/relationships/image" Target="../media/image10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9.png"/><Relationship Id="rId2" Type="http://schemas.openxmlformats.org/officeDocument/2006/relationships/tags" Target="../tags/tag4.xml"/><Relationship Id="rId16" Type="http://schemas.openxmlformats.org/officeDocument/2006/relationships/image" Target="../media/image2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image" Target="../media/image8.png"/><Relationship Id="rId10" Type="http://schemas.openxmlformats.org/officeDocument/2006/relationships/tags" Target="../tags/tag1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26360" y="1517650"/>
            <a:ext cx="69392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终破</a:t>
            </a:r>
            <a:r>
              <a:rPr lang="en-US" altLang="zh-CN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1.5</a:t>
            </a: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万亿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一线游资高溢价</a:t>
            </a:r>
            <a:endParaRPr 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2025/6/25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-90685" y="3198475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调整行情下的操作思路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强者反而恒强，资金</a:t>
            </a:r>
            <a:r>
              <a:rPr lang="en-US" altLang="zh-CN" dirty="0"/>
              <a:t>+</a:t>
            </a:r>
            <a:r>
              <a:rPr lang="zh-CN" altLang="en-US" dirty="0"/>
              <a:t>趋势</a:t>
            </a:r>
            <a:r>
              <a:rPr lang="en-US" altLang="zh-CN" dirty="0"/>
              <a:t>+</a:t>
            </a:r>
            <a:r>
              <a:rPr lang="zh-CN" altLang="en-US" dirty="0"/>
              <a:t>位置选好，就好做很多！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2913" y="1360575"/>
            <a:ext cx="2590573" cy="4136849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3543" y="2172746"/>
            <a:ext cx="3104942" cy="724741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509" y="1239926"/>
            <a:ext cx="2590573" cy="4413733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r="9819"/>
          <a:stretch>
            <a:fillRect/>
          </a:stretch>
        </p:blipFill>
        <p:spPr>
          <a:xfrm>
            <a:off x="8663543" y="2969932"/>
            <a:ext cx="3104942" cy="1014101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0106" y="1239925"/>
            <a:ext cx="2575046" cy="4413734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63543" y="1239925"/>
            <a:ext cx="3120470" cy="860376"/>
          </a:xfrm>
          <a:prstGeom prst="rect">
            <a:avLst/>
          </a:prstGeom>
          <a:ln>
            <a:solidFill>
              <a:srgbClr val="156389"/>
            </a:solidFill>
          </a:ln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4EC1C7E-26E6-4D20-71AA-F01E927FB4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93733" y="4610100"/>
            <a:ext cx="3090280" cy="895790"/>
          </a:xfrm>
          <a:prstGeom prst="rect">
            <a:avLst/>
          </a:prstGeom>
          <a:ln>
            <a:solidFill>
              <a:srgbClr val="156389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90CF765-CFBF-B73A-3F39-EA3E1F51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7889363" y="415753"/>
            <a:ext cx="3332030" cy="4447658"/>
            <a:chOff x="1895475" y="366971"/>
            <a:chExt cx="3332030" cy="444765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rcRect l="9487" r="9487"/>
            <a:stretch>
              <a:fillRect/>
            </a:stretch>
          </p:blipFill>
          <p:spPr>
            <a:xfrm>
              <a:off x="1895475" y="366971"/>
              <a:ext cx="3332030" cy="4447658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4" name="矩形: 圆角 13"/>
            <p:cNvSpPr/>
            <p:nvPr/>
          </p:nvSpPr>
          <p:spPr>
            <a:xfrm>
              <a:off x="3082110" y="381703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某友商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576515" y="415754"/>
            <a:ext cx="2884967" cy="4447657"/>
            <a:chOff x="7607964" y="366972"/>
            <a:chExt cx="2884967" cy="444765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07964" y="366972"/>
              <a:ext cx="2884967" cy="4447657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5" name="矩形: 圆角 14"/>
            <p:cNvSpPr/>
            <p:nvPr/>
          </p:nvSpPr>
          <p:spPr>
            <a:xfrm>
              <a:off x="8571067" y="386470"/>
              <a:ext cx="958760" cy="312928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龙虎金榜</a:t>
              </a:r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0759" y="5100730"/>
            <a:ext cx="4095238" cy="1466667"/>
          </a:xfrm>
          <a:prstGeom prst="rect">
            <a:avLst/>
          </a:prstGeom>
        </p:spPr>
      </p:pic>
      <p:grpSp>
        <p:nvGrpSpPr>
          <p:cNvPr id="13" name="组合 12"/>
          <p:cNvGrpSpPr/>
          <p:nvPr/>
        </p:nvGrpSpPr>
        <p:grpSpPr>
          <a:xfrm>
            <a:off x="3794125" y="2195330"/>
            <a:ext cx="4603750" cy="1859158"/>
            <a:chOff x="6029325" y="-148735"/>
            <a:chExt cx="4603750" cy="1859158"/>
          </a:xfrm>
        </p:grpSpPr>
        <p:pic>
          <p:nvPicPr>
            <p:cNvPr id="10" name="图形 9" descr="爆炸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29325" y="-148735"/>
              <a:ext cx="4603750" cy="185915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7651741" y="565640"/>
              <a:ext cx="1934200" cy="772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龙虎金榜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  <a:p>
              <a:pPr algn="ctr">
                <a:spcBef>
                  <a:spcPts val="500"/>
                </a:spcBef>
              </a:pPr>
              <a:r>
                <a:rPr lang="zh-CN" altLang="en-US" sz="2000" spc="150" dirty="0">
                  <a:solidFill>
                    <a:srgbClr val="C00000"/>
                  </a:solidFill>
                  <a:latin typeface="华文行楷" panose="02010800040101010101" pitchFamily="2" charset="-122"/>
                  <a:ea typeface="华文行楷" panose="02010800040101010101" pitchFamily="2" charset="-122"/>
                </a:rPr>
                <a:t>直接打骨折</a:t>
              </a:r>
              <a:endParaRPr lang="en-US" altLang="zh-CN" sz="2000" spc="150" dirty="0">
                <a:solidFill>
                  <a:srgbClr val="C00000"/>
                </a:solidFill>
                <a:latin typeface="华文行楷" panose="02010800040101010101" pitchFamily="2" charset="-122"/>
                <a:ea typeface="华文行楷" panose="02010800040101010101" pitchFamily="2" charset="-122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5981700" y="5486400"/>
            <a:ext cx="5048250" cy="847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订阅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《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龙虎金榜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》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，畅享一周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4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篇策略服务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挖掘更多强势龙虎方向！</a:t>
            </a:r>
            <a:endParaRPr lang="en-US" altLang="zh-CN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891426" y="0"/>
            <a:ext cx="4448433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604796" y="0"/>
            <a:ext cx="634089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2" y="4869398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两市总成交</a:t>
            </a:r>
            <a:r>
              <a:rPr lang="en-US" altLang="zh-CN" dirty="0"/>
              <a:t>1. 60</a:t>
            </a:r>
            <a:r>
              <a:rPr lang="zh-CN" altLang="en-US" dirty="0"/>
              <a:t>万亿，大幅度放量，终于过</a:t>
            </a:r>
            <a:r>
              <a:rPr lang="en-US" altLang="zh-CN" dirty="0"/>
              <a:t>1.5</a:t>
            </a:r>
            <a:r>
              <a:rPr lang="zh-CN" altLang="en-US" dirty="0"/>
              <a:t>关口，回归交投火爆行情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一举突破前方压力</a:t>
            </a:r>
            <a:r>
              <a:rPr lang="en-US" altLang="zh-CN" dirty="0"/>
              <a:t>3439</a:t>
            </a:r>
            <a:r>
              <a:rPr lang="zh-CN" altLang="en-US" dirty="0"/>
              <a:t>，再往前即为</a:t>
            </a:r>
            <a:r>
              <a:rPr lang="en-US" altLang="zh-CN" dirty="0"/>
              <a:t>3500</a:t>
            </a:r>
            <a:r>
              <a:rPr lang="zh-CN" altLang="en-US" dirty="0"/>
              <a:t>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涨停家数</a:t>
            </a:r>
            <a:r>
              <a:rPr lang="en-US" altLang="zh-CN" dirty="0"/>
              <a:t>80</a:t>
            </a:r>
            <a:r>
              <a:rPr lang="zh-CN" altLang="en-US" dirty="0"/>
              <a:t>＞</a:t>
            </a:r>
            <a:r>
              <a:rPr lang="en-US" altLang="zh-CN" dirty="0"/>
              <a:t>6</a:t>
            </a:r>
            <a:r>
              <a:rPr lang="zh-CN" altLang="en-US" dirty="0"/>
              <a:t>，龙虎情绪活跃，若“</a:t>
            </a:r>
            <a:r>
              <a:rPr lang="en-US" altLang="zh-CN" dirty="0"/>
              <a:t>924</a:t>
            </a:r>
            <a:r>
              <a:rPr lang="zh-CN" altLang="en-US" dirty="0"/>
              <a:t>行情”再续，以进攻型龙虎为主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2052" y="1064043"/>
            <a:ext cx="2855555" cy="3205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5586413" y="1007621"/>
            <a:ext cx="6162675" cy="34527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3784" y="1331044"/>
            <a:ext cx="3081801" cy="26692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盘前消息看点</a:t>
            </a:r>
          </a:p>
        </p:txBody>
      </p:sp>
      <p:graphicFrame>
        <p:nvGraphicFramePr>
          <p:cNvPr id="2" name="表格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2645956"/>
              </p:ext>
            </p:extLst>
          </p:nvPr>
        </p:nvGraphicFramePr>
        <p:xfrm>
          <a:off x="442913" y="588512"/>
          <a:ext cx="11341100" cy="534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8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04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48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34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356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序号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消息简要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具体消息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相关个股</a:t>
                      </a:r>
                      <a:r>
                        <a:rPr lang="en-US" altLang="zh-CN" sz="1400" dirty="0"/>
                        <a:t>/</a:t>
                      </a:r>
                      <a:r>
                        <a:rPr lang="zh-CN" altLang="en-US" sz="1400" dirty="0"/>
                        <a:t>解读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A5CB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2724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伊以停火如儿戏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伊朗外交部长否认特朗普停火，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日下午以色列侦测到伊朗发射导弹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dirty="0">
                          <a:solidFill>
                            <a:schemeClr val="bg1"/>
                          </a:solidFill>
                        </a:rPr>
                        <a:t>石油近期受消息面影响大，主要博弈冲突加剧的趋势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56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六部门联合印发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《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关于金融支持提振和扩大消费的指导意见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》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、设立服务消费和养老再贷款，额度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5000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亿元，鼓励发行消费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ETF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；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、扩大商品消费；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、支持文旅体育设施、赛事演艺场馆、医疗养老、通信基站、充电装备等消费基础设施；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、鼓励试点地区积极稳妥推行数字人民币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利好养老、稳定币</a:t>
                      </a:r>
                      <a:endParaRPr lang="en-US" altLang="zh-CN" sz="1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7872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月游戏版号数创近年新高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日晚，国家新闻出版署发布了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月份的国产和进口网络游戏审批信息。本次国产版号数量为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147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个，进口网络游戏版号有</a:t>
                      </a:r>
                      <a:r>
                        <a:rPr lang="en-US" altLang="zh-CN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r>
                        <a:rPr lang="zh-CN" altLang="en-US" sz="1400" b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款，本批次版号数量创近几年新高。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游戏：电魂网络、冰川网络、巨人网络、游族网络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北交所</a:t>
                      </a:r>
                      <a:r>
                        <a:rPr lang="en-US" altLang="zh-CN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r>
                        <a:rPr lang="zh-CN" altLang="en-US" sz="14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游戏：联迪信息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商务部组织开展千县万镇新能源汽车消费季活动，推进高阶智能驾驶汽车商业化应用</a:t>
                      </a:r>
                      <a:endParaRPr lang="en-US" altLang="zh-CN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活动时间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2025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年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月至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</a:rPr>
                        <a:t>12</a:t>
                      </a: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月，普遍设置汽车以旧换新专区，组织推出更多适销对路新能源车型。谋划开展智能网联新能源汽车专场推介、试驾体验等活动，在安全可控、依法合规的前提下，稳妥推进高阶智能驾驶汽车商业化应用。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tx1"/>
                          </a:solidFill>
                        </a:rPr>
                        <a:t>无人驾驶商业化：锦江在线、永安行、浙江世宝、万马科技、瑞玛精密</a:t>
                      </a:r>
                      <a:endParaRPr lang="en-US" altLang="zh-CN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549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altLang="zh-CN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</a:pPr>
                      <a:r>
                        <a:rPr lang="zh-CN" altLang="en-US" sz="140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美联储降息</a:t>
                      </a:r>
                      <a:endParaRPr lang="en-US" altLang="zh-CN" sz="140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美股涨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对</a:t>
                      </a:r>
                      <a:r>
                        <a:rPr lang="en-US" altLang="zh-CN" sz="1400" dirty="0">
                          <a:solidFill>
                            <a:schemeClr val="bg1"/>
                          </a:solidFill>
                        </a:rPr>
                        <a:t>A</a:t>
                      </a:r>
                      <a:r>
                        <a:rPr lang="zh-CN" altLang="en-US" sz="1400" dirty="0">
                          <a:solidFill>
                            <a:schemeClr val="bg1"/>
                          </a:solidFill>
                        </a:rPr>
                        <a:t>股压力小</a:t>
                      </a:r>
                      <a:endParaRPr lang="en-US" altLang="zh-CN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563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板块看点</a:t>
            </a:r>
            <a:r>
              <a:rPr lang="en-US" altLang="zh-CN" dirty="0"/>
              <a:t>-</a:t>
            </a:r>
            <a:r>
              <a:rPr lang="zh-CN" altLang="en-US" dirty="0"/>
              <a:t>龙虎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8" b="8812"/>
          <a:stretch>
            <a:fillRect/>
          </a:stretch>
        </p:blipFill>
        <p:spPr>
          <a:xfrm>
            <a:off x="2026920" y="756577"/>
            <a:ext cx="8221036" cy="358492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文本框 13"/>
          <p:cNvSpPr txBox="1"/>
          <p:nvPr/>
        </p:nvSpPr>
        <p:spPr>
          <a:xfrm>
            <a:off x="1733550" y="5411917"/>
            <a:ext cx="8724900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dirty="0">
                <a:solidFill>
                  <a:prstClr val="black"/>
                </a:solidFill>
                <a:latin typeface="思源黑体 CN Regular" panose="020B0500000000000000" pitchFamily="34" charset="-122"/>
                <a:ea typeface="微软雅黑" panose="020B0503020204020204" charset="-122"/>
              </a:rPr>
              <a:t>行业：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化工制品、机械设备、石油（特殊）、半导体、电气设备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Regular" panose="020B0500000000000000" pitchFamily="34" charset="-122"/>
                <a:ea typeface="微软雅黑" panose="020B0503020204020204" charset="-122"/>
                <a:cs typeface="+mn-cs"/>
              </a:rPr>
              <a:t>主题：</a:t>
            </a:r>
            <a:r>
              <a:rPr lang="zh-CN" altLang="en-US" sz="2000" spc="15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</a:rPr>
              <a:t>化工、机器人、汽车零部件（固态）、稳定币</a:t>
            </a:r>
            <a:endParaRPr lang="en-US" altLang="zh-CN" sz="2000" spc="150" dirty="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3660318" y="4609132"/>
            <a:ext cx="5159832" cy="706608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短打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席位密码</a:t>
            </a:r>
            <a:r>
              <a:rPr lang="en-US" altLang="zh-CN" sz="1600" dirty="0">
                <a:cs typeface="+mn-ea"/>
                <a:sym typeface="+mn-lt"/>
              </a:rPr>
              <a:t>-</a:t>
            </a:r>
            <a:r>
              <a:rPr lang="zh-CN" altLang="en-US" sz="1600" dirty="0">
                <a:cs typeface="+mn-ea"/>
                <a:sym typeface="+mn-lt"/>
              </a:rPr>
              <a:t>板块龙虎：龙虎累计上榜次数靠前，</a:t>
            </a:r>
            <a:endParaRPr lang="en-US" altLang="zh-CN" sz="1600" dirty="0">
              <a:cs typeface="+mn-ea"/>
              <a:sym typeface="+mn-lt"/>
            </a:endParaRPr>
          </a:p>
          <a:p>
            <a:pPr algn="ctr">
              <a:lnSpc>
                <a:spcPct val="130000"/>
              </a:lnSpc>
            </a:pPr>
            <a:r>
              <a:rPr lang="zh-CN" altLang="en-US" sz="1600" dirty="0">
                <a:cs typeface="+mn-ea"/>
                <a:sym typeface="+mn-lt"/>
              </a:rPr>
              <a:t>游资机构扎堆炒作，易诞生超强势个股</a:t>
            </a:r>
            <a:r>
              <a:rPr lang="en-US" altLang="zh-CN" sz="1600" dirty="0">
                <a:cs typeface="+mn-ea"/>
                <a:sym typeface="+mn-lt"/>
              </a:rPr>
              <a:t>/</a:t>
            </a:r>
            <a:r>
              <a:rPr lang="zh-CN" altLang="en-US" sz="1600" dirty="0">
                <a:cs typeface="+mn-ea"/>
                <a:sym typeface="+mn-lt"/>
              </a:rPr>
              <a:t>热点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单日的龙虎情绪低迷，未影响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734529"/>
            <a:ext cx="7820008" cy="50649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743075" y="1139987"/>
            <a:ext cx="9169400" cy="16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涨跌停的背后，是游资机构的短线推动为主，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龙虎情绪活跃代表游资机构进攻意见统一，龙虎股溢价能力强</a:t>
            </a:r>
            <a:endParaRPr lang="en-US" altLang="zh-CN" sz="2400" spc="150" dirty="0">
              <a:solidFill>
                <a:schemeClr val="tx1">
                  <a:lumMod val="85000"/>
                  <a:lumOff val="1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看阶段</a:t>
            </a:r>
            <a:r>
              <a:rPr lang="en-US" altLang="zh-CN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3~5</a:t>
            </a:r>
            <a:r>
              <a:rPr lang="zh-CN" altLang="en-US" sz="2400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日的龙虎情绪，偶尔单日低迷不影响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1712" y="2891269"/>
            <a:ext cx="8095238" cy="333333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935" y="2907692"/>
            <a:ext cx="2469879" cy="333333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37762"/>
            <a:ext cx="5908896" cy="660400"/>
          </a:xfrm>
        </p:spPr>
        <p:txBody>
          <a:bodyPr/>
          <a:lstStyle/>
          <a:p>
            <a:r>
              <a:rPr lang="zh-CN" altLang="en-US" dirty="0"/>
              <a:t>选股思路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94035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选择紫旗（机构版以上），寻找金叉进攻初期的节奏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8870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 r="483"/>
          <a:stretch/>
        </p:blipFill>
        <p:spPr>
          <a:xfrm>
            <a:off x="1076553" y="2203980"/>
            <a:ext cx="2898269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6"/>
          <a:stretch>
            <a:fillRect/>
          </a:stretch>
        </p:blipFill>
        <p:spPr>
          <a:xfrm>
            <a:off x="6578869" y="2203980"/>
            <a:ext cx="3087442" cy="401814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87072" y="3212734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6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24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天以上，等待回档的潜力股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2BC61ED0-7DEB-C184-60C0-5E67D9E7DC4C}"/>
              </a:ext>
            </a:extLst>
          </p:cNvPr>
          <p:cNvSpPr/>
          <p:nvPr/>
        </p:nvSpPr>
        <p:spPr>
          <a:xfrm>
            <a:off x="8029575" y="1233346"/>
            <a:ext cx="1219200" cy="34736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追求进攻型龙虎，拉升调整后的潜力爆发波段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3866585" cy="710348"/>
            <a:chOff x="5205386" y="3999768"/>
            <a:chExt cx="3442599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033481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cs typeface="+mn-ea"/>
                  <a:sym typeface="+mn-lt"/>
                </a:rPr>
                <a:t>天出龙虎紫旗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cs typeface="+mn-ea"/>
                  <a:sym typeface="+mn-lt"/>
                </a:rPr>
                <a:t>龙虎榜净买入，且有机构参与）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机构抱团抢筹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r="498"/>
          <a:stretch/>
        </p:blipFill>
        <p:spPr>
          <a:xfrm>
            <a:off x="442912" y="1693171"/>
            <a:ext cx="5797544" cy="4710842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sp>
        <p:nvSpPr>
          <p:cNvPr id="4" name="文本框 3"/>
          <p:cNvSpPr txBox="1"/>
          <p:nvPr/>
        </p:nvSpPr>
        <p:spPr>
          <a:xfrm>
            <a:off x="400694" y="792675"/>
            <a:ext cx="5481716" cy="783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机构抢筹：</a:t>
            </a:r>
            <a:r>
              <a:rPr lang="en-US" altLang="zh-CN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</a:t>
            </a:r>
            <a:r>
              <a:rPr lang="zh-CN" altLang="en-US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家以上机构参与买入，且净买入占比相对较大，有抱团趋势。配合控盘找优质标的。</a:t>
            </a:r>
          </a:p>
        </p:txBody>
      </p:sp>
      <p:sp>
        <p:nvSpPr>
          <p:cNvPr id="5" name="矩形: 圆角 4"/>
          <p:cNvSpPr/>
          <p:nvPr/>
        </p:nvSpPr>
        <p:spPr>
          <a:xfrm>
            <a:off x="5274718" y="6030633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6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24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919964"/>
            <a:ext cx="5195888" cy="548404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34004" t="7952" r="33162" b="49663"/>
          <a:stretch>
            <a:fillRect/>
          </a:stretch>
        </p:blipFill>
        <p:spPr>
          <a:xfrm>
            <a:off x="6629400" y="1268537"/>
            <a:ext cx="2194852" cy="1634876"/>
          </a:xfrm>
          <a:prstGeom prst="rect">
            <a:avLst/>
          </a:prstGeom>
          <a:ln w="22225">
            <a:solidFill>
              <a:srgbClr val="FF4DFF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54327-CF75-9B71-580A-97042A619B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6012F04C-E51A-98C8-6843-7DBD32EC68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一线游资联手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240A8060-A094-95C3-256F-8940063505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35380" y="5837672"/>
            <a:ext cx="9921240" cy="506496"/>
          </a:xfrm>
        </p:spPr>
        <p:txBody>
          <a:bodyPr/>
          <a:lstStyle/>
          <a:p>
            <a:r>
              <a:rPr lang="zh-CN" altLang="en-US" dirty="0"/>
              <a:t>一线联手：龙虎榜买方有</a:t>
            </a:r>
            <a:r>
              <a:rPr lang="en-US" altLang="zh-CN" dirty="0"/>
              <a:t>2</a:t>
            </a:r>
            <a:r>
              <a:rPr lang="zh-CN" altLang="en-US" dirty="0"/>
              <a:t>家以上的一线席位，超短线进攻力度更强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8509A3E-1EE6-DE3C-C300-C72149914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726" y="1226096"/>
            <a:ext cx="7832548" cy="4405808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矩形: 圆角 4">
            <a:extLst>
              <a:ext uri="{FF2B5EF4-FFF2-40B4-BE49-F238E27FC236}">
                <a16:creationId xmlns:a16="http://schemas.microsoft.com/office/drawing/2014/main" id="{DFDE53AA-B8BC-0151-8D93-8DD6908FDE52}"/>
              </a:ext>
            </a:extLst>
          </p:cNvPr>
          <p:cNvSpPr/>
          <p:nvPr/>
        </p:nvSpPr>
        <p:spPr>
          <a:xfrm>
            <a:off x="9050448" y="5258524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400" dirty="0">
                <a:cs typeface="+mn-ea"/>
                <a:sym typeface="+mn-lt"/>
              </a:rPr>
              <a:t>6</a:t>
            </a:r>
            <a:r>
              <a:rPr lang="zh-CN" altLang="en-US" sz="1400" dirty="0">
                <a:cs typeface="+mn-ea"/>
                <a:sym typeface="+mn-lt"/>
              </a:rPr>
              <a:t>月</a:t>
            </a:r>
            <a:r>
              <a:rPr lang="en-US" altLang="zh-CN" sz="1400" dirty="0">
                <a:cs typeface="+mn-ea"/>
                <a:sym typeface="+mn-lt"/>
              </a:rPr>
              <a:t>24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13968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2587</TotalTime>
  <Words>803</Words>
  <Application>Microsoft Office PowerPoint</Application>
  <PresentationFormat>宽屏</PresentationFormat>
  <Paragraphs>88</Paragraphs>
  <Slides>14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Noto Sans S Chinese Bold</vt:lpstr>
      <vt:lpstr>Roboto</vt:lpstr>
      <vt:lpstr>等线</vt:lpstr>
      <vt:lpstr>华文行楷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1414</cp:revision>
  <dcterms:created xsi:type="dcterms:W3CDTF">2019-06-19T02:08:00Z</dcterms:created>
  <dcterms:modified xsi:type="dcterms:W3CDTF">2025-06-25T09:04:03Z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EBF8DB5FD94B49F7B17BC65F9BA08668</vt:lpwstr>
  </property>
</Properties>
</file>