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54" r:id="rId3"/>
    <p:sldId id="1455" r:id="rId4"/>
    <p:sldId id="1459" r:id="rId5"/>
    <p:sldId id="1456" r:id="rId6"/>
    <p:sldId id="1439" r:id="rId7"/>
    <p:sldId id="1457" r:id="rId8"/>
    <p:sldId id="1458" r:id="rId9"/>
    <p:sldId id="1432" r:id="rId10"/>
    <p:sldId id="1419" r:id="rId11"/>
    <p:sldId id="1452" r:id="rId12"/>
    <p:sldId id="146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54"/>
            <p14:sldId id="1455"/>
            <p14:sldId id="1459"/>
            <p14:sldId id="1456"/>
            <p14:sldId id="1439"/>
            <p14:sldId id="1457"/>
            <p14:sldId id="1458"/>
            <p14:sldId id="1432"/>
            <p14:sldId id="1419"/>
            <p14:sldId id="1452"/>
            <p14:sldId id="146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00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  <p15:guide id="6" pos="3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FF"/>
    <a:srgbClr val="FFF6E8"/>
    <a:srgbClr val="2B190D"/>
    <a:srgbClr val="156389"/>
    <a:srgbClr val="EC5F74"/>
    <a:srgbClr val="F2991E"/>
    <a:srgbClr val="7A5CB3"/>
    <a:srgbClr val="555452"/>
    <a:srgbClr val="FFFA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5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264" y="762"/>
      </p:cViewPr>
      <p:guideLst>
        <p:guide pos="7400"/>
        <p:guide pos="288"/>
        <p:guide orient="horz" pos="2159"/>
        <p:guide pos="38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2026/6/28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-127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2026/6/28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27390" y="-128905"/>
            <a:ext cx="40640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5022" y="1205940"/>
            <a:ext cx="9046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调整末期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龙虎进攻方向屡创新高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0"/>
            <a:ext cx="12191984" cy="68579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近期金榜战况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2185996" y="5769420"/>
            <a:ext cx="7820008" cy="506496"/>
          </a:xfrm>
        </p:spPr>
        <p:txBody>
          <a:bodyPr>
            <a:normAutofit/>
          </a:bodyPr>
          <a:lstStyle/>
          <a:p>
            <a:r>
              <a:rPr lang="zh-CN" altLang="en-US" dirty="0"/>
              <a:t>已经有</a:t>
            </a:r>
            <a:r>
              <a:rPr lang="en-US" altLang="zh-CN" dirty="0"/>
              <a:t>2</a:t>
            </a:r>
            <a:r>
              <a:rPr lang="zh-CN" altLang="en-US" dirty="0"/>
              <a:t>个翻倍股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98" y="1309405"/>
            <a:ext cx="4924566" cy="365883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568" y="1071701"/>
            <a:ext cx="5972234" cy="436505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47" y="0"/>
            <a:ext cx="9336306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321040" y="4081285"/>
            <a:ext cx="3291286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注意，仅供手机</a:t>
            </a:r>
            <a:r>
              <a:rPr lang="en-US" altLang="zh-CN" dirty="0">
                <a:cs typeface="+mn-ea"/>
                <a:sym typeface="+mn-lt"/>
              </a:rPr>
              <a:t>APP</a:t>
            </a:r>
            <a:r>
              <a:rPr lang="zh-CN" altLang="en-US" dirty="0">
                <a:cs typeface="+mn-ea"/>
                <a:sym typeface="+mn-lt"/>
              </a:rPr>
              <a:t>过渡使用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3" y="4841966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周线金叉中期，</a:t>
            </a:r>
            <a:r>
              <a:rPr lang="en-US" altLang="zh-CN" dirty="0"/>
              <a:t>3.5</a:t>
            </a:r>
            <a:r>
              <a:rPr lang="zh-CN" altLang="en-US" dirty="0"/>
              <a:t>万亿以上，强者恒强为主，日线死叉后期，考虑放量布局反弹；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龙虎关注度高的方向（主线）：科技成长</a:t>
            </a:r>
            <a:r>
              <a:rPr lang="en-US" altLang="zh-CN" dirty="0"/>
              <a:t>+</a:t>
            </a:r>
            <a:r>
              <a:rPr lang="zh-CN" altLang="en-US" dirty="0"/>
              <a:t>资源涨价</a:t>
            </a:r>
            <a:r>
              <a:rPr lang="en-US" altLang="zh-CN" dirty="0"/>
              <a:t>+</a:t>
            </a:r>
            <a:r>
              <a:rPr lang="zh-CN" altLang="en-US" dirty="0"/>
              <a:t>能源替换；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战法选择：紫旗突破熊线（强势） 、紫旗回档（稳定）。</a:t>
            </a:r>
          </a:p>
        </p:txBody>
      </p:sp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001769" y="796290"/>
            <a:ext cx="6747320" cy="378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" b="350"/>
          <a:stretch/>
        </p:blipFill>
        <p:spPr>
          <a:xfrm>
            <a:off x="506586" y="818991"/>
            <a:ext cx="3527327" cy="3705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" b="4870"/>
          <a:stretch/>
        </p:blipFill>
        <p:spPr>
          <a:xfrm>
            <a:off x="2507742" y="1202001"/>
            <a:ext cx="5691886" cy="4433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龙虎活跃度和炒作方向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627501" y="5183935"/>
            <a:ext cx="7820008" cy="1037604"/>
          </a:xfrm>
        </p:spPr>
        <p:txBody>
          <a:bodyPr/>
          <a:lstStyle/>
          <a:p>
            <a:r>
              <a:rPr lang="zh-CN" altLang="en-US" dirty="0"/>
              <a:t>龙虎净买强度越高，短线炒作情绪越好</a:t>
            </a:r>
            <a:endParaRPr lang="en-US" altLang="zh-CN" dirty="0"/>
          </a:p>
          <a:p>
            <a:r>
              <a:rPr lang="zh-CN" altLang="en-US" dirty="0"/>
              <a:t>累计上榜次数越多的板块，往往为短线热炒的方向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" b="311"/>
          <a:stretch/>
        </p:blipFill>
        <p:spPr>
          <a:xfrm>
            <a:off x="3520440" y="957776"/>
            <a:ext cx="8338376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 r="16946"/>
          <a:stretch/>
        </p:blipFill>
        <p:spPr>
          <a:xfrm>
            <a:off x="458603" y="928590"/>
            <a:ext cx="2667258" cy="5292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729445" y="996501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最新龙虎</a:t>
            </a:r>
          </a:p>
        </p:txBody>
      </p:sp>
      <p:sp>
        <p:nvSpPr>
          <p:cNvPr id="8" name="矩形 7"/>
          <p:cNvSpPr/>
          <p:nvPr/>
        </p:nvSpPr>
        <p:spPr>
          <a:xfrm>
            <a:off x="3748331" y="1914711"/>
            <a:ext cx="1627632" cy="158191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44136" y="1673919"/>
            <a:ext cx="1227408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83856" y="1003735"/>
            <a:ext cx="1805592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10263" y="928590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板块龙虎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科技</a:t>
            </a:r>
            <a:r>
              <a:rPr lang="en-US" altLang="zh-CN" dirty="0"/>
              <a:t>+</a:t>
            </a:r>
            <a:r>
              <a:rPr lang="zh-CN" altLang="en-US" dirty="0"/>
              <a:t>出口的大趋势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70050" y="5499258"/>
            <a:ext cx="8851900" cy="95640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根据经济发展阶段理论，板块（剔除金融）占 </a:t>
            </a:r>
            <a:r>
              <a:rPr lang="en-US" altLang="zh-CN" dirty="0"/>
              <a:t>A </a:t>
            </a:r>
            <a:r>
              <a:rPr lang="zh-CN" altLang="en-US" dirty="0"/>
              <a:t>股盈利占比突破 </a:t>
            </a:r>
            <a:r>
              <a:rPr lang="en-US" altLang="zh-CN" dirty="0"/>
              <a:t>30%</a:t>
            </a:r>
            <a:r>
              <a:rPr lang="zh-CN" altLang="en-US" dirty="0"/>
              <a:t>后，</a:t>
            </a:r>
            <a:endParaRPr lang="en-US" altLang="zh-CN" dirty="0"/>
          </a:p>
          <a:p>
            <a:r>
              <a:rPr lang="zh-CN" altLang="en-US" dirty="0"/>
              <a:t>在后续 </a:t>
            </a:r>
            <a:r>
              <a:rPr lang="en-US" altLang="zh-CN" dirty="0"/>
              <a:t>5~8 </a:t>
            </a:r>
            <a:r>
              <a:rPr lang="zh-CN" altLang="en-US" dirty="0"/>
              <a:t>年将持续提升至</a:t>
            </a:r>
            <a:r>
              <a:rPr lang="en-US" altLang="zh-CN" dirty="0"/>
              <a:t>60%</a:t>
            </a:r>
            <a:r>
              <a:rPr lang="zh-CN" altLang="en-US" dirty="0"/>
              <a:t>达到峰值，并成为该阶段的核心基本面主线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189225"/>
            <a:ext cx="5931408" cy="286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57" y="2064523"/>
            <a:ext cx="5248743" cy="317498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22" y="753698"/>
            <a:ext cx="8390476" cy="11809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板块有新入主力的象征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691436" y="4423848"/>
            <a:ext cx="4057650" cy="1799746"/>
          </a:xfrm>
        </p:spPr>
        <p:txBody>
          <a:bodyPr/>
          <a:lstStyle/>
          <a:p>
            <a:pPr algn="just"/>
            <a:r>
              <a:rPr lang="en-US" altLang="zh-CN" dirty="0"/>
              <a:t>1</a:t>
            </a:r>
            <a:r>
              <a:rPr lang="zh-CN" altLang="en-US" dirty="0"/>
              <a:t>、流动资金持续</a:t>
            </a:r>
            <a:r>
              <a:rPr lang="en-US" altLang="zh-CN" dirty="0"/>
              <a:t>3</a:t>
            </a:r>
            <a:r>
              <a:rPr lang="zh-CN" altLang="en-US" dirty="0"/>
              <a:t>天以上翻红；</a:t>
            </a:r>
            <a:endParaRPr lang="en-US" altLang="zh-CN" dirty="0"/>
          </a:p>
          <a:p>
            <a:pPr algn="just"/>
            <a:r>
              <a:rPr lang="en-US" altLang="zh-CN" dirty="0"/>
              <a:t>2</a:t>
            </a:r>
            <a:r>
              <a:rPr lang="zh-CN" altLang="en-US" dirty="0"/>
              <a:t>、下跌阶段，股价涨停数量较多，个股连板趋势好；</a:t>
            </a:r>
            <a:endParaRPr lang="en-US" altLang="zh-CN" dirty="0"/>
          </a:p>
          <a:p>
            <a:pPr algn="just"/>
            <a:r>
              <a:rPr lang="en-US" altLang="zh-CN" dirty="0"/>
              <a:t>3</a:t>
            </a:r>
            <a:r>
              <a:rPr lang="zh-CN" altLang="en-US" dirty="0"/>
              <a:t>、近期累计龙虎上榜次数较多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485" y="856792"/>
            <a:ext cx="4028601" cy="3370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b="10717"/>
          <a:stretch>
            <a:fillRect/>
          </a:stretch>
        </p:blipFill>
        <p:spPr>
          <a:xfrm>
            <a:off x="1094709" y="856793"/>
            <a:ext cx="5500686" cy="1657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457200" y="2773066"/>
            <a:ext cx="6775704" cy="3450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三板斧升级板：追求游资机构进攻后的强力回档溢价！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4714313" cy="710348"/>
            <a:chOff x="5205386" y="3999768"/>
            <a:chExt cx="4197370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788252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龙虎资金净买入，且有机构参与，稳中带强）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lt1"/>
                </a:solidFill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紫旗突破熊线（强者恒强）</a:t>
            </a:r>
          </a:p>
        </p:txBody>
      </p:sp>
      <p:sp>
        <p:nvSpPr>
          <p:cNvPr id="4" name="文本占位符 1"/>
          <p:cNvSpPr>
            <a:spLocks noGrp="1"/>
          </p:cNvSpPr>
          <p:nvPr/>
        </p:nvSpPr>
        <p:spPr>
          <a:xfrm>
            <a:off x="1310790" y="5984391"/>
            <a:ext cx="9834880" cy="544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>
                <a:sym typeface="+mn-ea"/>
              </a:rPr>
              <a:t>近期</a:t>
            </a:r>
            <a:r>
              <a:rPr lang="zh-CN" altLang="en-US" dirty="0"/>
              <a:t>龙虎紫旗</a:t>
            </a:r>
            <a:r>
              <a:rPr lang="en-US" altLang="zh-CN" dirty="0"/>
              <a:t>+</a:t>
            </a:r>
            <a:r>
              <a:rPr lang="zh-CN" altLang="en-US" dirty="0"/>
              <a:t>涨幅超</a:t>
            </a:r>
            <a:r>
              <a:rPr lang="en-US" altLang="zh-CN" dirty="0"/>
              <a:t>20%</a:t>
            </a:r>
            <a:r>
              <a:rPr lang="zh-CN" altLang="en-US" dirty="0"/>
              <a:t>，确保有主力关注</a:t>
            </a:r>
            <a:r>
              <a:rPr lang="en-US" altLang="zh-CN" dirty="0"/>
              <a:t>+</a:t>
            </a:r>
            <a:r>
              <a:rPr dirty="0"/>
              <a:t>势头强劲，吸引更多资金关注</a:t>
            </a:r>
          </a:p>
        </p:txBody>
      </p:sp>
      <p:pic>
        <p:nvPicPr>
          <p:cNvPr id="5" name="图片占位符 5"/>
          <p:cNvPicPr>
            <a:picLocks noGrp="1" noChangeAspect="1"/>
          </p:cNvPicPr>
          <p:nvPr/>
        </p:nvPicPr>
        <p:blipFill>
          <a:blip r:embed="rId2"/>
          <a:srcRect t="200" b="200"/>
          <a:stretch>
            <a:fillRect/>
          </a:stretch>
        </p:blipFill>
        <p:spPr>
          <a:xfrm>
            <a:off x="344320" y="888516"/>
            <a:ext cx="8610600" cy="482409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2614565" y="1631466"/>
            <a:ext cx="2166929" cy="373380"/>
            <a:chOff x="5205386" y="3999768"/>
            <a:chExt cx="2166929" cy="373380"/>
          </a:xfrm>
          <a:effectLst/>
        </p:grpSpPr>
        <p:sp>
          <p:nvSpPr>
            <p:cNvPr id="23" name="椭圆 22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5614505" y="3999768"/>
              <a:ext cx="1757810" cy="373380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近10日涨幅超20%</a:t>
              </a:r>
            </a:p>
          </p:txBody>
        </p:sp>
      </p:grpSp>
      <p:sp>
        <p:nvSpPr>
          <p:cNvPr id="7" name="椭圆 6"/>
          <p:cNvSpPr/>
          <p:nvPr/>
        </p:nvSpPr>
        <p:spPr>
          <a:xfrm>
            <a:off x="1266770" y="1945156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836456" y="3509645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334584" y="3660765"/>
            <a:ext cx="2166929" cy="373380"/>
            <a:chOff x="5205386" y="3999768"/>
            <a:chExt cx="2166929" cy="373380"/>
          </a:xfrm>
          <a:effectLst/>
        </p:grpSpPr>
        <p:sp>
          <p:nvSpPr>
            <p:cNvPr id="21" name="椭圆 20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2" name="矩形: 圆角 21"/>
            <p:cNvSpPr/>
            <p:nvPr/>
          </p:nvSpPr>
          <p:spPr>
            <a:xfrm>
              <a:off x="5614505" y="3999768"/>
              <a:ext cx="1757810" cy="373380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近10日出龙虎紫旗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447898" y="3303489"/>
            <a:ext cx="2658239" cy="373380"/>
            <a:chOff x="5205386" y="3999768"/>
            <a:chExt cx="2658239" cy="373380"/>
          </a:xfrm>
          <a:effectLst/>
        </p:grpSpPr>
        <p:sp>
          <p:nvSpPr>
            <p:cNvPr id="19" name="椭圆 18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49121" cy="373380"/>
            </a:xfrm>
            <a:prstGeom prst="roundRect">
              <a:avLst/>
            </a:prstGeom>
            <a:solidFill>
              <a:srgbClr val="E54C5E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买点：股价向上突破熊线</a:t>
              </a:r>
            </a:p>
          </p:txBody>
        </p:sp>
      </p:grpSp>
      <p:cxnSp>
        <p:nvCxnSpPr>
          <p:cNvPr id="11" name="直接箭头连接符 10"/>
          <p:cNvCxnSpPr>
            <a:stCxn id="19" idx="1"/>
          </p:cNvCxnSpPr>
          <p:nvPr/>
        </p:nvCxnSpPr>
        <p:spPr>
          <a:xfrm flipH="1" flipV="1">
            <a:off x="4204279" y="3126324"/>
            <a:ext cx="293370" cy="243205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5172953" y="4488111"/>
            <a:ext cx="2559593" cy="373380"/>
            <a:chOff x="5205386" y="3999768"/>
            <a:chExt cx="2559593" cy="373380"/>
          </a:xfrm>
          <a:effectLst/>
        </p:grpSpPr>
        <p:sp>
          <p:nvSpPr>
            <p:cNvPr id="17" name="椭圆 16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4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5614505" y="3999768"/>
              <a:ext cx="2150474" cy="373380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卖点：捕捞季节死叉</a:t>
              </a:r>
            </a:p>
          </p:txBody>
        </p:sp>
      </p:grpSp>
      <p:cxnSp>
        <p:nvCxnSpPr>
          <p:cNvPr id="13" name="直接箭头连接符 12"/>
          <p:cNvCxnSpPr/>
          <p:nvPr/>
        </p:nvCxnSpPr>
        <p:spPr>
          <a:xfrm flipV="1">
            <a:off x="5381569" y="4014897"/>
            <a:ext cx="767715" cy="398145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r="41384"/>
          <a:stretch>
            <a:fillRect/>
          </a:stretch>
        </p:blipFill>
        <p:spPr>
          <a:xfrm>
            <a:off x="9249988" y="793171"/>
            <a:ext cx="2597692" cy="4823984"/>
          </a:xfrm>
          <a:prstGeom prst="rect">
            <a:avLst/>
          </a:prstGeom>
          <a:ln>
            <a:solidFill>
              <a:srgbClr val="4E83FA"/>
            </a:solidFill>
          </a:ln>
        </p:spPr>
      </p:pic>
      <p:cxnSp>
        <p:nvCxnSpPr>
          <p:cNvPr id="15" name="直接箭头连接符 14"/>
          <p:cNvCxnSpPr/>
          <p:nvPr/>
        </p:nvCxnSpPr>
        <p:spPr>
          <a:xfrm flipV="1">
            <a:off x="7202955" y="2324614"/>
            <a:ext cx="4345577" cy="1104386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"/>
          <p:cNvSpPr txBox="1"/>
          <p:nvPr/>
        </p:nvSpPr>
        <p:spPr>
          <a:xfrm>
            <a:off x="5275095" y="5691021"/>
            <a:ext cx="190500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rgbClr val="B4B4B4"/>
                </a:solidFill>
              </a:rPr>
              <a:t>资料来源：经传软件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强者恒强的选股和操作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51299"/>
            <a:ext cx="7820008" cy="506496"/>
          </a:xfrm>
        </p:spPr>
        <p:txBody>
          <a:bodyPr/>
          <a:lstStyle/>
          <a:p>
            <a:r>
              <a:rPr lang="zh-CN" altLang="en-US" dirty="0"/>
              <a:t>要有强者恒强的思维，敢操作，更要耐心持有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4626" y="1135400"/>
            <a:ext cx="7860992" cy="442180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21386" b="5567"/>
          <a:stretch>
            <a:fillRect/>
          </a:stretch>
        </p:blipFill>
        <p:spPr>
          <a:xfrm>
            <a:off x="457200" y="1135399"/>
            <a:ext cx="3147060" cy="175026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7695" b="3339"/>
          <a:stretch>
            <a:fillRect/>
          </a:stretch>
        </p:blipFill>
        <p:spPr>
          <a:xfrm>
            <a:off x="457200" y="3474719"/>
            <a:ext cx="3147060" cy="209397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059815" y="2338007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短线</a:t>
            </a:r>
            <a:r>
              <a:rPr lang="en-US" altLang="zh-CN" dirty="0">
                <a:cs typeface="+mn-ea"/>
                <a:sym typeface="+mn-lt"/>
              </a:rPr>
              <a:t>/</a:t>
            </a:r>
            <a:r>
              <a:rPr lang="zh-CN" altLang="en-US" dirty="0">
                <a:cs typeface="+mn-ea"/>
                <a:sym typeface="+mn-lt"/>
              </a:rPr>
              <a:t>选股王</a:t>
            </a:r>
          </a:p>
        </p:txBody>
      </p:sp>
      <p:sp>
        <p:nvSpPr>
          <p:cNvPr id="8" name="矩形: 圆角 11"/>
          <p:cNvSpPr/>
          <p:nvPr/>
        </p:nvSpPr>
        <p:spPr>
          <a:xfrm>
            <a:off x="1059815" y="4952160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dirty="0">
                <a:cs typeface="+mn-ea"/>
                <a:sym typeface="+mn-lt"/>
              </a:rPr>
              <a:t>机构版</a:t>
            </a:r>
          </a:p>
        </p:txBody>
      </p:sp>
      <p:sp>
        <p:nvSpPr>
          <p:cNvPr id="7" name="矩形: 圆角 11"/>
          <p:cNvSpPr/>
          <p:nvPr/>
        </p:nvSpPr>
        <p:spPr>
          <a:xfrm>
            <a:off x="4093528" y="4379976"/>
            <a:ext cx="5379656" cy="903478"/>
          </a:xfrm>
          <a:prstGeom prst="roundRect">
            <a:avLst/>
          </a:prstGeom>
          <a:solidFill>
            <a:schemeClr val="accent4">
              <a:lumMod val="75000"/>
              <a:alpha val="83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熊线「上</a:t>
            </a:r>
            <a:r>
              <a:rPr lang="en-US" altLang="zh-CN" dirty="0">
                <a:cs typeface="+mn-ea"/>
                <a:sym typeface="+mn-lt"/>
              </a:rPr>
              <a:t>+</a:t>
            </a:r>
            <a:r>
              <a:rPr lang="zh-CN" altLang="en-US" dirty="0">
                <a:cs typeface="+mn-ea"/>
                <a:sym typeface="+mn-lt"/>
              </a:rPr>
              <a:t>下」是为方便选票，实战 </a:t>
            </a:r>
            <a:r>
              <a:rPr lang="en-US" altLang="zh-CN" dirty="0">
                <a:cs typeface="+mn-ea"/>
                <a:sym typeface="+mn-lt"/>
              </a:rPr>
              <a:t>× </a:t>
            </a:r>
            <a:r>
              <a:rPr lang="zh-CN" altLang="en-US" dirty="0">
                <a:cs typeface="+mn-ea"/>
                <a:sym typeface="+mn-lt"/>
              </a:rPr>
              <a:t>掉其中一个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线上是选熊线支撑，线下选向上突破</a:t>
            </a:r>
          </a:p>
        </p:txBody>
      </p:sp>
      <p:sp>
        <p:nvSpPr>
          <p:cNvPr id="9" name="矩形: 圆角 11"/>
          <p:cNvSpPr/>
          <p:nvPr/>
        </p:nvSpPr>
        <p:spPr>
          <a:xfrm>
            <a:off x="2848865" y="2559871"/>
            <a:ext cx="2628391" cy="925422"/>
          </a:xfrm>
          <a:prstGeom prst="roundRect">
            <a:avLst/>
          </a:prstGeom>
          <a:solidFill>
            <a:schemeClr val="accent4">
              <a:lumMod val="75000"/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尽量贴近龙虎强势思路选取指标，结合行业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063598" y="4185504"/>
            <a:ext cx="1921028" cy="423693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930088" y="4528467"/>
            <a:ext cx="2054538" cy="459248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ED49D05-943B-C700-F6B2-1A8B49281D7F}"/>
              </a:ext>
            </a:extLst>
          </p:cNvPr>
          <p:cNvCxnSpPr>
            <a:cxnSpLocks/>
          </p:cNvCxnSpPr>
          <p:nvPr/>
        </p:nvCxnSpPr>
        <p:spPr>
          <a:xfrm flipH="1" flipV="1">
            <a:off x="2357253" y="1988880"/>
            <a:ext cx="1736275" cy="382945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</p:spPr>
        <p:txBody>
          <a:bodyPr/>
          <a:lstStyle/>
          <a:p>
            <a:r>
              <a:rPr lang="zh-CN" altLang="en-US" dirty="0"/>
              <a:t>选股条件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463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>
          <a:xfrm>
            <a:off x="883235" y="2203980"/>
            <a:ext cx="3284906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r="1696"/>
          <a:stretch>
            <a:fillRect/>
          </a:stretch>
        </p:blipFill>
        <p:spPr>
          <a:xfrm>
            <a:off x="6494056" y="2128488"/>
            <a:ext cx="3172256" cy="412062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41119" y="3276473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6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7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空白"/>
          <p:cNvSpPr/>
          <p:nvPr/>
        </p:nvSpPr>
        <p:spPr>
          <a:xfrm>
            <a:off x="7983454" y="1187562"/>
            <a:ext cx="1509796" cy="34278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辅助线附近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6" name="控盘增加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453" y="1178016"/>
            <a:ext cx="1533333" cy="40952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543</Words>
  <Application>Microsoft Office PowerPoint</Application>
  <PresentationFormat>宽屏</PresentationFormat>
  <Paragraphs>75</Paragraphs>
  <Slides>14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2163</cp:revision>
  <dcterms:created xsi:type="dcterms:W3CDTF">2019-06-19T02:08:00Z</dcterms:created>
  <dcterms:modified xsi:type="dcterms:W3CDTF">2026-06-28T11:05:56Z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EBF8DB5FD94B49F7B17BC65F9BA08668</vt:lpwstr>
  </property>
</Properties>
</file>