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54" r:id="rId3"/>
    <p:sldId id="1455" r:id="rId4"/>
    <p:sldId id="1459" r:id="rId5"/>
    <p:sldId id="1456" r:id="rId6"/>
    <p:sldId id="1439" r:id="rId7"/>
    <p:sldId id="1457" r:id="rId8"/>
    <p:sldId id="1458" r:id="rId9"/>
    <p:sldId id="1432" r:id="rId10"/>
    <p:sldId id="1419" r:id="rId11"/>
    <p:sldId id="1452" r:id="rId12"/>
    <p:sldId id="146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54"/>
            <p14:sldId id="1455"/>
            <p14:sldId id="1459"/>
            <p14:sldId id="1456"/>
            <p14:sldId id="1439"/>
            <p14:sldId id="1457"/>
            <p14:sldId id="1458"/>
            <p14:sldId id="1432"/>
            <p14:sldId id="1419"/>
            <p14:sldId id="1452"/>
            <p14:sldId id="146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00" userDrawn="1">
          <p15:clr>
            <a:srgbClr val="A4A3A4"/>
          </p15:clr>
        </p15:guide>
        <p15:guide id="4" pos="288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  <p15:guide id="6" pos="38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DFF"/>
    <a:srgbClr val="FFF6E8"/>
    <a:srgbClr val="2B190D"/>
    <a:srgbClr val="156389"/>
    <a:srgbClr val="EC5F74"/>
    <a:srgbClr val="F2991E"/>
    <a:srgbClr val="7A5CB3"/>
    <a:srgbClr val="555452"/>
    <a:srgbClr val="FFFA9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15" autoAdjust="0"/>
    <p:restoredTop sz="95510" autoAdjust="0"/>
  </p:normalViewPr>
  <p:slideViewPr>
    <p:cSldViewPr snapToGrid="0" showGuides="1">
      <p:cViewPr varScale="1">
        <p:scale>
          <a:sx n="105" d="100"/>
          <a:sy n="105" d="100"/>
        </p:scale>
        <p:origin x="1146" y="114"/>
      </p:cViewPr>
      <p:guideLst>
        <p:guide pos="7400"/>
        <p:guide pos="288"/>
        <p:guide orient="horz" pos="2159"/>
        <p:guide pos="383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2026/6/30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2026/6/30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0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9.png"/><Relationship Id="rId10" Type="http://schemas.openxmlformats.org/officeDocument/2006/relationships/tags" Target="../tags/tag12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70" y="-127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1750" y="3709035"/>
            <a:ext cx="2001520" cy="380365"/>
            <a:chOff x="6050" y="5841"/>
            <a:chExt cx="3152" cy="599"/>
          </a:xfrm>
        </p:grpSpPr>
        <p:sp>
          <p:nvSpPr>
            <p:cNvPr id="26" name="矩形 25"/>
            <p:cNvSpPr/>
            <p:nvPr/>
          </p:nvSpPr>
          <p:spPr>
            <a:xfrm>
              <a:off x="6110" y="5849"/>
              <a:ext cx="3092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15"/>
              </p:custDataLst>
            </p:nvPr>
          </p:nvSpPr>
          <p:spPr>
            <a:xfrm>
              <a:off x="6120" y="5849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6"/>
              </p:custDataLst>
            </p:nvPr>
          </p:nvSpPr>
          <p:spPr>
            <a:xfrm>
              <a:off x="6050" y="5860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7702" y="5841"/>
              <a:ext cx="15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10390" y="4372334"/>
            <a:ext cx="3667170" cy="329890"/>
            <a:chOff x="7093" y="6626"/>
            <a:chExt cx="6446" cy="578"/>
          </a:xfrm>
        </p:grpSpPr>
        <p:sp>
          <p:nvSpPr>
            <p:cNvPr id="31" name="矩形 30"/>
            <p:cNvSpPr/>
            <p:nvPr>
              <p:custDataLst>
                <p:tags r:id="rId11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2" name="矩形 31"/>
            <p:cNvSpPr/>
            <p:nvPr>
              <p:custDataLst>
                <p:tags r:id="rId12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投资顾问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A1120619100001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170428" y="3715449"/>
            <a:ext cx="2179849" cy="356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6052794" y="3715449"/>
            <a:ext cx="995495" cy="35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6033453" y="3728579"/>
            <a:ext cx="1142828" cy="36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课程日期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67630" y="3693046"/>
            <a:ext cx="1282647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fld id="{44E84A3E-DAD5-46E0-B2CD-606E2199FB3C}" type="datetime1"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2026/6/30</a:t>
            </a:fld>
            <a:endParaRPr lang="zh-CN" altLang="en-US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869171" y="4367898"/>
            <a:ext cx="768968" cy="698062"/>
            <a:chOff x="4159400" y="4896577"/>
            <a:chExt cx="1191795" cy="367347"/>
          </a:xfrm>
        </p:grpSpPr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4159400" y="4896577"/>
              <a:ext cx="1191795" cy="356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4179722" y="4923800"/>
              <a:ext cx="1142932" cy="34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执业编号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10390" y="4736070"/>
            <a:ext cx="3667170" cy="329890"/>
            <a:chOff x="7093" y="6626"/>
            <a:chExt cx="6446" cy="578"/>
          </a:xfrm>
        </p:grpSpPr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9" name="文本框 38"/>
            <p:cNvSpPr txBox="1"/>
            <p:nvPr>
              <p:custDataLst>
                <p:tags r:id="rId7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基金从业</a:t>
              </a:r>
            </a:p>
          </p:txBody>
        </p:sp>
        <p:sp>
          <p:nvSpPr>
            <p:cNvPr id="40" name="文本框 39"/>
            <p:cNvSpPr txBox="1"/>
            <p:nvPr>
              <p:custDataLst>
                <p:tags r:id="rId8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A20250629000895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327390" y="-128905"/>
            <a:ext cx="406400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65022" y="1205940"/>
            <a:ext cx="90464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日线金叉反弹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布局龙虎迎来爆发期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0"/>
            <a:ext cx="12191984" cy="68579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近期金榜战况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2185996" y="5769420"/>
            <a:ext cx="7820008" cy="506496"/>
          </a:xfrm>
        </p:spPr>
        <p:txBody>
          <a:bodyPr>
            <a:normAutofit/>
          </a:bodyPr>
          <a:lstStyle/>
          <a:p>
            <a:r>
              <a:rPr lang="zh-CN" altLang="en-US" dirty="0"/>
              <a:t>已经有</a:t>
            </a:r>
            <a:r>
              <a:rPr lang="en-US" altLang="zh-CN" dirty="0"/>
              <a:t>2</a:t>
            </a:r>
            <a:r>
              <a:rPr lang="zh-CN" altLang="en-US" dirty="0"/>
              <a:t>个翻倍股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198" y="1309405"/>
            <a:ext cx="4924566" cy="365883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5568" y="1071701"/>
            <a:ext cx="5972234" cy="436505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47" y="0"/>
            <a:ext cx="9336306" cy="685800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8321040" y="4081285"/>
            <a:ext cx="3291286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注意，仅供手机</a:t>
            </a:r>
            <a:r>
              <a:rPr lang="en-US" altLang="zh-CN" dirty="0">
                <a:cs typeface="+mn-ea"/>
                <a:sym typeface="+mn-lt"/>
              </a:rPr>
              <a:t>APP</a:t>
            </a:r>
            <a:r>
              <a:rPr lang="zh-CN" altLang="en-US" dirty="0">
                <a:cs typeface="+mn-ea"/>
                <a:sym typeface="+mn-lt"/>
              </a:rPr>
              <a:t>过渡使用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3" y="4841966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日周金叉，市场再起波澜，继续以龙虎进攻为主，强者恒强；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龙虎关注度高的方向（主线）：科技成长</a:t>
            </a:r>
            <a:r>
              <a:rPr lang="en-US" altLang="zh-CN" dirty="0"/>
              <a:t>+</a:t>
            </a:r>
            <a:r>
              <a:rPr lang="zh-CN" altLang="en-US" dirty="0"/>
              <a:t>资源涨价</a:t>
            </a:r>
            <a:r>
              <a:rPr lang="en-US" altLang="zh-CN" dirty="0"/>
              <a:t>+</a:t>
            </a:r>
            <a:r>
              <a:rPr lang="zh-CN" altLang="en-US" dirty="0"/>
              <a:t>能源替换；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战法选择：紫旗突破熊线（强势） 、紫旗回档（稳定）。</a:t>
            </a:r>
          </a:p>
        </p:txBody>
      </p:sp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/>
        </p:blipFill>
        <p:spPr>
          <a:xfrm>
            <a:off x="5001769" y="796290"/>
            <a:ext cx="6747320" cy="3780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/>
        </p:blipFill>
        <p:spPr>
          <a:xfrm>
            <a:off x="506586" y="818991"/>
            <a:ext cx="3527327" cy="37050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-15945" r="577" b="-15945"/>
          <a:stretch>
            <a:fillRect/>
          </a:stretch>
        </p:blipFill>
        <p:spPr>
          <a:xfrm>
            <a:off x="1600200" y="1131313"/>
            <a:ext cx="7506970" cy="5847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龙虎活跃度和炒作方向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627501" y="5183935"/>
            <a:ext cx="7820008" cy="1037604"/>
          </a:xfrm>
        </p:spPr>
        <p:txBody>
          <a:bodyPr/>
          <a:lstStyle/>
          <a:p>
            <a:r>
              <a:rPr lang="zh-CN" altLang="en-US" dirty="0"/>
              <a:t>龙虎净买强度越高，短线炒作情绪越好</a:t>
            </a:r>
            <a:endParaRPr lang="en-US" altLang="zh-CN" dirty="0"/>
          </a:p>
          <a:p>
            <a:r>
              <a:rPr lang="zh-CN" altLang="en-US" dirty="0"/>
              <a:t>累计上榜次数越多的板块，往往为短线热炒的方向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" b="921"/>
          <a:stretch/>
        </p:blipFill>
        <p:spPr>
          <a:xfrm>
            <a:off x="3520440" y="957776"/>
            <a:ext cx="8338376" cy="4114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" b="1301"/>
          <a:stretch/>
        </p:blipFill>
        <p:spPr>
          <a:xfrm>
            <a:off x="458603" y="928590"/>
            <a:ext cx="2667258" cy="52929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矩形: 圆角 11"/>
          <p:cNvSpPr/>
          <p:nvPr/>
        </p:nvSpPr>
        <p:spPr>
          <a:xfrm>
            <a:off x="1729445" y="996501"/>
            <a:ext cx="135275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最新龙虎</a:t>
            </a:r>
          </a:p>
        </p:txBody>
      </p:sp>
      <p:sp>
        <p:nvSpPr>
          <p:cNvPr id="8" name="矩形 7"/>
          <p:cNvSpPr/>
          <p:nvPr/>
        </p:nvSpPr>
        <p:spPr>
          <a:xfrm>
            <a:off x="3748331" y="1914711"/>
            <a:ext cx="1627632" cy="158191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44136" y="1673919"/>
            <a:ext cx="1227408" cy="24079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083856" y="1003735"/>
            <a:ext cx="1805592" cy="24079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5510263" y="928590"/>
            <a:ext cx="135275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板块龙虎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科技</a:t>
            </a:r>
            <a:r>
              <a:rPr lang="en-US" altLang="zh-CN" dirty="0"/>
              <a:t>+</a:t>
            </a:r>
            <a:r>
              <a:rPr lang="zh-CN" altLang="en-US" dirty="0"/>
              <a:t>出口的大趋势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70050" y="5499258"/>
            <a:ext cx="8851900" cy="956405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/>
              <a:t>根据经济发展阶段理论，板块（剔除金融）占 </a:t>
            </a:r>
            <a:r>
              <a:rPr lang="en-US" altLang="zh-CN" dirty="0"/>
              <a:t>A </a:t>
            </a:r>
            <a:r>
              <a:rPr lang="zh-CN" altLang="en-US" dirty="0"/>
              <a:t>股盈利占比突破 </a:t>
            </a:r>
            <a:r>
              <a:rPr lang="en-US" altLang="zh-CN" dirty="0"/>
              <a:t>30%</a:t>
            </a:r>
            <a:r>
              <a:rPr lang="zh-CN" altLang="en-US" dirty="0"/>
              <a:t>后，</a:t>
            </a:r>
            <a:endParaRPr lang="en-US" altLang="zh-CN" dirty="0"/>
          </a:p>
          <a:p>
            <a:r>
              <a:rPr lang="zh-CN" altLang="en-US" dirty="0"/>
              <a:t>在后续 </a:t>
            </a:r>
            <a:r>
              <a:rPr lang="en-US" altLang="zh-CN" dirty="0"/>
              <a:t>5~8 </a:t>
            </a:r>
            <a:r>
              <a:rPr lang="zh-CN" altLang="en-US" dirty="0"/>
              <a:t>年将持续提升至</a:t>
            </a:r>
            <a:r>
              <a:rPr lang="en-US" altLang="zh-CN" dirty="0"/>
              <a:t>60%</a:t>
            </a:r>
            <a:r>
              <a:rPr lang="zh-CN" altLang="en-US" dirty="0"/>
              <a:t>达到峰值，并成为该阶段的核心基本面主线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189225"/>
            <a:ext cx="5931408" cy="2864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757" y="2064523"/>
            <a:ext cx="5248743" cy="317498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922" y="753698"/>
            <a:ext cx="8390476" cy="118095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板块有新入主力的象征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7691436" y="4423848"/>
            <a:ext cx="4057650" cy="1799746"/>
          </a:xfrm>
        </p:spPr>
        <p:txBody>
          <a:bodyPr/>
          <a:lstStyle/>
          <a:p>
            <a:pPr algn="just"/>
            <a:r>
              <a:rPr lang="en-US" altLang="zh-CN" dirty="0"/>
              <a:t>1</a:t>
            </a:r>
            <a:r>
              <a:rPr lang="zh-CN" altLang="en-US" dirty="0"/>
              <a:t>、流动资金持续</a:t>
            </a:r>
            <a:r>
              <a:rPr lang="en-US" altLang="zh-CN" dirty="0"/>
              <a:t>3</a:t>
            </a:r>
            <a:r>
              <a:rPr lang="zh-CN" altLang="en-US" dirty="0"/>
              <a:t>天以上翻红；</a:t>
            </a:r>
            <a:endParaRPr lang="en-US" altLang="zh-CN" dirty="0"/>
          </a:p>
          <a:p>
            <a:pPr algn="just"/>
            <a:r>
              <a:rPr lang="en-US" altLang="zh-CN" dirty="0"/>
              <a:t>2</a:t>
            </a:r>
            <a:r>
              <a:rPr lang="zh-CN" altLang="en-US" dirty="0"/>
              <a:t>、下跌阶段，股价涨停数量较多，个股连板趋势好；</a:t>
            </a:r>
            <a:endParaRPr lang="en-US" altLang="zh-CN" dirty="0"/>
          </a:p>
          <a:p>
            <a:pPr algn="just"/>
            <a:r>
              <a:rPr lang="en-US" altLang="zh-CN" dirty="0"/>
              <a:t>3</a:t>
            </a:r>
            <a:r>
              <a:rPr lang="zh-CN" altLang="en-US" dirty="0"/>
              <a:t>、近期累计龙虎上榜次数较多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485" y="856792"/>
            <a:ext cx="4028601" cy="33706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7" b="10717"/>
          <a:stretch>
            <a:fillRect/>
          </a:stretch>
        </p:blipFill>
        <p:spPr>
          <a:xfrm>
            <a:off x="1094709" y="856793"/>
            <a:ext cx="5500686" cy="16578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>
            <a:fillRect/>
          </a:stretch>
        </p:blipFill>
        <p:spPr>
          <a:xfrm>
            <a:off x="457200" y="2773066"/>
            <a:ext cx="6775704" cy="34505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三板斧升级板：追求游资机构进攻后的强力回档溢价！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4714313" cy="710348"/>
            <a:chOff x="5205386" y="3999768"/>
            <a:chExt cx="4197370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788252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龙虎资金净买入，且有机构参与，稳中带强）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lt1"/>
                </a:solidFill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紫旗突破熊线（强者恒强）</a:t>
            </a:r>
          </a:p>
        </p:txBody>
      </p:sp>
      <p:sp>
        <p:nvSpPr>
          <p:cNvPr id="4" name="文本占位符 1"/>
          <p:cNvSpPr>
            <a:spLocks noGrp="1"/>
          </p:cNvSpPr>
          <p:nvPr/>
        </p:nvSpPr>
        <p:spPr>
          <a:xfrm>
            <a:off x="1310790" y="5984391"/>
            <a:ext cx="9834880" cy="5441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ym typeface="+mn-ea"/>
              </a:rPr>
              <a:t>近期</a:t>
            </a:r>
            <a:r>
              <a:rPr lang="zh-CN" altLang="en-US" dirty="0"/>
              <a:t>龙虎紫旗</a:t>
            </a:r>
            <a:r>
              <a:rPr lang="en-US" altLang="zh-CN" dirty="0"/>
              <a:t>+</a:t>
            </a:r>
            <a:r>
              <a:rPr lang="zh-CN" altLang="en-US" dirty="0"/>
              <a:t>涨幅超</a:t>
            </a:r>
            <a:r>
              <a:rPr lang="en-US" altLang="zh-CN" dirty="0"/>
              <a:t>20%</a:t>
            </a:r>
            <a:r>
              <a:rPr lang="zh-CN" altLang="en-US" dirty="0"/>
              <a:t>，确保有主力关注</a:t>
            </a:r>
            <a:r>
              <a:rPr lang="en-US" altLang="zh-CN" dirty="0"/>
              <a:t>+</a:t>
            </a:r>
            <a:r>
              <a:rPr dirty="0"/>
              <a:t>势头强劲，吸引更多资金关注</a:t>
            </a:r>
          </a:p>
        </p:txBody>
      </p:sp>
      <p:pic>
        <p:nvPicPr>
          <p:cNvPr id="5" name="图片占位符 5"/>
          <p:cNvPicPr>
            <a:picLocks noGrp="1" noChangeAspect="1"/>
          </p:cNvPicPr>
          <p:nvPr/>
        </p:nvPicPr>
        <p:blipFill>
          <a:blip r:embed="rId2"/>
          <a:srcRect t="200" b="200"/>
          <a:stretch>
            <a:fillRect/>
          </a:stretch>
        </p:blipFill>
        <p:spPr>
          <a:xfrm>
            <a:off x="344320" y="888516"/>
            <a:ext cx="8610600" cy="4824095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grpSp>
        <p:nvGrpSpPr>
          <p:cNvPr id="6" name="组合 5"/>
          <p:cNvGrpSpPr/>
          <p:nvPr/>
        </p:nvGrpSpPr>
        <p:grpSpPr>
          <a:xfrm>
            <a:off x="2614565" y="1631466"/>
            <a:ext cx="2166929" cy="373380"/>
            <a:chOff x="5205386" y="3999768"/>
            <a:chExt cx="2166929" cy="373380"/>
          </a:xfrm>
          <a:effectLst/>
        </p:grpSpPr>
        <p:sp>
          <p:nvSpPr>
            <p:cNvPr id="23" name="椭圆 22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矩形: 圆角 23"/>
            <p:cNvSpPr/>
            <p:nvPr/>
          </p:nvSpPr>
          <p:spPr>
            <a:xfrm>
              <a:off x="5614505" y="3999768"/>
              <a:ext cx="1757810" cy="373380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近10日涨幅超20%</a:t>
              </a:r>
            </a:p>
          </p:txBody>
        </p:sp>
      </p:grpSp>
      <p:sp>
        <p:nvSpPr>
          <p:cNvPr id="7" name="椭圆 6"/>
          <p:cNvSpPr/>
          <p:nvPr/>
        </p:nvSpPr>
        <p:spPr>
          <a:xfrm>
            <a:off x="1266770" y="1945156"/>
            <a:ext cx="352425" cy="166688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836456" y="3509645"/>
            <a:ext cx="352425" cy="166688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334584" y="3660765"/>
            <a:ext cx="2166929" cy="373380"/>
            <a:chOff x="5205386" y="3999768"/>
            <a:chExt cx="2166929" cy="373380"/>
          </a:xfrm>
          <a:effectLst/>
        </p:grpSpPr>
        <p:sp>
          <p:nvSpPr>
            <p:cNvPr id="21" name="椭圆 20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2" name="矩形: 圆角 21"/>
            <p:cNvSpPr/>
            <p:nvPr/>
          </p:nvSpPr>
          <p:spPr>
            <a:xfrm>
              <a:off x="5614505" y="3999768"/>
              <a:ext cx="1757810" cy="373380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近10日出龙虎紫旗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447898" y="3303489"/>
            <a:ext cx="2658239" cy="373380"/>
            <a:chOff x="5205386" y="3999768"/>
            <a:chExt cx="2658239" cy="373380"/>
          </a:xfrm>
          <a:effectLst/>
        </p:grpSpPr>
        <p:sp>
          <p:nvSpPr>
            <p:cNvPr id="19" name="椭圆 18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49121" cy="373380"/>
            </a:xfrm>
            <a:prstGeom prst="roundRect">
              <a:avLst/>
            </a:prstGeom>
            <a:solidFill>
              <a:srgbClr val="E54C5E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买点：股价向上突破熊线</a:t>
              </a:r>
            </a:p>
          </p:txBody>
        </p:sp>
      </p:grpSp>
      <p:cxnSp>
        <p:nvCxnSpPr>
          <p:cNvPr id="11" name="直接箭头连接符 10"/>
          <p:cNvCxnSpPr>
            <a:stCxn id="19" idx="1"/>
          </p:cNvCxnSpPr>
          <p:nvPr/>
        </p:nvCxnSpPr>
        <p:spPr>
          <a:xfrm flipH="1" flipV="1">
            <a:off x="4204279" y="3126324"/>
            <a:ext cx="293370" cy="243205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5172953" y="4488111"/>
            <a:ext cx="2559593" cy="373380"/>
            <a:chOff x="5205386" y="3999768"/>
            <a:chExt cx="2559593" cy="373380"/>
          </a:xfrm>
          <a:effectLst/>
        </p:grpSpPr>
        <p:sp>
          <p:nvSpPr>
            <p:cNvPr id="17" name="椭圆 16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4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5614505" y="3999768"/>
              <a:ext cx="2150474" cy="373380"/>
            </a:xfrm>
            <a:prstGeom prst="roundRect">
              <a:avLst/>
            </a:prstGeom>
            <a:solidFill>
              <a:srgbClr val="00B050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卖点：捕捞季节死叉</a:t>
              </a:r>
            </a:p>
          </p:txBody>
        </p:sp>
      </p:grpSp>
      <p:cxnSp>
        <p:nvCxnSpPr>
          <p:cNvPr id="13" name="直接箭头连接符 12"/>
          <p:cNvCxnSpPr/>
          <p:nvPr/>
        </p:nvCxnSpPr>
        <p:spPr>
          <a:xfrm flipV="1">
            <a:off x="5381569" y="4014897"/>
            <a:ext cx="767715" cy="398145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r="41384"/>
          <a:stretch>
            <a:fillRect/>
          </a:stretch>
        </p:blipFill>
        <p:spPr>
          <a:xfrm>
            <a:off x="9249988" y="793171"/>
            <a:ext cx="2597692" cy="4823984"/>
          </a:xfrm>
          <a:prstGeom prst="rect">
            <a:avLst/>
          </a:prstGeom>
          <a:ln>
            <a:solidFill>
              <a:srgbClr val="4E83FA"/>
            </a:solidFill>
          </a:ln>
        </p:spPr>
      </p:pic>
      <p:cxnSp>
        <p:nvCxnSpPr>
          <p:cNvPr id="15" name="直接箭头连接符 14"/>
          <p:cNvCxnSpPr/>
          <p:nvPr/>
        </p:nvCxnSpPr>
        <p:spPr>
          <a:xfrm flipV="1">
            <a:off x="7202955" y="2324614"/>
            <a:ext cx="4345577" cy="1104386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2"/>
          <p:cNvSpPr txBox="1"/>
          <p:nvPr/>
        </p:nvSpPr>
        <p:spPr>
          <a:xfrm>
            <a:off x="5275095" y="5691021"/>
            <a:ext cx="190500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000" dirty="0">
                <a:solidFill>
                  <a:srgbClr val="B4B4B4"/>
                </a:solidFill>
              </a:rPr>
              <a:t>资料来源：经传软件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强者恒强的选股和操作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51299"/>
            <a:ext cx="7820008" cy="506496"/>
          </a:xfrm>
        </p:spPr>
        <p:txBody>
          <a:bodyPr/>
          <a:lstStyle/>
          <a:p>
            <a:r>
              <a:rPr lang="zh-CN" altLang="en-US" dirty="0"/>
              <a:t>要有强者恒强的思维，敢操作，更要耐心持有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4626" y="1135400"/>
            <a:ext cx="7860992" cy="442180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21386" b="5567"/>
          <a:stretch>
            <a:fillRect/>
          </a:stretch>
        </p:blipFill>
        <p:spPr>
          <a:xfrm>
            <a:off x="457200" y="1135399"/>
            <a:ext cx="3147060" cy="175026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t="17695" b="3339"/>
          <a:stretch>
            <a:fillRect/>
          </a:stretch>
        </p:blipFill>
        <p:spPr>
          <a:xfrm>
            <a:off x="457200" y="3474719"/>
            <a:ext cx="3147060" cy="2093977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2" name="矩形: 圆角 11"/>
          <p:cNvSpPr/>
          <p:nvPr/>
        </p:nvSpPr>
        <p:spPr>
          <a:xfrm>
            <a:off x="1059815" y="2338007"/>
            <a:ext cx="1941830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短线</a:t>
            </a:r>
            <a:r>
              <a:rPr lang="en-US" altLang="zh-CN" dirty="0">
                <a:cs typeface="+mn-ea"/>
                <a:sym typeface="+mn-lt"/>
              </a:rPr>
              <a:t>/</a:t>
            </a:r>
            <a:r>
              <a:rPr lang="zh-CN" altLang="en-US" dirty="0">
                <a:cs typeface="+mn-ea"/>
                <a:sym typeface="+mn-lt"/>
              </a:rPr>
              <a:t>选股王</a:t>
            </a:r>
          </a:p>
        </p:txBody>
      </p:sp>
      <p:sp>
        <p:nvSpPr>
          <p:cNvPr id="8" name="矩形: 圆角 11"/>
          <p:cNvSpPr/>
          <p:nvPr/>
        </p:nvSpPr>
        <p:spPr>
          <a:xfrm>
            <a:off x="1059815" y="4952160"/>
            <a:ext cx="1941830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dirty="0">
                <a:cs typeface="+mn-ea"/>
                <a:sym typeface="+mn-lt"/>
              </a:rPr>
              <a:t>机构版</a:t>
            </a:r>
          </a:p>
        </p:txBody>
      </p:sp>
      <p:sp>
        <p:nvSpPr>
          <p:cNvPr id="7" name="矩形: 圆角 11"/>
          <p:cNvSpPr/>
          <p:nvPr/>
        </p:nvSpPr>
        <p:spPr>
          <a:xfrm>
            <a:off x="4093528" y="4379976"/>
            <a:ext cx="5379656" cy="903478"/>
          </a:xfrm>
          <a:prstGeom prst="roundRect">
            <a:avLst/>
          </a:prstGeom>
          <a:solidFill>
            <a:schemeClr val="accent4">
              <a:lumMod val="75000"/>
              <a:alpha val="83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cs typeface="+mn-ea"/>
                <a:sym typeface="+mn-lt"/>
              </a:rPr>
              <a:t>熊线「上</a:t>
            </a:r>
            <a:r>
              <a:rPr lang="en-US" altLang="zh-CN" dirty="0">
                <a:cs typeface="+mn-ea"/>
                <a:sym typeface="+mn-lt"/>
              </a:rPr>
              <a:t>+</a:t>
            </a:r>
            <a:r>
              <a:rPr lang="zh-CN" altLang="en-US" dirty="0">
                <a:cs typeface="+mn-ea"/>
                <a:sym typeface="+mn-lt"/>
              </a:rPr>
              <a:t>下」是为方便选票，实战 </a:t>
            </a:r>
            <a:r>
              <a:rPr lang="en-US" altLang="zh-CN" dirty="0">
                <a:cs typeface="+mn-ea"/>
                <a:sym typeface="+mn-lt"/>
              </a:rPr>
              <a:t>× </a:t>
            </a:r>
            <a:r>
              <a:rPr lang="zh-CN" altLang="en-US" dirty="0">
                <a:cs typeface="+mn-ea"/>
                <a:sym typeface="+mn-lt"/>
              </a:rPr>
              <a:t>掉其中一个</a:t>
            </a:r>
            <a:endParaRPr lang="en-US" altLang="zh-CN" dirty="0"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>
                <a:cs typeface="+mn-ea"/>
                <a:sym typeface="+mn-lt"/>
              </a:rPr>
              <a:t>线上是选熊线支撑，线下选向上突破</a:t>
            </a:r>
          </a:p>
        </p:txBody>
      </p:sp>
      <p:sp>
        <p:nvSpPr>
          <p:cNvPr id="9" name="矩形: 圆角 11"/>
          <p:cNvSpPr/>
          <p:nvPr/>
        </p:nvSpPr>
        <p:spPr>
          <a:xfrm>
            <a:off x="2848865" y="2559871"/>
            <a:ext cx="2628391" cy="925422"/>
          </a:xfrm>
          <a:prstGeom prst="roundRect">
            <a:avLst/>
          </a:prstGeom>
          <a:solidFill>
            <a:schemeClr val="accent4">
              <a:lumMod val="75000"/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尽量贴近龙虎强势思路选取指标，结合行业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2063598" y="4185504"/>
            <a:ext cx="1921028" cy="423693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1930088" y="4528467"/>
            <a:ext cx="2054538" cy="459248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ED49D05-943B-C700-F6B2-1A8B49281D7F}"/>
              </a:ext>
            </a:extLst>
          </p:cNvPr>
          <p:cNvCxnSpPr>
            <a:cxnSpLocks/>
          </p:cNvCxnSpPr>
          <p:nvPr/>
        </p:nvCxnSpPr>
        <p:spPr>
          <a:xfrm flipH="1" flipV="1">
            <a:off x="2357253" y="1988880"/>
            <a:ext cx="1736275" cy="382945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</p:spPr>
        <p:txBody>
          <a:bodyPr/>
          <a:lstStyle/>
          <a:p>
            <a:r>
              <a:rPr lang="zh-CN" altLang="en-US" dirty="0"/>
              <a:t>选股条件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463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>
          <a:xfrm>
            <a:off x="883235" y="2203980"/>
            <a:ext cx="3284906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" r="1696"/>
          <a:stretch>
            <a:fillRect/>
          </a:stretch>
        </p:blipFill>
        <p:spPr>
          <a:xfrm>
            <a:off x="6494056" y="2128488"/>
            <a:ext cx="3172256" cy="412062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41119" y="3276473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6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7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空白"/>
          <p:cNvSpPr/>
          <p:nvPr/>
        </p:nvSpPr>
        <p:spPr>
          <a:xfrm>
            <a:off x="7983454" y="1187562"/>
            <a:ext cx="1509796" cy="34278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辅助线附近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6" name="控盘增加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3453" y="1178016"/>
            <a:ext cx="1533333" cy="40952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1875</TotalTime>
  <Words>540</Words>
  <Application>Microsoft Office PowerPoint</Application>
  <PresentationFormat>宽屏</PresentationFormat>
  <Paragraphs>75</Paragraphs>
  <Slides>14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2166</cp:revision>
  <dcterms:created xsi:type="dcterms:W3CDTF">2019-06-19T02:08:00Z</dcterms:created>
  <dcterms:modified xsi:type="dcterms:W3CDTF">2026-06-30T09:37:56Z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EBF8DB5FD94B49F7B17BC65F9BA08668</vt:lpwstr>
  </property>
</Properties>
</file>