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868" r:id="rId2"/>
    <p:sldId id="877" r:id="rId3"/>
    <p:sldId id="869" r:id="rId4"/>
    <p:sldId id="1068" r:id="rId5"/>
    <p:sldId id="1086" r:id="rId6"/>
    <p:sldId id="1087" r:id="rId7"/>
    <p:sldId id="906" r:id="rId8"/>
    <p:sldId id="1085" r:id="rId9"/>
    <p:sldId id="1064" r:id="rId10"/>
    <p:sldId id="878" r:id="rId11"/>
    <p:sldId id="931" r:id="rId12"/>
    <p:sldId id="1059" r:id="rId13"/>
    <p:sldId id="1088" r:id="rId14"/>
    <p:sldId id="489" r:id="rId15"/>
    <p:sldId id="1073" r:id="rId16"/>
    <p:sldId id="985" r:id="rId17"/>
    <p:sldId id="1045" r:id="rId18"/>
    <p:sldId id="1012" r:id="rId19"/>
    <p:sldId id="734" r:id="rId20"/>
    <p:sldId id="1079" r:id="rId21"/>
    <p:sldId id="1083" r:id="rId22"/>
    <p:sldId id="1081" r:id="rId23"/>
    <p:sldId id="1082" r:id="rId24"/>
    <p:sldId id="1038" r:id="rId25"/>
    <p:sldId id="1074" r:id="rId26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068"/>
            <p14:sldId id="1086"/>
            <p14:sldId id="1087"/>
            <p14:sldId id="906"/>
            <p14:sldId id="1085"/>
            <p14:sldId id="1064"/>
          </p14:sldIdLst>
        </p14:section>
        <p14:section name="市场节奏" id="{D8B0A2C5-1F55-4F56-9B21-CF550DA541C3}">
          <p14:sldIdLst>
            <p14:sldId id="878"/>
            <p14:sldId id="931"/>
            <p14:sldId id="1059"/>
            <p14:sldId id="1088"/>
            <p14:sldId id="489"/>
            <p14:sldId id="1073"/>
            <p14:sldId id="985"/>
            <p14:sldId id="1045"/>
            <p14:sldId id="1012"/>
          </p14:sldIdLst>
        </p14:section>
        <p14:section name="无标题节" id="{5F52EC0A-C796-4C5F-8D81-8C50DD54411E}">
          <p14:sldIdLst>
            <p14:sldId id="734"/>
            <p14:sldId id="1079"/>
            <p14:sldId id="1083"/>
            <p14:sldId id="1081"/>
            <p14:sldId id="1082"/>
            <p14:sldId id="1038"/>
            <p14:sldId id="1074"/>
          </p14:sldIdLst>
        </p14:section>
      </p14:sectionLst>
    </p:ext>
    <p:ext uri="{EFAFB233-063F-42B5-8137-9DF3F51BA10A}">
      <p15:sldGuideLst xmlns:p15="http://schemas.microsoft.com/office/powerpoint/2012/main">
        <p15:guide id="1" pos="697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7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>
    <p:extLst>
      <p:ext uri="{19B8F6BF-5375-455C-9EA6-DF929625EA0E}">
        <p15:presenceInfo xmlns:p15="http://schemas.microsoft.com/office/powerpoint/2012/main" userId="9de54f60b6381d1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1BF3"/>
    <a:srgbClr val="0089CF"/>
    <a:srgbClr val="8ED85C"/>
    <a:srgbClr val="00CABE"/>
    <a:srgbClr val="FF8049"/>
    <a:srgbClr val="FF0000"/>
    <a:srgbClr val="F7CD92"/>
    <a:srgbClr val="F2AC4A"/>
    <a:srgbClr val="FFD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86902" autoAdjust="0"/>
  </p:normalViewPr>
  <p:slideViewPr>
    <p:cSldViewPr snapToGrid="0">
      <p:cViewPr>
        <p:scale>
          <a:sx n="150" d="100"/>
          <a:sy n="150" d="100"/>
        </p:scale>
        <p:origin x="-612" y="-1638"/>
      </p:cViewPr>
      <p:guideLst>
        <p:guide pos="6970"/>
        <p:guide pos="3840"/>
        <p:guide orient="horz" pos="2160"/>
        <p:guide pos="71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2023/6/9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i="0" dirty="0">
                <a:solidFill>
                  <a:srgbClr val="000000"/>
                </a:solidFill>
                <a:effectLst/>
                <a:latin typeface="Hiragino Sans GB"/>
              </a:rPr>
              <a:t>2022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Hiragino Sans GB"/>
              </a:rPr>
              <a:t>年以来居民储蓄率大幅上升，截至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Hiragino Sans GB"/>
              </a:rPr>
              <a:t>2022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Hiragino Sans GB"/>
              </a:rPr>
              <a:t>上半年，居民储蓄率达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Hiragino Sans GB"/>
              </a:rPr>
              <a:t>36%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Hiragino Sans GB"/>
              </a:rPr>
              <a:t>，较年初提升</a:t>
            </a:r>
            <a:r>
              <a:rPr lang="en-US" altLang="zh-CN" b="1" i="0" dirty="0">
                <a:solidFill>
                  <a:srgbClr val="000000"/>
                </a:solidFill>
                <a:effectLst/>
                <a:latin typeface="Hiragino Sans GB"/>
              </a:rPr>
              <a:t>5</a:t>
            </a:r>
            <a:r>
              <a:rPr lang="zh-CN" altLang="en-US" b="1" i="0" dirty="0">
                <a:solidFill>
                  <a:srgbClr val="000000"/>
                </a:solidFill>
                <a:effectLst/>
                <a:latin typeface="Hiragino Sans GB"/>
              </a:rPr>
              <a:t>个百分点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61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31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>
            <a:extLst>
              <a:ext uri="{FF2B5EF4-FFF2-40B4-BE49-F238E27FC236}">
                <a16:creationId xmlns:a16="http://schemas.microsoft.com/office/drawing/2014/main" id="{D4849CD7-111F-4434-9F4B-21B88150A3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>
            <a:extLst>
              <a:ext uri="{FF2B5EF4-FFF2-40B4-BE49-F238E27FC236}">
                <a16:creationId xmlns:a16="http://schemas.microsoft.com/office/drawing/2014/main" id="{58E49129-C2E5-48D2-9823-09C923C65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>
            <a:extLst>
              <a:ext uri="{FF2B5EF4-FFF2-40B4-BE49-F238E27FC236}">
                <a16:creationId xmlns:a16="http://schemas.microsoft.com/office/drawing/2014/main" id="{015855EA-A2AD-4112-921F-71131776CD2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45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3ABBD39-AF7A-4539-8BE8-3BE262598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B304C1C-3150-43B6-B87E-A0ECBAFB4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C78EF80-B718-4867-B588-2397817172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>
            <a:extLst>
              <a:ext uri="{FF2B5EF4-FFF2-40B4-BE49-F238E27FC236}">
                <a16:creationId xmlns:a16="http://schemas.microsoft.com/office/drawing/2014/main" id="{705551BC-CE09-4DA6-AC28-0D13F7F39C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F6ED037-F01C-4C7F-821E-B193B310C91B}"/>
              </a:ext>
            </a:extLst>
          </p:cNvPr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6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2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055043" y="1419084"/>
            <a:ext cx="80819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低位博弈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找启动龙头回档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FFBA5CB0-C151-4821-875D-21CA0A59B486}"/>
              </a:ext>
            </a:extLst>
          </p:cNvPr>
          <p:cNvGrpSpPr/>
          <p:nvPr/>
        </p:nvGrpSpPr>
        <p:grpSpPr>
          <a:xfrm>
            <a:off x="3886197" y="4121150"/>
            <a:ext cx="4509135" cy="925139"/>
            <a:chOff x="3498844" y="5476875"/>
            <a:chExt cx="4509135" cy="925139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BA7F568-CB07-43E8-A9D9-EB89A9B8C381}"/>
                </a:ext>
              </a:extLst>
            </p:cNvPr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9BC79E87-C593-4B41-AD6A-6D78A6C1418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DAB36A4E-EE7E-4521-8A4B-CD931429A29C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经传投研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F086BD1-2A36-4BE2-B607-B735B189DAD8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C60F3223-B873-4F5A-B377-BC10E1F03FA0}"/>
                </a:ext>
              </a:extLst>
            </p:cNvPr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6FDD087F-6C54-4DA7-92EF-612317FA745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66220EA7-DE45-4661-9804-6D89472558C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B267884-453E-4A84-A1BC-2EA1222CA7CF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</a:p>
            </p:txBody>
          </p:sp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A0A440EB-125E-4218-A50F-E0EAC1DAFD3A}"/>
                  </a:ext>
                </a:extLst>
              </p:cNvPr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BAD33D73-5A34-4729-B240-2A65C6D5CC6B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725135E-8967-4E3B-A4A6-A39496023AA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578C0D63-4749-43B8-8A0A-93B26C335C41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1120C045-2E7D-4554-9AA6-199D3984D4DC}"/>
                </a:ext>
              </a:extLst>
            </p:cNvPr>
            <p:cNvSpPr txBox="1"/>
            <p:nvPr/>
          </p:nvSpPr>
          <p:spPr>
            <a:xfrm>
              <a:off x="6725041" y="5476875"/>
              <a:ext cx="1282647" cy="423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pPr>
                  <a:lnSpc>
                    <a:spcPct val="130000"/>
                  </a:lnSpc>
                  <a:spcBef>
                    <a:spcPts val="500"/>
                  </a:spcBef>
                </a:pPr>
                <a:t>2023/6/9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21862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F9548D-0D91-42BD-99BF-D3D42879DB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节奏方向</a:t>
            </a:r>
          </a:p>
        </p:txBody>
      </p:sp>
    </p:spTree>
    <p:extLst>
      <p:ext uri="{BB962C8B-B14F-4D97-AF65-F5344CB8AC3E}">
        <p14:creationId xmlns:p14="http://schemas.microsoft.com/office/powerpoint/2010/main" val="3074206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E7C738A-52FD-44E3-87DC-E5956F1CE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选股操作节奏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B392FF-227E-4DE2-BCB9-401B7F2379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640" y="5584036"/>
            <a:ext cx="11094720" cy="871085"/>
          </a:xfrm>
        </p:spPr>
        <p:txBody>
          <a:bodyPr/>
          <a:lstStyle/>
          <a:p>
            <a:r>
              <a:rPr lang="zh-CN" altLang="en-US" sz="1600" dirty="0"/>
              <a:t>牛熊线走平，震荡节奏</a:t>
            </a:r>
            <a:endParaRPr lang="en-US" altLang="zh-CN" sz="1600" dirty="0"/>
          </a:p>
          <a:p>
            <a:r>
              <a:rPr lang="zh-CN" altLang="en-US" sz="1600" dirty="0"/>
              <a:t>市场细分子</a:t>
            </a:r>
            <a:endParaRPr lang="en-US" altLang="zh-CN" sz="1600" dirty="0"/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0684D6F8-7755-4F1C-A773-64A0D83FD7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2772280" y="1711555"/>
            <a:ext cx="6647440" cy="3724146"/>
          </a:xfrm>
        </p:spPr>
      </p:pic>
    </p:spTree>
    <p:extLst>
      <p:ext uri="{BB962C8B-B14F-4D97-AF65-F5344CB8AC3E}">
        <p14:creationId xmlns:p14="http://schemas.microsoft.com/office/powerpoint/2010/main" val="428817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A9FAB60-3C19-47FC-8635-E0962AF6A5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短线资金进攻方向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39309C-F816-45CB-BFD8-E2B2BAD0AB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749220"/>
            <a:ext cx="7820008" cy="544401"/>
          </a:xfrm>
        </p:spPr>
        <p:txBody>
          <a:bodyPr/>
          <a:lstStyle/>
          <a:p>
            <a:r>
              <a:rPr lang="zh-CN" altLang="en-US" dirty="0"/>
              <a:t>主力净买额</a:t>
            </a:r>
            <a:r>
              <a:rPr lang="en-US" altLang="zh-CN" dirty="0"/>
              <a:t>3~5</a:t>
            </a:r>
            <a:r>
              <a:rPr lang="zh-CN" altLang="en-US" dirty="0"/>
              <a:t>天流进靠前，短线进攻性强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AAD0E0DB-F8BC-41F0-9B29-84767561F0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" b="148"/>
          <a:stretch/>
        </p:blipFill>
        <p:spPr>
          <a:xfrm>
            <a:off x="2766508" y="1827101"/>
            <a:ext cx="6663600" cy="3733200"/>
          </a:xfrm>
        </p:spPr>
      </p:pic>
    </p:spTree>
    <p:extLst>
      <p:ext uri="{BB962C8B-B14F-4D97-AF65-F5344CB8AC3E}">
        <p14:creationId xmlns:p14="http://schemas.microsoft.com/office/powerpoint/2010/main" val="3417020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8BA0AA9-A64A-461E-97E3-29DE9985A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45FD5F-FF24-4036-A1D4-1DE535541A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D123A37A-3869-476F-8461-FD3C329DB8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/>
      </p:pic>
    </p:spTree>
    <p:extLst>
      <p:ext uri="{BB962C8B-B14F-4D97-AF65-F5344CB8AC3E}">
        <p14:creationId xmlns:p14="http://schemas.microsoft.com/office/powerpoint/2010/main" val="3512991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5716FDF-7D5B-4970-893A-AF6DC53E59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中线资金进攻方向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49F0C9-1BDD-48BC-8BC9-1FC7A67772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5808942"/>
            <a:ext cx="7820008" cy="544401"/>
          </a:xfrm>
        </p:spPr>
        <p:txBody>
          <a:bodyPr/>
          <a:lstStyle/>
          <a:p>
            <a:r>
              <a:rPr lang="zh-CN" altLang="en-US" dirty="0"/>
              <a:t>连续控盘，更易走出中线波段机会</a:t>
            </a:r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0E81CEED-E473-4B6D-8F8C-AE9F17B315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/>
      </p:pic>
    </p:spTree>
    <p:extLst>
      <p:ext uri="{BB962C8B-B14F-4D97-AF65-F5344CB8AC3E}">
        <p14:creationId xmlns:p14="http://schemas.microsoft.com/office/powerpoint/2010/main" val="607004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05D25FE-6664-4F44-8A00-A1422B7532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什么时候抄底机会大一些？</a:t>
            </a:r>
          </a:p>
        </p:txBody>
      </p:sp>
      <p:pic>
        <p:nvPicPr>
          <p:cNvPr id="8" name="图片占位符 7">
            <a:extLst>
              <a:ext uri="{FF2B5EF4-FFF2-40B4-BE49-F238E27FC236}">
                <a16:creationId xmlns:a16="http://schemas.microsoft.com/office/drawing/2014/main" id="{CAA16737-B4DE-4994-8C0D-C150C66019B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7" b="7"/>
          <a:stretch/>
        </p:blipFill>
        <p:spPr>
          <a:xfrm>
            <a:off x="1128713" y="2335256"/>
            <a:ext cx="4832350" cy="2718197"/>
          </a:xfrm>
        </p:spPr>
      </p:pic>
      <p:pic>
        <p:nvPicPr>
          <p:cNvPr id="10" name="图片占位符 9">
            <a:extLst>
              <a:ext uri="{FF2B5EF4-FFF2-40B4-BE49-F238E27FC236}">
                <a16:creationId xmlns:a16="http://schemas.microsoft.com/office/drawing/2014/main" id="{8CEEF330-2EDC-45D0-920D-47F66AB41F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7" b="7"/>
          <a:stretch/>
        </p:blipFill>
        <p:spPr>
          <a:xfrm>
            <a:off x="6231336" y="2335256"/>
            <a:ext cx="4832350" cy="2718197"/>
          </a:xfrm>
        </p:spPr>
      </p:pic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19D4437-C373-4CC4-AFA4-C8C8477DC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24940" y="5241099"/>
            <a:ext cx="4239896" cy="340405"/>
          </a:xfrm>
        </p:spPr>
        <p:txBody>
          <a:bodyPr/>
          <a:lstStyle/>
          <a:p>
            <a:r>
              <a:rPr lang="zh-CN" altLang="en-US" dirty="0"/>
              <a:t>智能选股</a:t>
            </a:r>
            <a:r>
              <a:rPr lang="en-US" altLang="zh-CN" dirty="0"/>
              <a:t>-</a:t>
            </a:r>
            <a:r>
              <a:rPr lang="zh-CN" altLang="en-US" dirty="0"/>
              <a:t>海洋寻底大底以上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BBCF542-796F-4DC5-8D26-B297E18655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78980" y="5241099"/>
            <a:ext cx="3137062" cy="340405"/>
          </a:xfrm>
        </p:spPr>
        <p:txBody>
          <a:bodyPr/>
          <a:lstStyle/>
          <a:p>
            <a:r>
              <a:rPr lang="zh-CN" altLang="en-US" dirty="0"/>
              <a:t>配合金叉做一轮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72423AE-8E4A-4F5A-9886-92D2266004EE}"/>
              </a:ext>
            </a:extLst>
          </p:cNvPr>
          <p:cNvSpPr txBox="1"/>
          <p:nvPr/>
        </p:nvSpPr>
        <p:spPr>
          <a:xfrm>
            <a:off x="990600" y="1716716"/>
            <a:ext cx="10210800" cy="45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000" dirty="0"/>
              <a:t>定位近期超跌数值最高那天（</a:t>
            </a:r>
            <a:r>
              <a:rPr lang="en-US" altLang="zh-CN" sz="2000" dirty="0"/>
              <a:t>4</a:t>
            </a:r>
            <a:r>
              <a:rPr lang="zh-CN" altLang="en-US" sz="2000" dirty="0"/>
              <a:t>月</a:t>
            </a:r>
            <a:r>
              <a:rPr lang="en-US" altLang="zh-CN" sz="2000" dirty="0"/>
              <a:t>27</a:t>
            </a:r>
            <a:r>
              <a:rPr lang="zh-CN" altLang="en-US" sz="2000" dirty="0"/>
              <a:t>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BF4377-6F33-487B-A7F6-057E909690FD}"/>
              </a:ext>
            </a:extLst>
          </p:cNvPr>
          <p:cNvSpPr txBox="1"/>
          <p:nvPr/>
        </p:nvSpPr>
        <p:spPr>
          <a:xfrm>
            <a:off x="2408222" y="5768925"/>
            <a:ext cx="7375556" cy="45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000" dirty="0"/>
              <a:t>线下布局品种弱势，轻仓参与，死叉果断卖出</a:t>
            </a:r>
          </a:p>
        </p:txBody>
      </p:sp>
    </p:spTree>
    <p:extLst>
      <p:ext uri="{BB962C8B-B14F-4D97-AF65-F5344CB8AC3E}">
        <p14:creationId xmlns:p14="http://schemas.microsoft.com/office/powerpoint/2010/main" val="504867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FDB57D-8E39-4CFA-B80C-3798ABC891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  <p:extLst>
      <p:ext uri="{BB962C8B-B14F-4D97-AF65-F5344CB8AC3E}">
        <p14:creationId xmlns:p14="http://schemas.microsoft.com/office/powerpoint/2010/main" val="2448964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AC8DB68-3912-48CB-A91E-4AE33D6D90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不做仙股</a:t>
            </a:r>
            <a:r>
              <a:rPr kumimoji="0" lang="zh-CN" altLang="en-US" sz="1400" b="1" i="0" u="none" strike="noStrike" kern="1200" cap="none" spc="15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EC5F74">
                        <a:lumMod val="75000"/>
                      </a:srgbClr>
                    </a:gs>
                    <a:gs pos="0">
                      <a:srgbClr val="EC5F74">
                        <a:lumMod val="50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</a:t>
            </a:r>
            <a:r>
              <a:rPr kumimoji="0" lang="en-US" altLang="zh-CN" sz="1400" b="1" i="0" u="none" strike="noStrike" kern="1200" cap="none" spc="15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EC5F74">
                        <a:lumMod val="75000"/>
                      </a:srgbClr>
                    </a:gs>
                    <a:gs pos="0">
                      <a:srgbClr val="EC5F74">
                        <a:lumMod val="50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3-7</a:t>
            </a:r>
            <a:r>
              <a:rPr kumimoji="0" lang="zh-CN" altLang="en-US" sz="1400" b="1" i="0" u="none" strike="noStrike" kern="1200" cap="none" spc="150" normalizeH="0" baseline="0" noProof="0" dirty="0">
                <a:ln>
                  <a:noFill/>
                </a:ln>
                <a:gradFill flip="none" rotWithShape="1">
                  <a:gsLst>
                    <a:gs pos="100000">
                      <a:srgbClr val="EC5F74">
                        <a:lumMod val="75000"/>
                      </a:srgbClr>
                    </a:gs>
                    <a:gs pos="0">
                      <a:srgbClr val="EC5F74">
                        <a:lumMod val="50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实盘）</a:t>
            </a:r>
            <a:endParaRPr lang="zh-CN" altLang="en-US" dirty="0"/>
          </a:p>
        </p:txBody>
      </p:sp>
      <p:pic>
        <p:nvPicPr>
          <p:cNvPr id="13" name="图片占位符 12">
            <a:extLst>
              <a:ext uri="{FF2B5EF4-FFF2-40B4-BE49-F238E27FC236}">
                <a16:creationId xmlns:a16="http://schemas.microsoft.com/office/drawing/2014/main" id="{59AE3D85-442D-429B-8442-903983B0108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7" b="7"/>
          <a:stretch/>
        </p:blipFill>
        <p:spPr>
          <a:xfrm>
            <a:off x="1128713" y="1986131"/>
            <a:ext cx="4832350" cy="2718197"/>
          </a:xfrm>
        </p:spPr>
      </p:pic>
      <p:pic>
        <p:nvPicPr>
          <p:cNvPr id="15" name="图片占位符 14">
            <a:extLst>
              <a:ext uri="{FF2B5EF4-FFF2-40B4-BE49-F238E27FC236}">
                <a16:creationId xmlns:a16="http://schemas.microsoft.com/office/drawing/2014/main" id="{92B317F6-B857-4C42-B6A7-17AEAD3585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7" b="7"/>
          <a:stretch/>
        </p:blipFill>
        <p:spPr>
          <a:xfrm>
            <a:off x="6231336" y="1986131"/>
            <a:ext cx="4832350" cy="2718197"/>
          </a:xfrm>
        </p:spPr>
      </p:pic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1D7DE437-4C3A-4BF0-864B-765EE582B6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4920" y="4870824"/>
            <a:ext cx="4559936" cy="340405"/>
          </a:xfrm>
        </p:spPr>
        <p:txBody>
          <a:bodyPr/>
          <a:lstStyle/>
          <a:p>
            <a:r>
              <a:rPr lang="zh-CN" altLang="en-US" sz="1600" dirty="0"/>
              <a:t>仙股特征</a:t>
            </a:r>
            <a:r>
              <a:rPr lang="en-US" altLang="zh-CN" sz="1600" dirty="0"/>
              <a:t>1</a:t>
            </a:r>
            <a:r>
              <a:rPr lang="zh-CN" altLang="en-US" sz="1600" dirty="0"/>
              <a:t>：盘子小</a:t>
            </a:r>
            <a:r>
              <a:rPr lang="zh-CN" altLang="en-US" sz="1100" dirty="0"/>
              <a:t>（</a:t>
            </a:r>
            <a:r>
              <a:rPr lang="en-US" altLang="zh-CN" sz="1100" dirty="0"/>
              <a:t>100</a:t>
            </a:r>
            <a:r>
              <a:rPr lang="zh-CN" altLang="en-US" sz="1100" dirty="0"/>
              <a:t>亿以下）</a:t>
            </a:r>
            <a:endParaRPr lang="zh-CN" altLang="en-US" sz="1600" dirty="0"/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45F34049-A5E9-4CCF-ACF7-1CC3898DBF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67146" y="4870824"/>
            <a:ext cx="4560730" cy="340405"/>
          </a:xfrm>
        </p:spPr>
        <p:txBody>
          <a:bodyPr/>
          <a:lstStyle/>
          <a:p>
            <a:r>
              <a:rPr lang="en-US" altLang="zh-CN" sz="1600" dirty="0"/>
              <a:t>2</a:t>
            </a:r>
            <a:r>
              <a:rPr lang="zh-CN" altLang="en-US" sz="1600" dirty="0"/>
              <a:t>：成交额及换手率低</a:t>
            </a:r>
            <a:r>
              <a:rPr lang="zh-CN" altLang="en-US" sz="1100" dirty="0"/>
              <a:t>（一两分钟成交少甚至没成交）</a:t>
            </a:r>
            <a:endParaRPr lang="zh-CN" altLang="en-US" sz="16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E56396B-A230-4965-9252-61059EF7B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717" y="3007124"/>
            <a:ext cx="2252158" cy="1502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2399DCC-909A-42AD-B36B-7329F61E9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514" y="3085220"/>
            <a:ext cx="2278956" cy="15208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ED07E37-450E-4027-BC65-A9716B4ED27D}"/>
              </a:ext>
            </a:extLst>
          </p:cNvPr>
          <p:cNvSpPr txBox="1"/>
          <p:nvPr/>
        </p:nvSpPr>
        <p:spPr>
          <a:xfrm>
            <a:off x="2181226" y="5435744"/>
            <a:ext cx="7829550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随着注册制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+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新股越来越多，北向资金风格影响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市场量能蛋糕有限，仙股会越来越无人问津，更难在此赚钱或解套</a:t>
            </a:r>
          </a:p>
        </p:txBody>
      </p:sp>
    </p:spTree>
    <p:extLst>
      <p:ext uri="{BB962C8B-B14F-4D97-AF65-F5344CB8AC3E}">
        <p14:creationId xmlns:p14="http://schemas.microsoft.com/office/powerpoint/2010/main" val="3490337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3530F5-8235-417D-8521-7DEC403D7E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全国课知识点回顾</a:t>
            </a:r>
            <a:r>
              <a:rPr lang="zh-CN" altLang="en-US" sz="1800" dirty="0"/>
              <a:t>（需登陆</a:t>
            </a:r>
            <a:r>
              <a:rPr lang="en-US" altLang="zh-CN" sz="1800" dirty="0"/>
              <a:t>WPS</a:t>
            </a:r>
            <a:r>
              <a:rPr lang="zh-CN" altLang="en-US" sz="1800" dirty="0"/>
              <a:t>）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919942-EE24-4B99-9CE5-92E1B22628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https://kdocs.cn/l/cm58FAOBYTaI</a:t>
            </a:r>
            <a:endParaRPr lang="zh-CN" altLang="en-US" dirty="0"/>
          </a:p>
        </p:txBody>
      </p:sp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5FA85D13-ADD7-4CB0-BBF3-CE937B8B72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r="3678"/>
          <a:stretch/>
        </p:blipFill>
        <p:spPr>
          <a:xfrm>
            <a:off x="1154953" y="2046083"/>
            <a:ext cx="9886710" cy="3295236"/>
          </a:xfrm>
        </p:spPr>
      </p:pic>
    </p:spTree>
    <p:extLst>
      <p:ext uri="{BB962C8B-B14F-4D97-AF65-F5344CB8AC3E}">
        <p14:creationId xmlns:p14="http://schemas.microsoft.com/office/powerpoint/2010/main" val="3570842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329CD60-3328-462D-8847-6B3573A492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盘面环境</a:t>
            </a:r>
          </a:p>
        </p:txBody>
      </p:sp>
    </p:spTree>
    <p:extLst>
      <p:ext uri="{BB962C8B-B14F-4D97-AF65-F5344CB8AC3E}">
        <p14:creationId xmlns:p14="http://schemas.microsoft.com/office/powerpoint/2010/main" val="636518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42590B3-EB6A-4DCB-9F1D-85799E169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B3C2203-5ED2-4B4C-892B-0E04CA22EE91}"/>
              </a:ext>
            </a:extLst>
          </p:cNvPr>
          <p:cNvSpPr txBox="1"/>
          <p:nvPr/>
        </p:nvSpPr>
        <p:spPr>
          <a:xfrm>
            <a:off x="771525" y="6019800"/>
            <a:ext cx="4371975" cy="285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z="105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链接：</a:t>
            </a:r>
            <a:r>
              <a:rPr lang="en-US" altLang="zh-CN" sz="105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https://toujiao.n8n8.cn/introduce/66</a:t>
            </a:r>
            <a:endParaRPr lang="zh-CN" altLang="en-US" sz="105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9290D31-F87E-4285-A4D9-1B99A2D83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1370568"/>
            <a:ext cx="2466976" cy="97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97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FFEDB67-B8CD-4D29-B790-EE054E4C45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8BF5D7-5DFF-4EE6-98BC-4978825417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805A9B-BF58-4477-AA1B-628D0F2E3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641" y="1831658"/>
            <a:ext cx="5979884" cy="38031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127403-0FAF-4341-A894-929C27265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75" y="2654665"/>
            <a:ext cx="4254221" cy="215713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42AC88F-ECB2-4208-9F0D-5ABF84887AB2}"/>
              </a:ext>
            </a:extLst>
          </p:cNvPr>
          <p:cNvSpPr/>
          <p:nvPr/>
        </p:nvSpPr>
        <p:spPr>
          <a:xfrm>
            <a:off x="5577840" y="2659380"/>
            <a:ext cx="800100" cy="281940"/>
          </a:xfrm>
          <a:prstGeom prst="rect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3753EAD-93B0-4773-84BE-3D07FE13E742}"/>
              </a:ext>
            </a:extLst>
          </p:cNvPr>
          <p:cNvSpPr txBox="1"/>
          <p:nvPr/>
        </p:nvSpPr>
        <p:spPr>
          <a:xfrm>
            <a:off x="3434751" y="5870929"/>
            <a:ext cx="53224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0070C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市面上的解套课程，内容量和价格都相当感人</a:t>
            </a:r>
          </a:p>
        </p:txBody>
      </p:sp>
    </p:spTree>
    <p:extLst>
      <p:ext uri="{BB962C8B-B14F-4D97-AF65-F5344CB8AC3E}">
        <p14:creationId xmlns:p14="http://schemas.microsoft.com/office/powerpoint/2010/main" val="1905112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FD9E1-6A08-444B-8E03-942328E3D2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手机版</a:t>
            </a:r>
            <a:r>
              <a:rPr lang="en-US" altLang="zh-CN" dirty="0"/>
              <a:t>-</a:t>
            </a:r>
            <a:r>
              <a:rPr lang="zh-CN" altLang="en-US" dirty="0"/>
              <a:t>找防套解套课程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60E11AD-8573-4E07-8019-EAFDA07F45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1583565"/>
            <a:ext cx="7820008" cy="1012991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1668686-D3B9-474D-AD0A-DAB9135BD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66" y="1578463"/>
            <a:ext cx="1958324" cy="43735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FFBD888-B1CE-4663-BDBA-92D4468AF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110" y="1578461"/>
            <a:ext cx="1958325" cy="437359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382CC8-6C46-4F6B-B371-EE906874A7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821" y="1578460"/>
            <a:ext cx="1958326" cy="4373594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88B94D1F-843B-47AF-971B-71417719A33E}"/>
              </a:ext>
            </a:extLst>
          </p:cNvPr>
          <p:cNvSpPr/>
          <p:nvPr/>
        </p:nvSpPr>
        <p:spPr>
          <a:xfrm>
            <a:off x="6038490" y="3375001"/>
            <a:ext cx="376945" cy="552091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5A7EBE4-374F-449A-B177-9AB87B34C36C}"/>
              </a:ext>
            </a:extLst>
          </p:cNvPr>
          <p:cNvSpPr/>
          <p:nvPr/>
        </p:nvSpPr>
        <p:spPr>
          <a:xfrm>
            <a:off x="7451655" y="3089849"/>
            <a:ext cx="376945" cy="552091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446228A-B54B-46EA-AC46-EDA3CA06A7C9}"/>
              </a:ext>
            </a:extLst>
          </p:cNvPr>
          <p:cNvSpPr/>
          <p:nvPr/>
        </p:nvSpPr>
        <p:spPr>
          <a:xfrm>
            <a:off x="7379779" y="2537758"/>
            <a:ext cx="520698" cy="552091"/>
          </a:xfrm>
          <a:prstGeom prst="ellipse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CBD7DAC-C399-48EC-9CFE-E158400F81FC}"/>
              </a:ext>
            </a:extLst>
          </p:cNvPr>
          <p:cNvSpPr/>
          <p:nvPr/>
        </p:nvSpPr>
        <p:spPr>
          <a:xfrm>
            <a:off x="8864821" y="3009457"/>
            <a:ext cx="1958324" cy="755802"/>
          </a:xfrm>
          <a:prstGeom prst="rect">
            <a:avLst/>
          </a:prstGeom>
          <a:noFill/>
          <a:ln w="31750" cap="flat" cmpd="sng" algn="ctr">
            <a:solidFill>
              <a:srgbClr val="F31BF3"/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220ED4C1-8E94-4653-96C3-DDBC8B1A4E6F}"/>
              </a:ext>
            </a:extLst>
          </p:cNvPr>
          <p:cNvCxnSpPr>
            <a:cxnSpLocks/>
          </p:cNvCxnSpPr>
          <p:nvPr/>
        </p:nvCxnSpPr>
        <p:spPr>
          <a:xfrm flipV="1">
            <a:off x="6512943" y="3089849"/>
            <a:ext cx="866836" cy="552091"/>
          </a:xfrm>
          <a:prstGeom prst="straightConnector1">
            <a:avLst/>
          </a:prstGeom>
          <a:ln w="63500">
            <a:solidFill>
              <a:srgbClr val="F31BF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F53CD336-7743-45E8-925E-597960F9B21C}"/>
              </a:ext>
            </a:extLst>
          </p:cNvPr>
          <p:cNvCxnSpPr>
            <a:cxnSpLocks/>
          </p:cNvCxnSpPr>
          <p:nvPr/>
        </p:nvCxnSpPr>
        <p:spPr>
          <a:xfrm>
            <a:off x="8012848" y="2924930"/>
            <a:ext cx="718813" cy="402036"/>
          </a:xfrm>
          <a:prstGeom prst="straightConnector1">
            <a:avLst/>
          </a:prstGeom>
          <a:ln w="63500">
            <a:solidFill>
              <a:srgbClr val="F31BF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图片 26">
            <a:extLst>
              <a:ext uri="{FF2B5EF4-FFF2-40B4-BE49-F238E27FC236}">
                <a16:creationId xmlns:a16="http://schemas.microsoft.com/office/drawing/2014/main" id="{ABCD06EE-C61F-4018-BB1B-CDD19A5FFE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"/>
          <a:stretch/>
        </p:blipFill>
        <p:spPr>
          <a:xfrm>
            <a:off x="1843157" y="1949007"/>
            <a:ext cx="1512724" cy="3381554"/>
          </a:xfrm>
          <a:prstGeom prst="rect">
            <a:avLst/>
          </a:prstGeom>
        </p:spPr>
      </p:pic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B1E721C9-79FC-456F-AD58-F4E48E271E4D}"/>
              </a:ext>
            </a:extLst>
          </p:cNvPr>
          <p:cNvCxnSpPr>
            <a:cxnSpLocks/>
          </p:cNvCxnSpPr>
          <p:nvPr/>
        </p:nvCxnSpPr>
        <p:spPr>
          <a:xfrm flipH="1">
            <a:off x="2265660" y="1949007"/>
            <a:ext cx="2300479" cy="2457450"/>
          </a:xfrm>
          <a:prstGeom prst="straightConnector1">
            <a:avLst/>
          </a:prstGeom>
          <a:ln w="635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椭圆 31">
            <a:extLst>
              <a:ext uri="{FF2B5EF4-FFF2-40B4-BE49-F238E27FC236}">
                <a16:creationId xmlns:a16="http://schemas.microsoft.com/office/drawing/2014/main" id="{59730650-A8E1-4AB8-BC07-3BA9E6BD040F}"/>
              </a:ext>
            </a:extLst>
          </p:cNvPr>
          <p:cNvSpPr/>
          <p:nvPr/>
        </p:nvSpPr>
        <p:spPr>
          <a:xfrm>
            <a:off x="4510826" y="1578460"/>
            <a:ext cx="604638" cy="552091"/>
          </a:xfrm>
          <a:prstGeom prst="ellipse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62BB6025-2C32-4B55-8FC1-0DE2D8235970}"/>
              </a:ext>
            </a:extLst>
          </p:cNvPr>
          <p:cNvSpPr/>
          <p:nvPr/>
        </p:nvSpPr>
        <p:spPr>
          <a:xfrm>
            <a:off x="1888715" y="4219808"/>
            <a:ext cx="376945" cy="552091"/>
          </a:xfrm>
          <a:prstGeom prst="ellipse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61D3B66-5D45-46FD-806B-73ADE11C4D06}"/>
              </a:ext>
            </a:extLst>
          </p:cNvPr>
          <p:cNvSpPr txBox="1"/>
          <p:nvPr/>
        </p:nvSpPr>
        <p:spPr>
          <a:xfrm>
            <a:off x="1184691" y="5398263"/>
            <a:ext cx="2691236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复习：个人中心</a:t>
            </a:r>
            <a:r>
              <a:rPr lang="en-US" altLang="zh-CN" b="1" spc="15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b="1" spc="15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课程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D0A214B-C973-4167-8085-8354A36F8AA7}"/>
              </a:ext>
            </a:extLst>
          </p:cNvPr>
          <p:cNvSpPr txBox="1"/>
          <p:nvPr/>
        </p:nvSpPr>
        <p:spPr>
          <a:xfrm>
            <a:off x="4286250" y="5946876"/>
            <a:ext cx="6707756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课程途径：首页</a:t>
            </a:r>
            <a:r>
              <a:rPr lang="en-US" altLang="zh-CN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更多→研究院</a:t>
            </a:r>
            <a:r>
              <a:rPr lang="en-US" altLang="zh-CN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精品课程→高手进阶</a:t>
            </a:r>
          </a:p>
        </p:txBody>
      </p:sp>
    </p:spTree>
    <p:extLst>
      <p:ext uri="{BB962C8B-B14F-4D97-AF65-F5344CB8AC3E}">
        <p14:creationId xmlns:p14="http://schemas.microsoft.com/office/powerpoint/2010/main" val="2020234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FD9E1-6A08-444B-8E03-942328E3D2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电脑版</a:t>
            </a:r>
            <a:r>
              <a:rPr lang="en-US" altLang="zh-CN" dirty="0"/>
              <a:t>-</a:t>
            </a:r>
            <a:r>
              <a:rPr lang="zh-CN" altLang="en-US" dirty="0"/>
              <a:t>找防套解套课程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D0A214B-C973-4167-8085-8354A36F8AA7}"/>
              </a:ext>
            </a:extLst>
          </p:cNvPr>
          <p:cNvSpPr txBox="1"/>
          <p:nvPr/>
        </p:nvSpPr>
        <p:spPr>
          <a:xfrm>
            <a:off x="2742122" y="5946876"/>
            <a:ext cx="6707756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课程途径：研究院</a:t>
            </a:r>
            <a:r>
              <a:rPr lang="en-US" altLang="zh-CN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b="1" spc="150" dirty="0">
                <a:solidFill>
                  <a:srgbClr val="F31BF3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精品课程→高手进阶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BEB065D-D97A-4972-BB3F-AB003939B5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2"/>
          <a:stretch/>
        </p:blipFill>
        <p:spPr>
          <a:xfrm>
            <a:off x="3294742" y="1617764"/>
            <a:ext cx="6649357" cy="4329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08BC192-68F4-48CF-893F-92D001DB2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562" y="2133776"/>
            <a:ext cx="732929" cy="1723850"/>
          </a:xfrm>
          <a:prstGeom prst="rect">
            <a:avLst/>
          </a:prstGeom>
        </p:spPr>
      </p:pic>
      <p:sp>
        <p:nvSpPr>
          <p:cNvPr id="23" name="椭圆 22">
            <a:extLst>
              <a:ext uri="{FF2B5EF4-FFF2-40B4-BE49-F238E27FC236}">
                <a16:creationId xmlns:a16="http://schemas.microsoft.com/office/drawing/2014/main" id="{45467606-4422-424C-A745-F5AE53EABE12}"/>
              </a:ext>
            </a:extLst>
          </p:cNvPr>
          <p:cNvSpPr/>
          <p:nvPr/>
        </p:nvSpPr>
        <p:spPr>
          <a:xfrm>
            <a:off x="8006501" y="1710519"/>
            <a:ext cx="594574" cy="423257"/>
          </a:xfrm>
          <a:prstGeom prst="ellipse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EAA79923-8991-46CB-A1C6-65FE7BDF6AD6}"/>
              </a:ext>
            </a:extLst>
          </p:cNvPr>
          <p:cNvSpPr/>
          <p:nvPr/>
        </p:nvSpPr>
        <p:spPr>
          <a:xfrm>
            <a:off x="8160739" y="2133776"/>
            <a:ext cx="594574" cy="423257"/>
          </a:xfrm>
          <a:prstGeom prst="ellipse">
            <a:avLst/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miter lim="800000"/>
          </a:ln>
        </p:spPr>
        <p:txBody>
          <a:bodyPr rtlCol="0" anchor="ctr"/>
          <a:lstStyle/>
          <a:p>
            <a:pPr algn="ctr"/>
            <a:endParaRPr lang="zh-CN" altLang="en-US" sz="1600" kern="0">
              <a:solidFill>
                <a:srgbClr val="FFFFFF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BB6E9BD-CA6B-47B7-A818-D18039BC7199}"/>
              </a:ext>
            </a:extLst>
          </p:cNvPr>
          <p:cNvSpPr txBox="1"/>
          <p:nvPr/>
        </p:nvSpPr>
        <p:spPr>
          <a:xfrm>
            <a:off x="8301491" y="1790088"/>
            <a:ext cx="1942193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0070C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在这里复习</a:t>
            </a:r>
          </a:p>
        </p:txBody>
      </p:sp>
    </p:spTree>
    <p:extLst>
      <p:ext uri="{BB962C8B-B14F-4D97-AF65-F5344CB8AC3E}">
        <p14:creationId xmlns:p14="http://schemas.microsoft.com/office/powerpoint/2010/main" val="1764277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D412B615-CD28-430E-AE03-5C991BB4A0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内参</a:t>
            </a:r>
          </a:p>
        </p:txBody>
      </p:sp>
      <p:pic>
        <p:nvPicPr>
          <p:cNvPr id="18" name="图片占位符 17">
            <a:extLst>
              <a:ext uri="{FF2B5EF4-FFF2-40B4-BE49-F238E27FC236}">
                <a16:creationId xmlns:a16="http://schemas.microsoft.com/office/drawing/2014/main" id="{36B35BF1-CD01-490D-9365-5B9EB806DA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3108" t="7" r="13108" b="7"/>
          <a:stretch/>
        </p:blipFill>
        <p:spPr>
          <a:xfrm>
            <a:off x="1645180" y="1993671"/>
            <a:ext cx="3996796" cy="3046978"/>
          </a:xfrm>
        </p:spPr>
      </p:pic>
      <p:pic>
        <p:nvPicPr>
          <p:cNvPr id="16" name="图片占位符 15">
            <a:extLst>
              <a:ext uri="{FF2B5EF4-FFF2-40B4-BE49-F238E27FC236}">
                <a16:creationId xmlns:a16="http://schemas.microsoft.com/office/drawing/2014/main" id="{0A097165-0F5B-4894-836F-07760E57A2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-203" b="9910"/>
          <a:stretch/>
        </p:blipFill>
        <p:spPr>
          <a:xfrm>
            <a:off x="6230937" y="1993671"/>
            <a:ext cx="4832350" cy="3046978"/>
          </a:xfrm>
        </p:spPr>
      </p:pic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1E3F91FC-FE10-4E6F-A5E7-CB2773D2A2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8700" y="5184020"/>
            <a:ext cx="5013356" cy="340405"/>
          </a:xfrm>
        </p:spPr>
        <p:txBody>
          <a:bodyPr/>
          <a:lstStyle/>
          <a:p>
            <a:r>
              <a:rPr lang="zh-CN" altLang="en-US" sz="1600" dirty="0"/>
              <a:t>研究院→大咖圈子→金融智识营→内参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37054473-55B3-4A86-B3D8-246D5C3D43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4420" y="5184019"/>
            <a:ext cx="3606182" cy="340405"/>
          </a:xfrm>
        </p:spPr>
        <p:txBody>
          <a:bodyPr/>
          <a:lstStyle/>
          <a:p>
            <a:r>
              <a:rPr lang="zh-CN" altLang="en-US" sz="1600" dirty="0"/>
              <a:t>赛道逻辑、受益标的分析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F4786B5-60C7-4FB8-A1C9-E8526ECBC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937" y="2181286"/>
            <a:ext cx="2514602" cy="20923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ABEB455-8159-4EC1-B14A-1F444973F885}"/>
              </a:ext>
            </a:extLst>
          </p:cNvPr>
          <p:cNvSpPr txBox="1"/>
          <p:nvPr/>
        </p:nvSpPr>
        <p:spPr>
          <a:xfrm>
            <a:off x="4436199" y="5728311"/>
            <a:ext cx="3319604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频率：每周一篇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(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周末左右）</a:t>
            </a:r>
          </a:p>
        </p:txBody>
      </p:sp>
    </p:spTree>
    <p:extLst>
      <p:ext uri="{BB962C8B-B14F-4D97-AF65-F5344CB8AC3E}">
        <p14:creationId xmlns:p14="http://schemas.microsoft.com/office/powerpoint/2010/main" val="2318670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76B394C-1AF3-4E7D-838C-5575277C8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98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>
            <a:extLst>
              <a:ext uri="{FF2B5EF4-FFF2-40B4-BE49-F238E27FC236}">
                <a16:creationId xmlns:a16="http://schemas.microsoft.com/office/drawing/2014/main" id="{8F273B0B-3EFB-43ED-953A-5A52B294F7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766836"/>
            <a:ext cx="6162675" cy="3452742"/>
          </a:xfr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7ED7D62-B71B-48A3-9839-C885A5E67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5A3B0E4-B890-4D06-A0CF-36EE6DB9CB67}"/>
              </a:ext>
            </a:extLst>
          </p:cNvPr>
          <p:cNvSpPr/>
          <p:nvPr/>
        </p:nvSpPr>
        <p:spPr>
          <a:xfrm>
            <a:off x="7543800" y="1766836"/>
            <a:ext cx="3345180" cy="3478263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22B6C5-7FF6-4ED7-B0D7-657ED4F42633}"/>
              </a:ext>
            </a:extLst>
          </p:cNvPr>
          <p:cNvSpPr txBox="1"/>
          <p:nvPr/>
        </p:nvSpPr>
        <p:spPr>
          <a:xfrm>
            <a:off x="7601902" y="1880420"/>
            <a:ext cx="3228975" cy="3459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支撑压力位：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守住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3200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，目标突破辅助线；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两市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8533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亿，增量，流动资金翻绿，本次金叉反弹持续度仍有压力；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北向资金：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净流进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29.52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亿，流进消费银行较多。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周五死叉初期，结合市场趋势和资金情况，为加小仓节奏。</a:t>
            </a: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984A2A2B-8849-42A8-9CB7-FD46529BFB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125" y="5532649"/>
            <a:ext cx="9937750" cy="814582"/>
          </a:xfrm>
        </p:spPr>
        <p:txBody>
          <a:bodyPr/>
          <a:lstStyle/>
          <a:p>
            <a:r>
              <a:rPr lang="zh-CN" altLang="en-US" dirty="0"/>
              <a:t>此次大盘拉升有券商反弹</a:t>
            </a:r>
            <a:endParaRPr lang="en-US" altLang="zh-CN" dirty="0"/>
          </a:p>
          <a:p>
            <a:r>
              <a:rPr lang="zh-CN" altLang="en-US" dirty="0"/>
              <a:t>并没有给市场带来较好的赚钱效应，选股机会依然是短线为主</a:t>
            </a:r>
            <a:endParaRPr lang="en-US" altLang="zh-CN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D053982-342D-4AF5-8F08-38E7E68D1B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710" y="1788708"/>
            <a:ext cx="2211304" cy="25733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29329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05A0A8A-7F6C-4059-BF4C-4E44C3268A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北向流进的方向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20A7FC-7021-4746-A25F-DD3E0E2BAE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1394" y="5385799"/>
            <a:ext cx="9349212" cy="877841"/>
          </a:xfrm>
        </p:spPr>
        <p:txBody>
          <a:bodyPr/>
          <a:lstStyle/>
          <a:p>
            <a:r>
              <a:rPr lang="zh-CN" altLang="en-US" dirty="0"/>
              <a:t>北向行业</a:t>
            </a:r>
            <a:r>
              <a:rPr lang="en-US" altLang="zh-CN" dirty="0"/>
              <a:t>3</a:t>
            </a:r>
            <a:r>
              <a:rPr lang="zh-CN" altLang="en-US" dirty="0"/>
              <a:t>天流进</a:t>
            </a:r>
            <a:r>
              <a:rPr lang="en-US" altLang="zh-CN" dirty="0"/>
              <a:t>+</a:t>
            </a:r>
            <a:r>
              <a:rPr lang="zh-CN" altLang="en-US" dirty="0"/>
              <a:t>线上回档</a:t>
            </a:r>
            <a:endParaRPr lang="en-US" altLang="zh-CN" dirty="0"/>
          </a:p>
          <a:p>
            <a:r>
              <a:rPr lang="zh-CN" altLang="en-US" dirty="0"/>
              <a:t>石油化工、软件</a:t>
            </a:r>
            <a:r>
              <a:rPr lang="zh-CN" altLang="en-US"/>
              <a:t>信息、通信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；</a:t>
            </a:r>
            <a:r>
              <a:rPr lang="zh-CN" altLang="en-US" dirty="0"/>
              <a:t>汽车整车、美容护理</a:t>
            </a:r>
            <a:r>
              <a:rPr kumimoji="0" lang="en-US" altLang="zh-CN" sz="1200" b="0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(</a:t>
            </a:r>
            <a:r>
              <a:rPr kumimoji="0" lang="zh-CN" altLang="en-US" sz="1200" b="0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线下潜力</a:t>
            </a:r>
            <a:r>
              <a:rPr kumimoji="0" lang="en-US" altLang="zh-CN" sz="1200" b="0" i="0" u="none" strike="noStrike" kern="1200" cap="none" spc="15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)</a:t>
            </a:r>
            <a:endParaRPr lang="zh-CN" altLang="en-US" dirty="0"/>
          </a:p>
        </p:txBody>
      </p:sp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1D9C84DF-E18A-49BA-9B1C-56712AA30A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3353808" y="2040461"/>
            <a:ext cx="5484384" cy="3072559"/>
          </a:xfr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CF63F817-7126-4EC5-8B9A-FAB146CD6276}"/>
              </a:ext>
            </a:extLst>
          </p:cNvPr>
          <p:cNvSpPr/>
          <p:nvPr/>
        </p:nvSpPr>
        <p:spPr>
          <a:xfrm>
            <a:off x="7708163" y="4659536"/>
            <a:ext cx="1106958" cy="453484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C68267B-CC8D-4AB6-9399-7F13834C082E}"/>
              </a:ext>
            </a:extLst>
          </p:cNvPr>
          <p:cNvSpPr txBox="1"/>
          <p:nvPr/>
        </p:nvSpPr>
        <p:spPr>
          <a:xfrm>
            <a:off x="7733478" y="4667029"/>
            <a:ext cx="1163779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6</a:t>
            </a: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月</a:t>
            </a:r>
            <a:r>
              <a:rPr lang="en-US" altLang="zh-CN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8</a:t>
            </a: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316476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1B04BA-8E69-49DE-8FF1-AA2ED995A1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消息事件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D11AF5E-1D31-4F6A-879F-8EA36F10C2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2039888"/>
            <a:ext cx="7820008" cy="3817704"/>
          </a:xfrm>
        </p:spPr>
        <p:txBody>
          <a:bodyPr/>
          <a:lstStyle/>
          <a:p>
            <a:pPr algn="l"/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报道，英伟达等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HPC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客户订单旺盛，客户要求台积电扩充</a:t>
            </a:r>
            <a:r>
              <a:rPr lang="en-US" altLang="zh-CN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CoWoS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产能，导致台积电先进封装</a:t>
            </a:r>
            <a:r>
              <a:rPr lang="en-US" altLang="zh-CN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CoWoS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产能吃紧，缺口高达一至二成，在股东常会上，台积电证实，近期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AI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订单需求突然增加，先进封装需求远大于现有产能，公司被迫紧急增加产能。</a:t>
            </a:r>
            <a:endParaRPr lang="en-US" altLang="zh-CN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altLang="zh-CN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/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点评： 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AI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芯片仍处于供不应求，关注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AI</a:t>
            </a:r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芯片、算力方向的反弹。</a:t>
            </a:r>
          </a:p>
        </p:txBody>
      </p:sp>
    </p:spTree>
    <p:extLst>
      <p:ext uri="{BB962C8B-B14F-4D97-AF65-F5344CB8AC3E}">
        <p14:creationId xmlns:p14="http://schemas.microsoft.com/office/powerpoint/2010/main" val="3481140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1B04BA-8E69-49DE-8FF1-AA2ED995A1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消息事件</a:t>
            </a: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D11AF5E-1D31-4F6A-879F-8EA36F10C2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85996" y="4503688"/>
            <a:ext cx="7820008" cy="3817704"/>
          </a:xfrm>
        </p:spPr>
        <p:txBody>
          <a:bodyPr/>
          <a:lstStyle/>
          <a:p>
            <a:pPr algn="l"/>
            <a:r>
              <a:rPr lang="zh-CN" alt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点评： </a:t>
            </a:r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降低存款利率，百姓就倾向取钱出来，用于消费，刺激经济；一般降存款利率会伴随降低借贷成本利率，刺激投资者向银行借钱。</a:t>
            </a:r>
            <a:endParaRPr lang="en-US" altLang="zh-CN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algn="l"/>
            <a:r>
              <a:rPr lang="zh-CN" altLang="en-US" dirty="0">
                <a:solidFill>
                  <a:srgbClr val="222222"/>
                </a:solidFill>
                <a:latin typeface="arial" panose="020B0604020202020204" pitchFamily="34" charset="0"/>
              </a:rPr>
              <a:t>此举利好大消费（近期资金趋势一般，更多看短线刺激），银行则是有利好利空（银行金叉多天，注意死叉回落压力）。</a:t>
            </a:r>
            <a:endParaRPr lang="en-US" altLang="zh-CN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E4AA277-772A-4BF0-A9BB-4024E3ABB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0" y="1863131"/>
            <a:ext cx="5816600" cy="235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37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51AD9A5-22CB-4826-847C-E1D5328116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关注市场涨停方向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6EEFF8-F9DE-49D0-B193-D1BC47CB1C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125" y="5721309"/>
            <a:ext cx="9937750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东数西算</a:t>
            </a:r>
            <a:r>
              <a:rPr lang="zh-CN" altLang="en-US" sz="1200" b="1" dirty="0">
                <a:solidFill>
                  <a:srgbClr val="C00000"/>
                </a:solidFill>
              </a:rPr>
              <a:t>、</a:t>
            </a:r>
            <a:r>
              <a:rPr lang="en-US" altLang="zh-CN" b="1" dirty="0">
                <a:solidFill>
                  <a:srgbClr val="C00000"/>
                </a:solidFill>
              </a:rPr>
              <a:t>MR</a:t>
            </a:r>
            <a:r>
              <a:rPr lang="zh-CN" altLang="en-US" b="1" dirty="0">
                <a:solidFill>
                  <a:srgbClr val="C00000"/>
                </a:solidFill>
              </a:rPr>
              <a:t>头显</a:t>
            </a:r>
            <a:r>
              <a:rPr lang="zh-CN" altLang="en-US" sz="1200" b="1" dirty="0">
                <a:solidFill>
                  <a:srgbClr val="C00000"/>
                </a:solidFill>
              </a:rPr>
              <a:t>（</a:t>
            </a:r>
            <a:r>
              <a:rPr lang="en-US" altLang="zh-CN" sz="1200" b="1" dirty="0">
                <a:solidFill>
                  <a:srgbClr val="C00000"/>
                </a:solidFill>
              </a:rPr>
              <a:t>VR/AR</a:t>
            </a:r>
            <a:r>
              <a:rPr lang="zh-CN" altLang="en-US" sz="1200" b="1" dirty="0">
                <a:solidFill>
                  <a:srgbClr val="C00000"/>
                </a:solidFill>
              </a:rPr>
              <a:t>） 、</a:t>
            </a:r>
            <a:r>
              <a:rPr lang="zh-CN" altLang="en-US" b="1" dirty="0">
                <a:solidFill>
                  <a:srgbClr val="C00000"/>
                </a:solidFill>
              </a:rPr>
              <a:t>光通信、</a:t>
            </a:r>
            <a:r>
              <a:rPr lang="en-US" altLang="zh-CN" b="1" dirty="0" err="1">
                <a:solidFill>
                  <a:srgbClr val="C00000"/>
                </a:solidFill>
              </a:rPr>
              <a:t>ChatGPT</a:t>
            </a:r>
            <a:r>
              <a:rPr lang="zh-CN" altLang="en-US" sz="1200" b="1" dirty="0">
                <a:solidFill>
                  <a:srgbClr val="C00000"/>
                </a:solidFill>
              </a:rPr>
              <a:t>、</a:t>
            </a:r>
            <a:r>
              <a:rPr lang="zh-CN" altLang="en-US" b="1" dirty="0">
                <a:solidFill>
                  <a:srgbClr val="C00000"/>
                </a:solidFill>
              </a:rPr>
              <a:t>英伟达</a:t>
            </a:r>
            <a:r>
              <a:rPr lang="zh-CN" altLang="en-US" sz="1200" b="1" dirty="0">
                <a:solidFill>
                  <a:srgbClr val="C00000"/>
                </a:solidFill>
              </a:rPr>
              <a:t>（人工智能</a:t>
            </a:r>
            <a:r>
              <a:rPr lang="en-US" altLang="zh-CN" sz="1200" b="1" dirty="0">
                <a:solidFill>
                  <a:srgbClr val="C00000"/>
                </a:solidFill>
              </a:rPr>
              <a:t>+</a:t>
            </a:r>
            <a:r>
              <a:rPr lang="zh-CN" altLang="en-US" sz="1200" b="1" dirty="0">
                <a:solidFill>
                  <a:srgbClr val="C00000"/>
                </a:solidFill>
              </a:rPr>
              <a:t>芯片）</a:t>
            </a:r>
          </a:p>
        </p:txBody>
      </p: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6CC1DCFD-B916-4B1F-B7A2-2CD637A03A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2766508" y="1827101"/>
            <a:ext cx="6663600" cy="3733200"/>
          </a:xfrm>
        </p:spPr>
      </p:pic>
    </p:spTree>
    <p:extLst>
      <p:ext uri="{BB962C8B-B14F-4D97-AF65-F5344CB8AC3E}">
        <p14:creationId xmlns:p14="http://schemas.microsoft.com/office/powerpoint/2010/main" val="3217112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E697CE6-6CB7-4565-9CDC-071887B3C9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DA3BF14-5799-4888-BE1E-5DCD6F7C64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FDE700F-E1DD-45BB-B255-074FC144D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0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619E11-2003-4240-A4B5-7B4100D4F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A564A08-BC1F-4255-8FB2-9E6935CCBDA2}"/>
              </a:ext>
            </a:extLst>
          </p:cNvPr>
          <p:cNvSpPr txBox="1"/>
          <p:nvPr/>
        </p:nvSpPr>
        <p:spPr>
          <a:xfrm>
            <a:off x="207539" y="6111354"/>
            <a:ext cx="8500322" cy="31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1200" b="1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抢购页面：</a:t>
            </a:r>
            <a:r>
              <a:rPr lang="en-US" altLang="zh-CN" sz="1200" b="1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https://m.n8n8.cn/huodong/2023/level2Basic?open=renewal&amp;useId=1</a:t>
            </a:r>
            <a:endParaRPr lang="zh-CN" altLang="en-US" sz="1200" b="1" spc="150" dirty="0">
              <a:solidFill>
                <a:srgbClr val="C00000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53098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mZlNWEyYjk1ZmQxZTAxMTM3YmI3YjdlYzA5MzM4Mzk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21480</TotalTime>
  <Words>716</Words>
  <Application>Microsoft Office PowerPoint</Application>
  <PresentationFormat>宽屏</PresentationFormat>
  <Paragraphs>67</Paragraphs>
  <Slides>25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Hiragino Sans GB</vt:lpstr>
      <vt:lpstr>Noto Sans S Chinese Bold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 猪肠</cp:lastModifiedBy>
  <cp:revision>894</cp:revision>
  <dcterms:created xsi:type="dcterms:W3CDTF">2019-06-19T02:08:00Z</dcterms:created>
  <dcterms:modified xsi:type="dcterms:W3CDTF">2023-06-09T01:27:51Z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2052-11.1.0.11744</vt:lpwstr>
  </property>
  <property fmtid="{D5CDD505-2E9C-101B-9397-08002B2CF9AE}" pid="3" name="ICV">
    <vt:lpwstr>EBF8DB5FD94B49F7B17BC65F9BA08668</vt:lpwstr>
  </property>
</Properties>
</file>