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51" r:id="rId7"/>
    <p:sldId id="4484" r:id="rId8"/>
    <p:sldId id="4477" r:id="rId9"/>
    <p:sldId id="4485" r:id="rId10"/>
    <p:sldId id="4229" r:id="rId11"/>
    <p:sldId id="4469" r:id="rId12"/>
    <p:sldId id="4473" r:id="rId13"/>
    <p:sldId id="4486" r:id="rId14"/>
    <p:sldId id="4487" r:id="rId15"/>
    <p:sldId id="4183" r:id="rId16"/>
    <p:sldId id="4426" r:id="rId17"/>
    <p:sldId id="4184" r:id="rId18"/>
    <p:sldId id="4209" r:id="rId19"/>
    <p:sldId id="4401" r:id="rId20"/>
    <p:sldId id="4402"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6.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7.xml"/><Relationship Id="rId6" Type="http://schemas.openxmlformats.org/officeDocument/2006/relationships/image" Target="../media/image44.png"/><Relationship Id="rId5" Type="http://schemas.openxmlformats.org/officeDocument/2006/relationships/tags" Target="../tags/tag146.xml"/><Relationship Id="rId4" Type="http://schemas.openxmlformats.org/officeDocument/2006/relationships/image" Target="../media/image3.png"/><Relationship Id="rId3" Type="http://schemas.openxmlformats.org/officeDocument/2006/relationships/tags" Target="../tags/tag145.xml"/><Relationship Id="rId2" Type="http://schemas.openxmlformats.org/officeDocument/2006/relationships/image" Target="../media/image1.png"/><Relationship Id="rId1"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45.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上升通道（电力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5.31</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8285" y="806450"/>
            <a:ext cx="4639945" cy="524573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352290" y="806450"/>
            <a:ext cx="4189730" cy="361759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771765" y="1261745"/>
            <a:ext cx="4065270" cy="3776345"/>
          </a:xfrm>
          <a:prstGeom prst="rect">
            <a:avLst/>
          </a:prstGeom>
          <a:ln>
            <a:solidFill>
              <a:schemeClr val="accent1"/>
            </a:solidFill>
          </a:ln>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新异动（煤炭）</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6.1</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89865" y="768350"/>
            <a:ext cx="5186045" cy="531050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590415" y="896620"/>
            <a:ext cx="4238625" cy="295529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8053070" y="1195070"/>
            <a:ext cx="3979545" cy="279082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4789170" y="3614420"/>
            <a:ext cx="3815715" cy="2802255"/>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煤炭</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61290" y="834390"/>
            <a:ext cx="4857750" cy="532320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3646170" y="768350"/>
            <a:ext cx="4126865" cy="282765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879715" y="768350"/>
            <a:ext cx="4225290" cy="2827020"/>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6159500" y="3755390"/>
            <a:ext cx="3439160" cy="259270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升级选股王1_1780466714732"/>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x1080-1_1780466704914"/>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题材轮动，把握节奏</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2026.6.3</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月高标退潮，炒作收窄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pic>
        <p:nvPicPr>
          <p:cNvPr id="14" name="图片 13"/>
          <p:cNvPicPr>
            <a:picLocks noChangeAspect="1"/>
          </p:cNvPicPr>
          <p:nvPr/>
        </p:nvPicPr>
        <p:blipFill>
          <a:blip r:embed="rId1"/>
          <a:stretch>
            <a:fillRect/>
          </a:stretch>
        </p:blipFill>
        <p:spPr>
          <a:xfrm>
            <a:off x="5720715" y="868045"/>
            <a:ext cx="5800725" cy="4410710"/>
          </a:xfrm>
          <a:prstGeom prst="rect">
            <a:avLst/>
          </a:prstGeom>
          <a:ln>
            <a:solidFill>
              <a:schemeClr val="accent1"/>
            </a:solidFill>
          </a:ln>
        </p:spPr>
      </p:pic>
      <p:sp>
        <p:nvSpPr>
          <p:cNvPr id="15" name="文本框 14"/>
          <p:cNvSpPr txBox="1"/>
          <p:nvPr/>
        </p:nvSpPr>
        <p:spPr>
          <a:xfrm>
            <a:off x="8572500" y="185102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16" name="图片 15"/>
          <p:cNvPicPr>
            <a:picLocks noChangeAspect="1"/>
          </p:cNvPicPr>
          <p:nvPr/>
        </p:nvPicPr>
        <p:blipFill>
          <a:blip r:embed="rId2"/>
          <a:stretch>
            <a:fillRect/>
          </a:stretch>
        </p:blipFill>
        <p:spPr>
          <a:xfrm>
            <a:off x="189230" y="868045"/>
            <a:ext cx="5300345" cy="4410710"/>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指数类布局机会再次凸显</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01295" y="768350"/>
            <a:ext cx="6578600" cy="32435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797550" y="2783205"/>
            <a:ext cx="6212840" cy="335915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7122795" y="852805"/>
            <a:ext cx="4808220" cy="1768475"/>
          </a:xfrm>
          <a:prstGeom prst="rect">
            <a:avLst/>
          </a:prstGeom>
          <a:ln>
            <a:solidFill>
              <a:schemeClr val="accent1"/>
            </a:solidFill>
          </a:ln>
        </p:spPr>
      </p:pic>
      <p:sp>
        <p:nvSpPr>
          <p:cNvPr id="6" name="文本框 5"/>
          <p:cNvSpPr txBox="1"/>
          <p:nvPr/>
        </p:nvSpPr>
        <p:spPr>
          <a:xfrm>
            <a:off x="486410" y="4215765"/>
            <a:ext cx="4300220" cy="1476375"/>
          </a:xfrm>
          <a:prstGeom prst="rect">
            <a:avLst/>
          </a:prstGeom>
          <a:noFill/>
        </p:spPr>
        <p:txBody>
          <a:bodyPr wrap="square" rtlCol="0">
            <a:spAutoFit/>
          </a:bodyPr>
          <a:p>
            <a:r>
              <a:rPr lang="zh-CN" altLang="en-US">
                <a:solidFill>
                  <a:srgbClr val="FF0000"/>
                </a:solidFill>
              </a:rPr>
              <a:t>市场背景：控盘低谷，牛线下移左侧探底</a:t>
            </a:r>
            <a:endParaRPr lang="zh-CN" altLang="en-US">
              <a:solidFill>
                <a:srgbClr val="FF0000"/>
              </a:solidFill>
            </a:endParaRPr>
          </a:p>
          <a:p>
            <a:endParaRPr lang="zh-CN" altLang="en-US"/>
          </a:p>
          <a:p>
            <a:r>
              <a:rPr lang="zh-CN" altLang="en-US"/>
              <a:t>①上一次机会：</a:t>
            </a:r>
            <a:r>
              <a:rPr lang="en-US" altLang="zh-CN"/>
              <a:t>3</a:t>
            </a:r>
            <a:r>
              <a:rPr lang="zh-CN" altLang="en-US"/>
              <a:t>月底上证牛线下移</a:t>
            </a:r>
            <a:endParaRPr lang="zh-CN" altLang="en-US"/>
          </a:p>
          <a:p>
            <a:r>
              <a:rPr lang="zh-CN" altLang="en-US"/>
              <a:t>②本次牛线下移：</a:t>
            </a:r>
            <a:r>
              <a:rPr lang="en-US" altLang="zh-CN"/>
              <a:t>6</a:t>
            </a:r>
            <a:r>
              <a:rPr lang="zh-CN" altLang="en-US"/>
              <a:t>月易出现大波段低点</a:t>
            </a:r>
            <a:endParaRPr lang="zh-CN" altLang="en-US"/>
          </a:p>
          <a:p>
            <a:endParaRPr lang="zh-CN" altLang="en-US"/>
          </a:p>
        </p:txBody>
      </p:sp>
      <p:sp>
        <p:nvSpPr>
          <p:cNvPr id="7" name="椭圆 6"/>
          <p:cNvSpPr/>
          <p:nvPr/>
        </p:nvSpPr>
        <p:spPr>
          <a:xfrm>
            <a:off x="4003040" y="1497330"/>
            <a:ext cx="951230" cy="479425"/>
          </a:xfrm>
          <a:prstGeom prst="ellipse">
            <a:avLst/>
          </a:prstGeom>
          <a:solidFill>
            <a:schemeClr val="accent1">
              <a:alpha val="5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9556115" y="3349625"/>
            <a:ext cx="951230" cy="479425"/>
          </a:xfrm>
          <a:prstGeom prst="ellipse">
            <a:avLst/>
          </a:prstGeom>
          <a:solidFill>
            <a:schemeClr val="accent1">
              <a:alpha val="5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高低切换</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0030" y="854075"/>
            <a:ext cx="5353050" cy="2914015"/>
          </a:xfrm>
          <a:prstGeom prst="rect">
            <a:avLst/>
          </a:prstGeom>
          <a:ln>
            <a:solidFill>
              <a:schemeClr val="accent1"/>
            </a:solidFill>
          </a:ln>
        </p:spPr>
      </p:pic>
      <p:sp>
        <p:nvSpPr>
          <p:cNvPr id="4" name="矩形 3"/>
          <p:cNvSpPr/>
          <p:nvPr/>
        </p:nvSpPr>
        <p:spPr>
          <a:xfrm>
            <a:off x="898525" y="1151890"/>
            <a:ext cx="2574925" cy="2263775"/>
          </a:xfrm>
          <a:prstGeom prst="rect">
            <a:avLst/>
          </a:prstGeom>
          <a:solidFill>
            <a:schemeClr val="accent1">
              <a:alpha val="3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rcRect b="6404"/>
          <a:stretch>
            <a:fillRect/>
          </a:stretch>
        </p:blipFill>
        <p:spPr>
          <a:xfrm>
            <a:off x="5767705" y="854075"/>
            <a:ext cx="2647315" cy="2914015"/>
          </a:xfrm>
          <a:prstGeom prst="rect">
            <a:avLst/>
          </a:prstGeom>
          <a:ln>
            <a:solidFill>
              <a:schemeClr val="accent1"/>
            </a:solidFill>
          </a:ln>
        </p:spPr>
      </p:pic>
      <p:sp>
        <p:nvSpPr>
          <p:cNvPr id="10" name="文本框 9"/>
          <p:cNvSpPr txBox="1"/>
          <p:nvPr/>
        </p:nvSpPr>
        <p:spPr>
          <a:xfrm>
            <a:off x="469265" y="4105910"/>
            <a:ext cx="4662170" cy="368300"/>
          </a:xfrm>
          <a:prstGeom prst="rect">
            <a:avLst/>
          </a:prstGeom>
          <a:noFill/>
        </p:spPr>
        <p:txBody>
          <a:bodyPr wrap="square" rtlCol="0">
            <a:spAutoFit/>
          </a:bodyPr>
          <a:p>
            <a:r>
              <a:rPr lang="zh-CN" altLang="en-US">
                <a:highlight>
                  <a:srgbClr val="FFFF00"/>
                </a:highlight>
              </a:rPr>
              <a:t>本轮</a:t>
            </a:r>
            <a:r>
              <a:rPr lang="en-US" altLang="zh-CN">
                <a:highlight>
                  <a:srgbClr val="FFFF00"/>
                </a:highlight>
              </a:rPr>
              <a:t>B</a:t>
            </a:r>
            <a:r>
              <a:rPr lang="zh-CN" altLang="en-US">
                <a:highlight>
                  <a:srgbClr val="FFFF00"/>
                </a:highlight>
              </a:rPr>
              <a:t>点的科技主线开始进入退潮破位阶段</a:t>
            </a:r>
            <a:endParaRPr lang="zh-CN" altLang="en-US">
              <a:highlight>
                <a:srgbClr val="FFFF00"/>
              </a:highlight>
            </a:endParaRPr>
          </a:p>
        </p:txBody>
      </p:sp>
      <p:pic>
        <p:nvPicPr>
          <p:cNvPr id="11" name="图片 10"/>
          <p:cNvPicPr>
            <a:picLocks noChangeAspect="1"/>
          </p:cNvPicPr>
          <p:nvPr/>
        </p:nvPicPr>
        <p:blipFill>
          <a:blip r:embed="rId3"/>
          <a:srcRect t="20682"/>
          <a:stretch>
            <a:fillRect/>
          </a:stretch>
        </p:blipFill>
        <p:spPr>
          <a:xfrm>
            <a:off x="5767705" y="4004945"/>
            <a:ext cx="4794250" cy="1388110"/>
          </a:xfrm>
          <a:prstGeom prst="rect">
            <a:avLst/>
          </a:prstGeom>
          <a:ln>
            <a:solidFill>
              <a:schemeClr val="accent1"/>
            </a:solidFill>
          </a:ln>
        </p:spPr>
      </p:pic>
      <p:sp>
        <p:nvSpPr>
          <p:cNvPr id="12" name="文本框 11"/>
          <p:cNvSpPr txBox="1"/>
          <p:nvPr/>
        </p:nvSpPr>
        <p:spPr>
          <a:xfrm>
            <a:off x="6191250" y="5461000"/>
            <a:ext cx="2223770" cy="368300"/>
          </a:xfrm>
          <a:prstGeom prst="rect">
            <a:avLst/>
          </a:prstGeom>
          <a:noFill/>
        </p:spPr>
        <p:txBody>
          <a:bodyPr wrap="square" rtlCol="0">
            <a:spAutoFit/>
          </a:bodyPr>
          <a:p>
            <a:r>
              <a:rPr lang="zh-CN" altLang="en-US">
                <a:highlight>
                  <a:srgbClr val="FFFF00"/>
                </a:highlight>
              </a:rPr>
              <a:t>低位，逆周期走强</a:t>
            </a:r>
            <a:endParaRPr lang="zh-CN" altLang="en-US">
              <a:highlight>
                <a:srgbClr val="FFFF00"/>
              </a:highlight>
            </a:endParaRPr>
          </a:p>
        </p:txBody>
      </p:sp>
      <p:pic>
        <p:nvPicPr>
          <p:cNvPr id="13" name="图片 12"/>
          <p:cNvPicPr>
            <a:picLocks noChangeAspect="1"/>
          </p:cNvPicPr>
          <p:nvPr/>
        </p:nvPicPr>
        <p:blipFill>
          <a:blip r:embed="rId4"/>
          <a:stretch>
            <a:fillRect/>
          </a:stretch>
        </p:blipFill>
        <p:spPr>
          <a:xfrm>
            <a:off x="8670290" y="1422400"/>
            <a:ext cx="3035300" cy="2345690"/>
          </a:xfrm>
          <a:prstGeom prst="rect">
            <a:avLst/>
          </a:prstGeom>
          <a:ln>
            <a:solidFill>
              <a:schemeClr val="accent1"/>
            </a:solidFill>
          </a:ln>
        </p:spPr>
      </p:pic>
      <p:sp>
        <p:nvSpPr>
          <p:cNvPr id="14" name="文本框 13"/>
          <p:cNvSpPr txBox="1"/>
          <p:nvPr/>
        </p:nvSpPr>
        <p:spPr>
          <a:xfrm>
            <a:off x="8194040" y="3636645"/>
            <a:ext cx="3779520" cy="368300"/>
          </a:xfrm>
          <a:prstGeom prst="rect">
            <a:avLst/>
          </a:prstGeom>
          <a:noFill/>
        </p:spPr>
        <p:txBody>
          <a:bodyPr wrap="square" rtlCol="0">
            <a:spAutoFit/>
          </a:bodyPr>
          <a:p>
            <a:r>
              <a:rPr lang="zh-CN" altLang="en-US">
                <a:highlight>
                  <a:srgbClr val="FFFF00"/>
                </a:highlight>
              </a:rPr>
              <a:t>大盘</a:t>
            </a:r>
            <a:r>
              <a:rPr lang="en-US" altLang="zh-CN">
                <a:highlight>
                  <a:srgbClr val="FFFF00"/>
                </a:highlight>
              </a:rPr>
              <a:t>5</a:t>
            </a:r>
            <a:r>
              <a:rPr lang="zh-CN" altLang="en-US">
                <a:highlight>
                  <a:srgbClr val="FFFF00"/>
                </a:highlight>
              </a:rPr>
              <a:t>月底周线死叉，煤炭周线金叉</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99390" y="897890"/>
            <a:ext cx="5467985" cy="226060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199390" y="3556635"/>
            <a:ext cx="5468620" cy="226123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5955030" y="897890"/>
            <a:ext cx="4582160" cy="5180330"/>
          </a:xfrm>
          <a:prstGeom prst="rect">
            <a:avLst/>
          </a:prstGeom>
          <a:ln>
            <a:solidFill>
              <a:schemeClr val="accent1"/>
            </a:solidFill>
          </a:ln>
        </p:spPr>
      </p:pic>
      <p:sp>
        <p:nvSpPr>
          <p:cNvPr id="7" name="文本框 6"/>
          <p:cNvSpPr txBox="1"/>
          <p:nvPr/>
        </p:nvSpPr>
        <p:spPr>
          <a:xfrm>
            <a:off x="1941830" y="2145030"/>
            <a:ext cx="3307080" cy="368300"/>
          </a:xfrm>
          <a:prstGeom prst="rect">
            <a:avLst/>
          </a:prstGeom>
          <a:noFill/>
        </p:spPr>
        <p:txBody>
          <a:bodyPr wrap="square" rtlCol="0">
            <a:spAutoFit/>
          </a:bodyPr>
          <a:p>
            <a:r>
              <a:rPr lang="zh-CN" altLang="en-US">
                <a:highlight>
                  <a:srgbClr val="FFFF00"/>
                </a:highlight>
              </a:rPr>
              <a:t>光通信（少量科技强者恒强）</a:t>
            </a:r>
            <a:endParaRPr lang="zh-CN" altLang="en-US">
              <a:highlight>
                <a:srgbClr val="FFFF00"/>
              </a:highlight>
            </a:endParaRPr>
          </a:p>
        </p:txBody>
      </p:sp>
      <p:sp>
        <p:nvSpPr>
          <p:cNvPr id="10" name="文本框 9"/>
          <p:cNvSpPr txBox="1"/>
          <p:nvPr/>
        </p:nvSpPr>
        <p:spPr>
          <a:xfrm>
            <a:off x="3052445" y="5073650"/>
            <a:ext cx="2524760" cy="368300"/>
          </a:xfrm>
          <a:prstGeom prst="rect">
            <a:avLst/>
          </a:prstGeom>
          <a:noFill/>
        </p:spPr>
        <p:txBody>
          <a:bodyPr wrap="square" rtlCol="0">
            <a:spAutoFit/>
          </a:bodyPr>
          <a:p>
            <a:r>
              <a:rPr lang="zh-CN" altLang="en-US">
                <a:highlight>
                  <a:srgbClr val="FFFF00"/>
                </a:highlight>
              </a:rPr>
              <a:t>煤炭（权重轮动）</a:t>
            </a:r>
            <a:endParaRPr lang="zh-CN" altLang="en-US">
              <a:highlight>
                <a:srgbClr val="FFFF00"/>
              </a:highlight>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先处理破位个股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277495" y="1172210"/>
            <a:ext cx="5537835" cy="4860290"/>
          </a:xfrm>
          <a:prstGeom prst="rect">
            <a:avLst/>
          </a:prstGeom>
          <a:ln>
            <a:solidFill>
              <a:schemeClr val="accent1"/>
            </a:solidFill>
          </a:ln>
        </p:spPr>
      </p:pic>
      <p:sp>
        <p:nvSpPr>
          <p:cNvPr id="9" name="文本框 8"/>
          <p:cNvSpPr txBox="1"/>
          <p:nvPr/>
        </p:nvSpPr>
        <p:spPr>
          <a:xfrm>
            <a:off x="6140450" y="1196975"/>
            <a:ext cx="4634865" cy="1476375"/>
          </a:xfrm>
          <a:prstGeom prst="rect">
            <a:avLst/>
          </a:prstGeom>
          <a:noFill/>
        </p:spPr>
        <p:txBody>
          <a:bodyPr wrap="square" rtlCol="0">
            <a:spAutoFit/>
          </a:bodyPr>
          <a:p>
            <a:r>
              <a:rPr lang="zh-CN" altLang="en-US">
                <a:solidFill>
                  <a:srgbClr val="FF0000"/>
                </a:solidFill>
              </a:rPr>
              <a:t>破位前：</a:t>
            </a:r>
            <a:endParaRPr lang="zh-CN" altLang="en-US">
              <a:solidFill>
                <a:srgbClr val="FF0000"/>
              </a:solidFill>
            </a:endParaRPr>
          </a:p>
          <a:p>
            <a:r>
              <a:rPr lang="zh-CN" altLang="en-US"/>
              <a:t>①背离、②破位、③反抽</a:t>
            </a:r>
            <a:endParaRPr lang="zh-CN" altLang="en-US"/>
          </a:p>
          <a:p>
            <a:endParaRPr lang="zh-CN" altLang="en-US"/>
          </a:p>
          <a:p>
            <a:r>
              <a:rPr lang="zh-CN" altLang="en-US">
                <a:solidFill>
                  <a:srgbClr val="0029DA"/>
                </a:solidFill>
              </a:rPr>
              <a:t>破位后：</a:t>
            </a:r>
            <a:endParaRPr lang="zh-CN" altLang="en-US">
              <a:solidFill>
                <a:srgbClr val="0029DA"/>
              </a:solidFill>
            </a:endParaRPr>
          </a:p>
          <a:p>
            <a:r>
              <a:rPr lang="zh-CN" altLang="en-US"/>
              <a:t>破位</a:t>
            </a:r>
            <a:r>
              <a:rPr lang="en-US" altLang="zh-CN"/>
              <a:t>3%</a:t>
            </a:r>
            <a:r>
              <a:rPr lang="zh-CN" altLang="en-US"/>
              <a:t>、盘中反抽</a:t>
            </a:r>
            <a:r>
              <a:rPr lang="en-US" altLang="zh-CN"/>
              <a:t>3%</a:t>
            </a:r>
            <a:r>
              <a:rPr lang="zh-CN" altLang="en-US"/>
              <a:t>、</a:t>
            </a:r>
            <a:r>
              <a:rPr lang="en-US" altLang="zh-CN"/>
              <a:t>3</a:t>
            </a:r>
            <a:r>
              <a:rPr lang="zh-CN" altLang="en-US"/>
              <a:t>天不修复破位阴线</a:t>
            </a:r>
            <a:endParaRPr lang="zh-CN" altLang="en-US"/>
          </a:p>
        </p:txBody>
      </p:sp>
      <p:pic>
        <p:nvPicPr>
          <p:cNvPr id="10" name="图片 9"/>
          <p:cNvPicPr>
            <a:picLocks noChangeAspect="1"/>
          </p:cNvPicPr>
          <p:nvPr/>
        </p:nvPicPr>
        <p:blipFill>
          <a:blip r:embed="rId2"/>
          <a:stretch>
            <a:fillRect/>
          </a:stretch>
        </p:blipFill>
        <p:spPr>
          <a:xfrm>
            <a:off x="277495" y="3041015"/>
            <a:ext cx="5519420" cy="2795270"/>
          </a:xfrm>
          <a:prstGeom prst="rect">
            <a:avLst/>
          </a:prstGeom>
        </p:spPr>
      </p:pic>
      <p:pic>
        <p:nvPicPr>
          <p:cNvPr id="11" name="图片 10"/>
          <p:cNvPicPr>
            <a:picLocks noChangeAspect="1"/>
          </p:cNvPicPr>
          <p:nvPr/>
        </p:nvPicPr>
        <p:blipFill>
          <a:blip r:embed="rId3"/>
          <a:stretch>
            <a:fillRect/>
          </a:stretch>
        </p:blipFill>
        <p:spPr>
          <a:xfrm>
            <a:off x="6203950" y="2880995"/>
            <a:ext cx="4745355" cy="3416935"/>
          </a:xfrm>
          <a:prstGeom prst="rect">
            <a:avLst/>
          </a:prstGeom>
          <a:ln>
            <a:solidFill>
              <a:schemeClr val="accent1"/>
            </a:solidFill>
          </a:ln>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1512</Words>
  <Application>WPS 演示</Application>
  <PresentationFormat>宽屏</PresentationFormat>
  <Paragraphs>139</Paragraphs>
  <Slides>19</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19</vt:i4>
      </vt:variant>
    </vt:vector>
  </HeadingPairs>
  <TitlesOfParts>
    <vt:vector size="32"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1270</cp:revision>
  <dcterms:created xsi:type="dcterms:W3CDTF">2019-06-19T02:08:00Z</dcterms:created>
  <dcterms:modified xsi:type="dcterms:W3CDTF">2026-06-03T09:16:37Z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