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7"/>
  </p:notesMasterIdLst>
  <p:handoutMasterIdLst>
    <p:handoutMasterId r:id="rId28"/>
  </p:handoutMasterIdLst>
  <p:sldIdLst>
    <p:sldId id="4166" r:id="rId4"/>
    <p:sldId id="4167" r:id="rId5"/>
    <p:sldId id="4168" r:id="rId6"/>
    <p:sldId id="4451" r:id="rId7"/>
    <p:sldId id="4484" r:id="rId8"/>
    <p:sldId id="4477" r:id="rId9"/>
    <p:sldId id="4492" r:id="rId10"/>
    <p:sldId id="4493" r:id="rId11"/>
    <p:sldId id="4229" r:id="rId12"/>
    <p:sldId id="4489" r:id="rId13"/>
    <p:sldId id="4494" r:id="rId14"/>
    <p:sldId id="4488" r:id="rId15"/>
    <p:sldId id="4490" r:id="rId16"/>
    <p:sldId id="4491" r:id="rId17"/>
    <p:sldId id="4183" r:id="rId18"/>
    <p:sldId id="4426" r:id="rId19"/>
    <p:sldId id="4184" r:id="rId20"/>
    <p:sldId id="4209" r:id="rId21"/>
    <p:sldId id="4241" r:id="rId22"/>
    <p:sldId id="4401" r:id="rId23"/>
    <p:sldId id="4402" r:id="rId24"/>
    <p:sldId id="4443" r:id="rId25"/>
    <p:sldId id="4495" r:id="rId26"/>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userDrawn="1">
          <p15:clr>
            <a:srgbClr val="A4A3A4"/>
          </p15:clr>
        </p15:guide>
        <p15:guide id="2" pos="384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9"/>
        <p:guide pos="384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gs" Target="tags/tag170.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43.xml"/><Relationship Id="rId7" Type="http://schemas.openxmlformats.org/officeDocument/2006/relationships/image" Target="../media/image31.png"/><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image" Target="../media/image30.png"/><Relationship Id="rId3" Type="http://schemas.openxmlformats.org/officeDocument/2006/relationships/tags" Target="../tags/tag140.xml"/><Relationship Id="rId2" Type="http://schemas.openxmlformats.org/officeDocument/2006/relationships/image" Target="../media/image29.png"/><Relationship Id="rId1" Type="http://schemas.openxmlformats.org/officeDocument/2006/relationships/tags" Target="../tags/tag139.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4.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5.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47.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7.xml"/><Relationship Id="rId6" Type="http://schemas.openxmlformats.org/officeDocument/2006/relationships/image" Target="../media/image48.png"/><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61.xml"/><Relationship Id="rId6" Type="http://schemas.openxmlformats.org/officeDocument/2006/relationships/image" Target="../media/image49.png"/><Relationship Id="rId5" Type="http://schemas.openxmlformats.org/officeDocument/2006/relationships/tags" Target="../tags/tag160.xml"/><Relationship Id="rId4" Type="http://schemas.openxmlformats.org/officeDocument/2006/relationships/image" Target="../media/image3.png"/><Relationship Id="rId3" Type="http://schemas.openxmlformats.org/officeDocument/2006/relationships/tags" Target="../tags/tag159.xml"/><Relationship Id="rId2" Type="http://schemas.openxmlformats.org/officeDocument/2006/relationships/image" Target="../media/image1.png"/><Relationship Id="rId1" Type="http://schemas.openxmlformats.org/officeDocument/2006/relationships/tags" Target="../tags/tag158.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65.xml"/><Relationship Id="rId6" Type="http://schemas.openxmlformats.org/officeDocument/2006/relationships/image" Target="../media/image50.png"/><Relationship Id="rId5" Type="http://schemas.openxmlformats.org/officeDocument/2006/relationships/tags" Target="../tags/tag164.xml"/><Relationship Id="rId4" Type="http://schemas.openxmlformats.org/officeDocument/2006/relationships/image" Target="../media/image3.png"/><Relationship Id="rId3" Type="http://schemas.openxmlformats.org/officeDocument/2006/relationships/tags" Target="../tags/tag163.xml"/><Relationship Id="rId2" Type="http://schemas.openxmlformats.org/officeDocument/2006/relationships/image" Target="../media/image1.png"/><Relationship Id="rId1" Type="http://schemas.openxmlformats.org/officeDocument/2006/relationships/tags" Target="../tags/tag162.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image" Target="../media/image3.png"/><Relationship Id="rId3" Type="http://schemas.openxmlformats.org/officeDocument/2006/relationships/tags" Target="../tags/tag167.xml"/><Relationship Id="rId2" Type="http://schemas.openxmlformats.org/officeDocument/2006/relationships/image" Target="../media/image1.png"/><Relationship Id="rId1" Type="http://schemas.openxmlformats.org/officeDocument/2006/relationships/tags" Target="../tags/tag16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3.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450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方向一：指数类布局</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248285" y="768350"/>
            <a:ext cx="5280660" cy="287210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248285" y="3749040"/>
            <a:ext cx="7682230" cy="236093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8794750" y="848995"/>
            <a:ext cx="2370455" cy="5271135"/>
          </a:xfrm>
          <a:prstGeom prst="rect">
            <a:avLst/>
          </a:prstGeom>
          <a:ln>
            <a:solidFill>
              <a:schemeClr val="accent1"/>
            </a:solidFill>
          </a:ln>
        </p:spPr>
      </p:pic>
      <p:sp>
        <p:nvSpPr>
          <p:cNvPr id="10" name="椭圆 9"/>
          <p:cNvSpPr/>
          <p:nvPr/>
        </p:nvSpPr>
        <p:spPr>
          <a:xfrm>
            <a:off x="9895840" y="5757545"/>
            <a:ext cx="572135" cy="420370"/>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5628005" y="1390015"/>
            <a:ext cx="3390265" cy="1309370"/>
          </a:xfrm>
          <a:prstGeom prst="rect">
            <a:avLst/>
          </a:prstGeom>
          <a:noFill/>
        </p:spPr>
        <p:txBody>
          <a:bodyPr wrap="square" rtlCol="0">
            <a:spAutoFit/>
          </a:bodyPr>
          <a:p>
            <a:pPr>
              <a:lnSpc>
                <a:spcPct val="110000"/>
              </a:lnSpc>
            </a:pPr>
            <a:r>
              <a:rPr lang="zh-CN" altLang="en-US">
                <a:highlight>
                  <a:srgbClr val="FFFF00"/>
                </a:highlight>
              </a:rPr>
              <a:t>选择自己熟悉的：</a:t>
            </a:r>
            <a:endParaRPr lang="zh-CN" altLang="en-US">
              <a:highlight>
                <a:srgbClr val="FFFF00"/>
              </a:highlight>
            </a:endParaRPr>
          </a:p>
          <a:p>
            <a:pPr>
              <a:lnSpc>
                <a:spcPct val="110000"/>
              </a:lnSpc>
            </a:pPr>
            <a:r>
              <a:rPr lang="zh-CN" altLang="en-US">
                <a:highlight>
                  <a:srgbClr val="FFFF00"/>
                </a:highlight>
              </a:rPr>
              <a:t>①</a:t>
            </a:r>
            <a:r>
              <a:rPr lang="en-US" altLang="zh-CN">
                <a:highlight>
                  <a:srgbClr val="FFFF00"/>
                </a:highlight>
              </a:rPr>
              <a:t>ETF</a:t>
            </a:r>
            <a:r>
              <a:rPr lang="zh-CN" altLang="en-US">
                <a:highlight>
                  <a:srgbClr val="FFFF00"/>
                </a:highlight>
              </a:rPr>
              <a:t>类</a:t>
            </a:r>
            <a:endParaRPr lang="zh-CN" altLang="en-US">
              <a:highlight>
                <a:srgbClr val="FFFF00"/>
              </a:highlight>
            </a:endParaRPr>
          </a:p>
          <a:p>
            <a:pPr>
              <a:lnSpc>
                <a:spcPct val="110000"/>
              </a:lnSpc>
            </a:pPr>
            <a:r>
              <a:rPr lang="zh-CN" altLang="en-US">
                <a:highlight>
                  <a:srgbClr val="FFFF00"/>
                </a:highlight>
              </a:rPr>
              <a:t>②指数类</a:t>
            </a:r>
            <a:endParaRPr lang="zh-CN" altLang="en-US">
              <a:highlight>
                <a:srgbClr val="FFFF00"/>
              </a:highlight>
            </a:endParaRPr>
          </a:p>
          <a:p>
            <a:pPr>
              <a:lnSpc>
                <a:spcPct val="110000"/>
              </a:lnSpc>
            </a:pPr>
            <a:r>
              <a:rPr lang="zh-CN" altLang="en-US">
                <a:highlight>
                  <a:srgbClr val="FFFF00"/>
                </a:highlight>
              </a:rPr>
              <a:t>③经传指增：明亚中证</a:t>
            </a:r>
            <a:r>
              <a:rPr lang="en-US" altLang="zh-CN">
                <a:highlight>
                  <a:srgbClr val="FFFF00"/>
                </a:highlight>
              </a:rPr>
              <a:t>1000C</a:t>
            </a:r>
            <a:endParaRPr lang="en-US" altLang="zh-CN">
              <a:highlight>
                <a:srgbClr val="FFFF00"/>
              </a:highlight>
            </a:endParaRPr>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未来</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控盘被套，等待自救</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3084195" y="2515870"/>
            <a:ext cx="4620895" cy="3270885"/>
          </a:xfrm>
          <a:prstGeom prst="rect">
            <a:avLst/>
          </a:prstGeom>
          <a:ln>
            <a:solidFill>
              <a:schemeClr val="accent1"/>
            </a:solidFill>
          </a:ln>
        </p:spPr>
      </p:pic>
      <p:pic>
        <p:nvPicPr>
          <p:cNvPr id="3" name="图片 2"/>
          <p:cNvPicPr>
            <a:picLocks noChangeAspect="1"/>
          </p:cNvPicPr>
          <p:nvPr/>
        </p:nvPicPr>
        <p:blipFill>
          <a:blip r:embed="rId2"/>
          <a:stretch>
            <a:fillRect/>
          </a:stretch>
        </p:blipFill>
        <p:spPr>
          <a:xfrm>
            <a:off x="7602855" y="3547745"/>
            <a:ext cx="4239895" cy="2814955"/>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7603490" y="768350"/>
            <a:ext cx="4239260" cy="2779395"/>
          </a:xfrm>
          <a:prstGeom prst="rect">
            <a:avLst/>
          </a:prstGeom>
          <a:ln>
            <a:solidFill>
              <a:schemeClr val="accent1"/>
            </a:solidFill>
          </a:ln>
        </p:spPr>
      </p:pic>
      <p:pic>
        <p:nvPicPr>
          <p:cNvPr id="12" name="图片 11"/>
          <p:cNvPicPr>
            <a:picLocks noChangeAspect="1"/>
          </p:cNvPicPr>
          <p:nvPr/>
        </p:nvPicPr>
        <p:blipFill>
          <a:blip r:embed="rId4"/>
          <a:srcRect l="23549"/>
          <a:stretch>
            <a:fillRect/>
          </a:stretch>
        </p:blipFill>
        <p:spPr>
          <a:xfrm>
            <a:off x="440690" y="944880"/>
            <a:ext cx="3072130" cy="4587240"/>
          </a:xfrm>
          <a:prstGeom prst="rect">
            <a:avLst/>
          </a:prstGeom>
          <a:ln>
            <a:solidFill>
              <a:schemeClr val="accent1"/>
            </a:solidFill>
          </a:ln>
        </p:spPr>
      </p:pic>
      <p:sp>
        <p:nvSpPr>
          <p:cNvPr id="13" name="文本框 12"/>
          <p:cNvSpPr txBox="1"/>
          <p:nvPr/>
        </p:nvSpPr>
        <p:spPr>
          <a:xfrm>
            <a:off x="3642995" y="1273810"/>
            <a:ext cx="2952115" cy="645160"/>
          </a:xfrm>
          <a:prstGeom prst="rect">
            <a:avLst/>
          </a:prstGeom>
          <a:noFill/>
        </p:spPr>
        <p:txBody>
          <a:bodyPr wrap="square" rtlCol="0">
            <a:spAutoFit/>
          </a:bodyPr>
          <a:p>
            <a:r>
              <a:rPr lang="zh-CN" altLang="en-US">
                <a:highlight>
                  <a:srgbClr val="FFFF00"/>
                </a:highlight>
              </a:rPr>
              <a:t>注意：</a:t>
            </a:r>
            <a:r>
              <a:rPr lang="en-US" altLang="zh-CN">
                <a:highlight>
                  <a:srgbClr val="FFFF00"/>
                </a:highlight>
              </a:rPr>
              <a:t>60</a:t>
            </a:r>
            <a:r>
              <a:rPr lang="zh-CN" altLang="en-US">
                <a:highlight>
                  <a:srgbClr val="FFFF00"/>
                </a:highlight>
              </a:rPr>
              <a:t>日线是趋势保护线</a:t>
            </a:r>
            <a:endParaRPr lang="zh-CN" altLang="en-US">
              <a:highlight>
                <a:srgbClr val="FFFF00"/>
              </a:highlight>
            </a:endParaRPr>
          </a:p>
          <a:p>
            <a:r>
              <a:rPr lang="zh-CN" altLang="en-US">
                <a:highlight>
                  <a:srgbClr val="FFFF00"/>
                </a:highlight>
              </a:rPr>
              <a:t>跌破也需要止损</a:t>
            </a:r>
            <a:endParaRPr lang="zh-CN" altLang="en-US">
              <a:highlight>
                <a:srgbClr val="FFFF00"/>
              </a:highlight>
            </a:endParaRPr>
          </a:p>
        </p:txBody>
      </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机器人（受伤主力）</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custDataLst>
              <p:tags r:id="rId1"/>
            </p:custDataLst>
          </p:nvPr>
        </p:nvPicPr>
        <p:blipFill>
          <a:blip r:embed="rId2"/>
          <a:stretch>
            <a:fillRect/>
          </a:stretch>
        </p:blipFill>
        <p:spPr>
          <a:xfrm>
            <a:off x="3751580" y="1165225"/>
            <a:ext cx="4688205" cy="3182620"/>
          </a:xfrm>
          <a:prstGeom prst="rect">
            <a:avLst/>
          </a:prstGeom>
          <a:ln>
            <a:solidFill>
              <a:schemeClr val="accent1"/>
            </a:solidFill>
          </a:ln>
        </p:spPr>
      </p:pic>
      <p:pic>
        <p:nvPicPr>
          <p:cNvPr id="7" name="图片 6"/>
          <p:cNvPicPr>
            <a:picLocks noChangeAspect="1"/>
          </p:cNvPicPr>
          <p:nvPr>
            <p:custDataLst>
              <p:tags r:id="rId3"/>
            </p:custDataLst>
          </p:nvPr>
        </p:nvPicPr>
        <p:blipFill>
          <a:blip r:embed="rId4"/>
          <a:stretch>
            <a:fillRect/>
          </a:stretch>
        </p:blipFill>
        <p:spPr>
          <a:xfrm>
            <a:off x="7459345" y="2103120"/>
            <a:ext cx="4667885" cy="3389630"/>
          </a:xfrm>
          <a:prstGeom prst="rect">
            <a:avLst/>
          </a:prstGeom>
          <a:ln>
            <a:solidFill>
              <a:schemeClr val="accent1"/>
            </a:solidFill>
          </a:ln>
        </p:spPr>
      </p:pic>
      <p:sp>
        <p:nvSpPr>
          <p:cNvPr id="11" name="文本框 10"/>
          <p:cNvSpPr txBox="1"/>
          <p:nvPr>
            <p:custDataLst>
              <p:tags r:id="rId5"/>
            </p:custDataLst>
          </p:nvPr>
        </p:nvSpPr>
        <p:spPr>
          <a:xfrm>
            <a:off x="5832475" y="1275080"/>
            <a:ext cx="1222375" cy="368300"/>
          </a:xfrm>
          <a:prstGeom prst="rect">
            <a:avLst/>
          </a:prstGeom>
          <a:noFill/>
        </p:spPr>
        <p:txBody>
          <a:bodyPr wrap="square" rtlCol="0">
            <a:spAutoFit/>
          </a:bodyPr>
          <a:p>
            <a:r>
              <a:rPr lang="zh-CN" altLang="en-US">
                <a:highlight>
                  <a:srgbClr val="FFFF00"/>
                </a:highlight>
              </a:rPr>
              <a:t>国电南自</a:t>
            </a:r>
            <a:endParaRPr lang="zh-CN" altLang="en-US">
              <a:highlight>
                <a:srgbClr val="FFFF00"/>
              </a:highlight>
            </a:endParaRPr>
          </a:p>
        </p:txBody>
      </p:sp>
      <p:sp>
        <p:nvSpPr>
          <p:cNvPr id="12" name="文本框 11"/>
          <p:cNvSpPr txBox="1"/>
          <p:nvPr>
            <p:custDataLst>
              <p:tags r:id="rId6"/>
            </p:custDataLst>
          </p:nvPr>
        </p:nvSpPr>
        <p:spPr>
          <a:xfrm>
            <a:off x="9158605" y="2202180"/>
            <a:ext cx="1697990" cy="368300"/>
          </a:xfrm>
          <a:prstGeom prst="rect">
            <a:avLst/>
          </a:prstGeom>
          <a:noFill/>
        </p:spPr>
        <p:txBody>
          <a:bodyPr wrap="square" rtlCol="0">
            <a:spAutoFit/>
          </a:bodyPr>
          <a:p>
            <a:r>
              <a:rPr lang="zh-CN" altLang="en-US">
                <a:highlight>
                  <a:srgbClr val="FFFF00"/>
                </a:highlight>
              </a:rPr>
              <a:t>涛涛车业</a:t>
            </a:r>
            <a:endParaRPr lang="zh-CN" altLang="en-US">
              <a:highlight>
                <a:srgbClr val="FFFF00"/>
              </a:highlight>
            </a:endParaRPr>
          </a:p>
        </p:txBody>
      </p:sp>
      <p:sp>
        <p:nvSpPr>
          <p:cNvPr id="13" name="文本框 12"/>
          <p:cNvSpPr txBox="1"/>
          <p:nvPr/>
        </p:nvSpPr>
        <p:spPr>
          <a:xfrm>
            <a:off x="2071370" y="5638800"/>
            <a:ext cx="7769860" cy="368300"/>
          </a:xfrm>
          <a:prstGeom prst="rect">
            <a:avLst/>
          </a:prstGeom>
          <a:noFill/>
        </p:spPr>
        <p:txBody>
          <a:bodyPr wrap="square" rtlCol="0">
            <a:spAutoFit/>
          </a:bodyPr>
          <a:p>
            <a:r>
              <a:rPr lang="zh-CN" altLang="en-US"/>
              <a:t>机器人板块活跃度提高，绩优海洋状态低位超跌个股有望</a:t>
            </a:r>
            <a:r>
              <a:rPr lang="zh-CN" altLang="en-US">
                <a:solidFill>
                  <a:srgbClr val="00B050"/>
                </a:solidFill>
              </a:rPr>
              <a:t>熊线上移</a:t>
            </a:r>
            <a:r>
              <a:rPr lang="zh-CN" altLang="en-US"/>
              <a:t>开启反弹。</a:t>
            </a:r>
            <a:endParaRPr lang="en-US" altLang="zh-CN"/>
          </a:p>
        </p:txBody>
      </p:sp>
      <p:pic>
        <p:nvPicPr>
          <p:cNvPr id="4" name="图片 3"/>
          <p:cNvPicPr>
            <a:picLocks noChangeAspect="1"/>
          </p:cNvPicPr>
          <p:nvPr/>
        </p:nvPicPr>
        <p:blipFill>
          <a:blip r:embed="rId7"/>
          <a:srcRect t="6137" r="58200" b="4385"/>
          <a:stretch>
            <a:fillRect/>
          </a:stretch>
        </p:blipFill>
        <p:spPr>
          <a:xfrm>
            <a:off x="92075" y="1071245"/>
            <a:ext cx="3548380" cy="4567555"/>
          </a:xfrm>
          <a:prstGeom prst="rect">
            <a:avLst/>
          </a:prstGeom>
          <a:ln>
            <a:solidFill>
              <a:schemeClr val="accent1"/>
            </a:solidFill>
          </a:ln>
        </p:spPr>
      </p:pic>
    </p:spTree>
    <p:custDataLst>
      <p:tags r:id="rId8"/>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机器人（受伤主力）接上页</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p:nvPr/>
        </p:nvPicPr>
        <p:blipFill>
          <a:blip r:embed="rId1"/>
          <a:srcRect t="5209"/>
          <a:stretch>
            <a:fillRect/>
          </a:stretch>
        </p:blipFill>
        <p:spPr>
          <a:xfrm>
            <a:off x="184785" y="760095"/>
            <a:ext cx="4952365" cy="3501390"/>
          </a:xfrm>
          <a:prstGeom prst="rect">
            <a:avLst/>
          </a:prstGeom>
          <a:ln>
            <a:solidFill>
              <a:schemeClr val="accent1"/>
            </a:solidFill>
          </a:ln>
        </p:spPr>
      </p:pic>
      <p:sp>
        <p:nvSpPr>
          <p:cNvPr id="5" name="文本框 4"/>
          <p:cNvSpPr txBox="1"/>
          <p:nvPr/>
        </p:nvSpPr>
        <p:spPr>
          <a:xfrm>
            <a:off x="1116965" y="1339850"/>
            <a:ext cx="1481455" cy="368300"/>
          </a:xfrm>
          <a:prstGeom prst="rect">
            <a:avLst/>
          </a:prstGeom>
          <a:noFill/>
        </p:spPr>
        <p:txBody>
          <a:bodyPr wrap="square" rtlCol="0">
            <a:spAutoFit/>
          </a:bodyPr>
          <a:p>
            <a:r>
              <a:rPr lang="zh-CN" altLang="en-US">
                <a:highlight>
                  <a:srgbClr val="FFFF00"/>
                </a:highlight>
              </a:rPr>
              <a:t>咸亨国际</a:t>
            </a:r>
            <a:endParaRPr lang="zh-CN" altLang="en-US">
              <a:highlight>
                <a:srgbClr val="FFFF00"/>
              </a:highlight>
            </a:endParaRPr>
          </a:p>
        </p:txBody>
      </p:sp>
      <p:pic>
        <p:nvPicPr>
          <p:cNvPr id="8" name="图片 7"/>
          <p:cNvPicPr/>
          <p:nvPr/>
        </p:nvPicPr>
        <p:blipFill>
          <a:blip r:embed="rId2"/>
          <a:srcRect t="5449"/>
          <a:stretch>
            <a:fillRect/>
          </a:stretch>
        </p:blipFill>
        <p:spPr>
          <a:xfrm>
            <a:off x="5393055" y="768350"/>
            <a:ext cx="4583430" cy="3493135"/>
          </a:xfrm>
          <a:prstGeom prst="rect">
            <a:avLst/>
          </a:prstGeom>
          <a:ln>
            <a:solidFill>
              <a:schemeClr val="accent1"/>
            </a:solidFill>
          </a:ln>
        </p:spPr>
      </p:pic>
      <p:sp>
        <p:nvSpPr>
          <p:cNvPr id="9" name="文本框 8"/>
          <p:cNvSpPr txBox="1"/>
          <p:nvPr/>
        </p:nvSpPr>
        <p:spPr>
          <a:xfrm>
            <a:off x="5904230" y="1129665"/>
            <a:ext cx="1296035" cy="368300"/>
          </a:xfrm>
          <a:prstGeom prst="rect">
            <a:avLst/>
          </a:prstGeom>
          <a:noFill/>
        </p:spPr>
        <p:txBody>
          <a:bodyPr wrap="square" rtlCol="0">
            <a:spAutoFit/>
          </a:bodyPr>
          <a:p>
            <a:r>
              <a:rPr lang="zh-CN" altLang="en-US">
                <a:highlight>
                  <a:srgbClr val="FFFF00"/>
                </a:highlight>
              </a:rPr>
              <a:t>中原内配</a:t>
            </a:r>
            <a:endParaRPr lang="zh-CN" altLang="en-US">
              <a:highlight>
                <a:srgbClr val="FFFF00"/>
              </a:highlight>
            </a:endParaRPr>
          </a:p>
        </p:txBody>
      </p:sp>
      <p:pic>
        <p:nvPicPr>
          <p:cNvPr id="10" name="图片 9"/>
          <p:cNvPicPr>
            <a:picLocks noChangeAspect="1"/>
          </p:cNvPicPr>
          <p:nvPr/>
        </p:nvPicPr>
        <p:blipFill>
          <a:blip r:embed="rId3"/>
          <a:srcRect t="5894"/>
          <a:stretch>
            <a:fillRect/>
          </a:stretch>
        </p:blipFill>
        <p:spPr>
          <a:xfrm>
            <a:off x="3794760" y="3688080"/>
            <a:ext cx="4602480" cy="2755900"/>
          </a:xfrm>
          <a:prstGeom prst="rect">
            <a:avLst/>
          </a:prstGeom>
          <a:ln>
            <a:solidFill>
              <a:schemeClr val="accent1"/>
            </a:solidFill>
          </a:ln>
        </p:spPr>
      </p:pic>
      <p:sp>
        <p:nvSpPr>
          <p:cNvPr id="14" name="文本框 13"/>
          <p:cNvSpPr txBox="1"/>
          <p:nvPr/>
        </p:nvSpPr>
        <p:spPr>
          <a:xfrm>
            <a:off x="5644515" y="4587875"/>
            <a:ext cx="1422400" cy="368300"/>
          </a:xfrm>
          <a:prstGeom prst="rect">
            <a:avLst/>
          </a:prstGeom>
          <a:noFill/>
        </p:spPr>
        <p:txBody>
          <a:bodyPr wrap="square" rtlCol="0">
            <a:spAutoFit/>
          </a:bodyPr>
          <a:p>
            <a:r>
              <a:rPr lang="zh-CN" altLang="en-US">
                <a:highlight>
                  <a:srgbClr val="FFFF00"/>
                </a:highlight>
              </a:rPr>
              <a:t>雅化集团</a:t>
            </a:r>
            <a:endParaRPr lang="zh-CN" altLang="en-US">
              <a:highlight>
                <a:srgbClr val="FFFF00"/>
              </a:highlight>
            </a:endParaRPr>
          </a:p>
        </p:txBody>
      </p:sp>
      <p:sp>
        <p:nvSpPr>
          <p:cNvPr id="15" name="文本框 14"/>
          <p:cNvSpPr txBox="1"/>
          <p:nvPr/>
        </p:nvSpPr>
        <p:spPr>
          <a:xfrm>
            <a:off x="8774430" y="4579620"/>
            <a:ext cx="2818765" cy="922020"/>
          </a:xfrm>
          <a:prstGeom prst="rect">
            <a:avLst/>
          </a:prstGeom>
          <a:noFill/>
        </p:spPr>
        <p:txBody>
          <a:bodyPr wrap="square" rtlCol="0">
            <a:spAutoFit/>
          </a:bodyPr>
          <a:p>
            <a:r>
              <a:rPr lang="zh-CN" altLang="en-US">
                <a:highlight>
                  <a:srgbClr val="FFFF00"/>
                </a:highlight>
              </a:rPr>
              <a:t>机器人热度第一</a:t>
            </a:r>
            <a:endParaRPr lang="zh-CN" altLang="en-US">
              <a:highlight>
                <a:srgbClr val="FFFF00"/>
              </a:highlight>
            </a:endParaRPr>
          </a:p>
          <a:p>
            <a:r>
              <a:rPr lang="zh-CN" altLang="en-US">
                <a:highlight>
                  <a:srgbClr val="FFFF00"/>
                </a:highlight>
              </a:rPr>
              <a:t>受伤主力增多</a:t>
            </a:r>
            <a:endParaRPr lang="zh-CN" altLang="en-US">
              <a:highlight>
                <a:srgbClr val="FFFF00"/>
              </a:highlight>
            </a:endParaRPr>
          </a:p>
          <a:p>
            <a:r>
              <a:rPr lang="zh-CN" altLang="en-US">
                <a:highlight>
                  <a:srgbClr val="FFFF00"/>
                </a:highlight>
              </a:rPr>
              <a:t>熊线上移机会</a:t>
            </a:r>
            <a:endParaRPr lang="zh-CN" altLang="en-US">
              <a:highlight>
                <a:srgbClr val="FFFF00"/>
              </a:highlight>
            </a:endParaRPr>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控盘突破方向</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4922520" y="982980"/>
            <a:ext cx="3875405" cy="3724275"/>
          </a:xfrm>
          <a:prstGeom prst="rect">
            <a:avLst/>
          </a:prstGeom>
          <a:ln>
            <a:solidFill>
              <a:schemeClr val="accent1"/>
            </a:solidFill>
          </a:ln>
        </p:spPr>
      </p:pic>
      <p:pic>
        <p:nvPicPr>
          <p:cNvPr id="3" name="图片 2"/>
          <p:cNvPicPr>
            <a:picLocks noChangeAspect="1"/>
          </p:cNvPicPr>
          <p:nvPr/>
        </p:nvPicPr>
        <p:blipFill>
          <a:blip r:embed="rId2"/>
          <a:stretch>
            <a:fillRect/>
          </a:stretch>
        </p:blipFill>
        <p:spPr>
          <a:xfrm>
            <a:off x="7828915" y="2950845"/>
            <a:ext cx="4003040" cy="3335655"/>
          </a:xfrm>
          <a:prstGeom prst="rect">
            <a:avLst/>
          </a:prstGeom>
          <a:ln>
            <a:solidFill>
              <a:schemeClr val="accent1"/>
            </a:solidFill>
          </a:ln>
        </p:spPr>
      </p:pic>
      <p:pic>
        <p:nvPicPr>
          <p:cNvPr id="8" name="图片 7"/>
          <p:cNvPicPr>
            <a:picLocks noChangeAspect="1"/>
          </p:cNvPicPr>
          <p:nvPr/>
        </p:nvPicPr>
        <p:blipFill>
          <a:blip r:embed="rId3"/>
          <a:srcRect t="5349"/>
          <a:stretch>
            <a:fillRect/>
          </a:stretch>
        </p:blipFill>
        <p:spPr>
          <a:xfrm>
            <a:off x="150495" y="768350"/>
            <a:ext cx="4605020" cy="5518150"/>
          </a:xfrm>
          <a:prstGeom prst="rect">
            <a:avLst/>
          </a:prstGeom>
          <a:ln>
            <a:solidFill>
              <a:schemeClr val="accent1"/>
            </a:solidFill>
          </a:ln>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总_1781079386971"/>
          <p:cNvPicPr>
            <a:picLocks noChangeAspect="1"/>
          </p:cNvPicPr>
          <p:nvPr/>
        </p:nvPicPr>
        <p:blipFill>
          <a:blip r:embed="rId6"/>
          <a:stretch>
            <a:fillRect/>
          </a:stretch>
        </p:blipFill>
        <p:spPr>
          <a:xfrm>
            <a:off x="-508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调整末期</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迎接周线金叉</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2026.6.10</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已开户1920x240-01 拷贝_1781079397452"/>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配置标的_178107940731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配置策略_1781079416731"/>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5610225" y="868045"/>
            <a:ext cx="6137910" cy="441071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背景：高标退潮，炒作收窄</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2058670" y="5662930"/>
            <a:ext cx="8784590" cy="368300"/>
          </a:xfrm>
          <a:prstGeom prst="rect">
            <a:avLst/>
          </a:prstGeom>
          <a:noFill/>
        </p:spPr>
        <p:txBody>
          <a:bodyPr wrap="square" rtlCol="0">
            <a:spAutoFit/>
          </a:bodyPr>
          <a:p>
            <a:r>
              <a:rPr lang="zh-CN" altLang="en-US">
                <a:highlight>
                  <a:srgbClr val="FFFF00"/>
                </a:highlight>
              </a:rPr>
              <a:t>五月初讲到的控盘居前科技</a:t>
            </a:r>
            <a:r>
              <a:rPr lang="en-US" altLang="zh-CN">
                <a:highlight>
                  <a:srgbClr val="FFFF00"/>
                </a:highlight>
              </a:rPr>
              <a:t>50</a:t>
            </a:r>
            <a:r>
              <a:rPr lang="zh-CN" altLang="en-US">
                <a:highlight>
                  <a:srgbClr val="FFFF00"/>
                </a:highlight>
              </a:rPr>
              <a:t>，过半跌破熊线，指数进入海洋状态死叉震荡期。</a:t>
            </a:r>
            <a:endParaRPr lang="zh-CN" altLang="en-US">
              <a:highlight>
                <a:srgbClr val="FFFF00"/>
              </a:highlight>
            </a:endParaRPr>
          </a:p>
        </p:txBody>
      </p:sp>
      <p:sp>
        <p:nvSpPr>
          <p:cNvPr id="15" name="文本框 14"/>
          <p:cNvSpPr txBox="1"/>
          <p:nvPr/>
        </p:nvSpPr>
        <p:spPr>
          <a:xfrm>
            <a:off x="6779895" y="4308475"/>
            <a:ext cx="2583815" cy="645160"/>
          </a:xfrm>
          <a:prstGeom prst="rect">
            <a:avLst/>
          </a:prstGeom>
          <a:noFill/>
        </p:spPr>
        <p:txBody>
          <a:bodyPr wrap="square" rtlCol="0">
            <a:spAutoFit/>
          </a:bodyPr>
          <a:p>
            <a:r>
              <a:rPr lang="en-US" altLang="zh-CN">
                <a:highlight>
                  <a:srgbClr val="FFFF00"/>
                </a:highlight>
              </a:rPr>
              <a:t>6</a:t>
            </a:r>
            <a:r>
              <a:rPr lang="zh-CN" altLang="en-US">
                <a:highlight>
                  <a:srgbClr val="FFFF00"/>
                </a:highlight>
              </a:rPr>
              <a:t>月科技类分化加大</a:t>
            </a:r>
            <a:endParaRPr lang="zh-CN" altLang="en-US">
              <a:highlight>
                <a:srgbClr val="FFFF00"/>
              </a:highlight>
            </a:endParaRPr>
          </a:p>
          <a:p>
            <a:r>
              <a:rPr lang="zh-CN" altLang="en-US">
                <a:highlight>
                  <a:srgbClr val="FFFF00"/>
                </a:highlight>
              </a:rPr>
              <a:t>向上较难，向下容易</a:t>
            </a:r>
            <a:endParaRPr lang="zh-CN" altLang="en-US">
              <a:highlight>
                <a:srgbClr val="FFFF00"/>
              </a:highlight>
            </a:endParaRPr>
          </a:p>
        </p:txBody>
      </p:sp>
      <p:pic>
        <p:nvPicPr>
          <p:cNvPr id="16" name="图片 15"/>
          <p:cNvPicPr>
            <a:picLocks noChangeAspect="1"/>
          </p:cNvPicPr>
          <p:nvPr/>
        </p:nvPicPr>
        <p:blipFill>
          <a:blip r:embed="rId2"/>
          <a:stretch>
            <a:fillRect/>
          </a:stretch>
        </p:blipFill>
        <p:spPr>
          <a:xfrm>
            <a:off x="189230" y="868045"/>
            <a:ext cx="5300345" cy="4410710"/>
          </a:xfrm>
          <a:prstGeom prst="rect">
            <a:avLst/>
          </a:prstGeom>
          <a:ln>
            <a:solidFill>
              <a:schemeClr val="accent1"/>
            </a:solidFill>
          </a:ln>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日线双底，易酝酿周线金叉</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0" name="文本框 9"/>
          <p:cNvSpPr txBox="1"/>
          <p:nvPr/>
        </p:nvSpPr>
        <p:spPr>
          <a:xfrm>
            <a:off x="6797675" y="4611370"/>
            <a:ext cx="4090670" cy="1271270"/>
          </a:xfrm>
          <a:prstGeom prst="rect">
            <a:avLst/>
          </a:prstGeom>
          <a:noFill/>
        </p:spPr>
        <p:txBody>
          <a:bodyPr wrap="square" rtlCol="0">
            <a:spAutoFit/>
          </a:bodyPr>
          <a:p>
            <a:pPr>
              <a:lnSpc>
                <a:spcPct val="120000"/>
              </a:lnSpc>
            </a:pPr>
            <a:r>
              <a:rPr lang="zh-CN" altLang="en-US" sz="1600">
                <a:solidFill>
                  <a:srgbClr val="F315F3"/>
                </a:solidFill>
              </a:rPr>
              <a:t>类似</a:t>
            </a:r>
            <a:r>
              <a:rPr lang="en-US" altLang="zh-CN" sz="1600">
                <a:solidFill>
                  <a:srgbClr val="F315F3"/>
                </a:solidFill>
              </a:rPr>
              <a:t>3</a:t>
            </a:r>
            <a:r>
              <a:rPr lang="zh-CN" altLang="en-US" sz="1600">
                <a:solidFill>
                  <a:srgbClr val="F315F3"/>
                </a:solidFill>
              </a:rPr>
              <a:t>月底的超跌行情：</a:t>
            </a:r>
            <a:endParaRPr lang="zh-CN" altLang="en-US" sz="1600">
              <a:solidFill>
                <a:srgbClr val="F315F3"/>
              </a:solidFill>
            </a:endParaRPr>
          </a:p>
          <a:p>
            <a:pPr>
              <a:lnSpc>
                <a:spcPct val="120000"/>
              </a:lnSpc>
            </a:pPr>
            <a:r>
              <a:rPr lang="zh-CN" altLang="en-US" sz="1600"/>
              <a:t>①指数类已经调整一个月。</a:t>
            </a:r>
            <a:endParaRPr lang="zh-CN" altLang="en-US" sz="1600"/>
          </a:p>
          <a:p>
            <a:pPr>
              <a:lnSpc>
                <a:spcPct val="120000"/>
              </a:lnSpc>
            </a:pPr>
            <a:r>
              <a:rPr lang="zh-CN" altLang="en-US" sz="1600"/>
              <a:t>②本周宣泄急跌，开始构筑</a:t>
            </a:r>
            <a:r>
              <a:rPr lang="zh-CN" altLang="en-US" sz="1600">
                <a:solidFill>
                  <a:srgbClr val="0029DA"/>
                </a:solidFill>
              </a:rPr>
              <a:t>底背离</a:t>
            </a:r>
            <a:r>
              <a:rPr lang="zh-CN" altLang="en-US" sz="1600"/>
              <a:t>。</a:t>
            </a:r>
            <a:endParaRPr lang="zh-CN" altLang="en-US" sz="1600"/>
          </a:p>
          <a:p>
            <a:pPr>
              <a:lnSpc>
                <a:spcPct val="120000"/>
              </a:lnSpc>
            </a:pPr>
            <a:r>
              <a:rPr lang="zh-CN" altLang="en-US" sz="1600"/>
              <a:t>③下旬开始</a:t>
            </a:r>
            <a:r>
              <a:rPr lang="zh-CN" altLang="en-US" sz="1600">
                <a:solidFill>
                  <a:srgbClr val="0029DA"/>
                </a:solidFill>
              </a:rPr>
              <a:t>周线金叉</a:t>
            </a:r>
            <a:r>
              <a:rPr lang="zh-CN" altLang="en-US" sz="1600"/>
              <a:t>板块陆续出现。</a:t>
            </a:r>
            <a:endParaRPr lang="zh-CN" altLang="en-US" sz="1600"/>
          </a:p>
        </p:txBody>
      </p:sp>
      <p:pic>
        <p:nvPicPr>
          <p:cNvPr id="6" name="图片 5"/>
          <p:cNvPicPr>
            <a:picLocks noChangeAspect="1"/>
          </p:cNvPicPr>
          <p:nvPr/>
        </p:nvPicPr>
        <p:blipFill>
          <a:blip r:embed="rId1"/>
          <a:stretch>
            <a:fillRect/>
          </a:stretch>
        </p:blipFill>
        <p:spPr>
          <a:xfrm>
            <a:off x="6440805" y="850900"/>
            <a:ext cx="5398770" cy="3481070"/>
          </a:xfrm>
          <a:prstGeom prst="rect">
            <a:avLst/>
          </a:prstGeom>
          <a:ln>
            <a:solidFill>
              <a:schemeClr val="accent1"/>
            </a:solidFill>
          </a:ln>
        </p:spPr>
      </p:pic>
      <p:pic>
        <p:nvPicPr>
          <p:cNvPr id="7" name="图片 6" descr="级别的传导和买卖点的定义"/>
          <p:cNvPicPr>
            <a:picLocks noChangeAspect="1"/>
          </p:cNvPicPr>
          <p:nvPr/>
        </p:nvPicPr>
        <p:blipFill>
          <a:blip r:embed="rId2"/>
          <a:stretch>
            <a:fillRect/>
          </a:stretch>
        </p:blipFill>
        <p:spPr>
          <a:xfrm>
            <a:off x="176530" y="768350"/>
            <a:ext cx="5928995" cy="3563620"/>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市场看点（即将周线金叉潮）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629920" y="5052695"/>
            <a:ext cx="4408170" cy="922020"/>
          </a:xfrm>
          <a:prstGeom prst="rect">
            <a:avLst/>
          </a:prstGeom>
          <a:noFill/>
        </p:spPr>
        <p:txBody>
          <a:bodyPr wrap="square" rtlCol="0">
            <a:spAutoFit/>
          </a:bodyPr>
          <a:p>
            <a:r>
              <a:rPr lang="zh-CN" altLang="en-US">
                <a:solidFill>
                  <a:srgbClr val="0029DA"/>
                </a:solidFill>
              </a:rPr>
              <a:t>冷门权重：</a:t>
            </a:r>
            <a:endParaRPr lang="zh-CN" altLang="en-US">
              <a:solidFill>
                <a:srgbClr val="0029DA"/>
              </a:solidFill>
            </a:endParaRPr>
          </a:p>
          <a:p>
            <a:r>
              <a:rPr lang="zh-CN" altLang="en-US"/>
              <a:t>过去几个月没大涨过，没有获利盘的板块（如消费、地产、医药、金融等）</a:t>
            </a:r>
            <a:endParaRPr lang="zh-CN" altLang="en-US"/>
          </a:p>
        </p:txBody>
      </p:sp>
      <p:pic>
        <p:nvPicPr>
          <p:cNvPr id="9" name="图片 8"/>
          <p:cNvPicPr>
            <a:picLocks noChangeAspect="1"/>
          </p:cNvPicPr>
          <p:nvPr/>
        </p:nvPicPr>
        <p:blipFill>
          <a:blip r:embed="rId1"/>
          <a:stretch>
            <a:fillRect/>
          </a:stretch>
        </p:blipFill>
        <p:spPr>
          <a:xfrm>
            <a:off x="322580" y="902970"/>
            <a:ext cx="5447030" cy="1587500"/>
          </a:xfrm>
          <a:prstGeom prst="rect">
            <a:avLst/>
          </a:prstGeom>
          <a:ln>
            <a:solidFill>
              <a:schemeClr val="accent1"/>
            </a:solidFill>
          </a:ln>
        </p:spPr>
      </p:pic>
      <p:pic>
        <p:nvPicPr>
          <p:cNvPr id="12" name="图片 11"/>
          <p:cNvPicPr>
            <a:picLocks noChangeAspect="1"/>
          </p:cNvPicPr>
          <p:nvPr/>
        </p:nvPicPr>
        <p:blipFill>
          <a:blip r:embed="rId2"/>
          <a:stretch>
            <a:fillRect/>
          </a:stretch>
        </p:blipFill>
        <p:spPr>
          <a:xfrm>
            <a:off x="5893435" y="843915"/>
            <a:ext cx="6061075" cy="3919220"/>
          </a:xfrm>
          <a:prstGeom prst="rect">
            <a:avLst/>
          </a:prstGeom>
          <a:ln>
            <a:solidFill>
              <a:schemeClr val="accent1"/>
            </a:solidFill>
          </a:ln>
        </p:spPr>
      </p:pic>
      <p:sp>
        <p:nvSpPr>
          <p:cNvPr id="13" name="文本框 12"/>
          <p:cNvSpPr txBox="1"/>
          <p:nvPr/>
        </p:nvSpPr>
        <p:spPr>
          <a:xfrm>
            <a:off x="5835015" y="4889500"/>
            <a:ext cx="6215380" cy="1419860"/>
          </a:xfrm>
          <a:prstGeom prst="rect">
            <a:avLst/>
          </a:prstGeom>
          <a:noFill/>
        </p:spPr>
        <p:txBody>
          <a:bodyPr wrap="square" rtlCol="0">
            <a:spAutoFit/>
          </a:bodyPr>
          <a:p>
            <a:pPr>
              <a:lnSpc>
                <a:spcPct val="120000"/>
              </a:lnSpc>
            </a:pPr>
            <a:r>
              <a:rPr lang="zh-CN" altLang="en-US">
                <a:highlight>
                  <a:srgbClr val="FFFF00"/>
                </a:highlight>
              </a:rPr>
              <a:t>①银行熊线上移（</a:t>
            </a:r>
            <a:r>
              <a:rPr lang="zh-CN" altLang="en-US">
                <a:solidFill>
                  <a:srgbClr val="0029DA"/>
                </a:solidFill>
                <a:highlight>
                  <a:srgbClr val="FFFF00"/>
                </a:highlight>
              </a:rPr>
              <a:t>冷门权重护盘</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②急挫出现指数最低点（</a:t>
            </a:r>
            <a:r>
              <a:rPr lang="zh-CN" altLang="en-US">
                <a:solidFill>
                  <a:srgbClr val="0029DA"/>
                </a:solidFill>
                <a:highlight>
                  <a:srgbClr val="FFFF00"/>
                </a:highlight>
              </a:rPr>
              <a:t>最后一跌释放</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③银行随着指数反弹一段（</a:t>
            </a:r>
            <a:r>
              <a:rPr lang="zh-CN" altLang="en-US">
                <a:solidFill>
                  <a:srgbClr val="0029DA"/>
                </a:solidFill>
                <a:highlight>
                  <a:srgbClr val="FFFF00"/>
                </a:highlight>
              </a:rPr>
              <a:t>普涨</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④</a:t>
            </a:r>
            <a:r>
              <a:rPr lang="en-US" altLang="zh-CN">
                <a:highlight>
                  <a:srgbClr val="FFFF00"/>
                </a:highlight>
              </a:rPr>
              <a:t>4</a:t>
            </a:r>
            <a:r>
              <a:rPr lang="zh-CN" altLang="en-US">
                <a:highlight>
                  <a:srgbClr val="FFFF00"/>
                </a:highlight>
              </a:rPr>
              <a:t>月银行反弹结束，</a:t>
            </a:r>
            <a:r>
              <a:rPr lang="en-US" altLang="zh-CN">
                <a:highlight>
                  <a:srgbClr val="FFFF00"/>
                </a:highlight>
              </a:rPr>
              <a:t>5</a:t>
            </a:r>
            <a:r>
              <a:rPr lang="zh-CN" altLang="en-US">
                <a:highlight>
                  <a:srgbClr val="FFFF00"/>
                </a:highlight>
              </a:rPr>
              <a:t>月科技类题材加速上行（题材炒作）</a:t>
            </a:r>
            <a:endParaRPr lang="zh-CN" altLang="en-US">
              <a:highlight>
                <a:srgbClr val="FFFF00"/>
              </a:highlight>
            </a:endParaRPr>
          </a:p>
        </p:txBody>
      </p:sp>
      <p:pic>
        <p:nvPicPr>
          <p:cNvPr id="14" name="图片 13"/>
          <p:cNvPicPr>
            <a:picLocks noChangeAspect="1"/>
          </p:cNvPicPr>
          <p:nvPr/>
        </p:nvPicPr>
        <p:blipFill>
          <a:blip r:embed="rId3"/>
          <a:stretch>
            <a:fillRect/>
          </a:stretch>
        </p:blipFill>
        <p:spPr>
          <a:xfrm>
            <a:off x="322580" y="2706370"/>
            <a:ext cx="5402580" cy="2183130"/>
          </a:xfrm>
          <a:prstGeom prst="rect">
            <a:avLst/>
          </a:prstGeom>
          <a:ln>
            <a:solidFill>
              <a:schemeClr val="accent1"/>
            </a:solidFill>
          </a:ln>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无控盘</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游资票</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杀</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412240" y="768350"/>
            <a:ext cx="9288780" cy="5628005"/>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高控盘类容错较高</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79070" y="886460"/>
            <a:ext cx="5723890" cy="527177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5111115" y="3893185"/>
            <a:ext cx="3704590" cy="253365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9068435" y="818515"/>
            <a:ext cx="2653030" cy="1026795"/>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5111115" y="1184910"/>
            <a:ext cx="3703955" cy="2561590"/>
          </a:xfrm>
          <a:prstGeom prst="rect">
            <a:avLst/>
          </a:prstGeom>
          <a:ln>
            <a:solidFill>
              <a:schemeClr val="accent1"/>
            </a:solidFill>
          </a:ln>
        </p:spPr>
      </p:pic>
      <p:pic>
        <p:nvPicPr>
          <p:cNvPr id="9" name="图片 8"/>
          <p:cNvPicPr>
            <a:picLocks noChangeAspect="1"/>
          </p:cNvPicPr>
          <p:nvPr/>
        </p:nvPicPr>
        <p:blipFill>
          <a:blip r:embed="rId5"/>
          <a:stretch>
            <a:fillRect/>
          </a:stretch>
        </p:blipFill>
        <p:spPr>
          <a:xfrm>
            <a:off x="8913495" y="2055495"/>
            <a:ext cx="3181350" cy="2431415"/>
          </a:xfrm>
          <a:prstGeom prst="rect">
            <a:avLst/>
          </a:prstGeom>
          <a:ln>
            <a:solidFill>
              <a:schemeClr val="accent1"/>
            </a:solidFill>
          </a:ln>
        </p:spPr>
      </p:pic>
      <p:sp>
        <p:nvSpPr>
          <p:cNvPr id="10" name="文本框 9"/>
          <p:cNvSpPr txBox="1"/>
          <p:nvPr/>
        </p:nvSpPr>
        <p:spPr>
          <a:xfrm>
            <a:off x="8925560" y="4661535"/>
            <a:ext cx="2978785" cy="645160"/>
          </a:xfrm>
          <a:prstGeom prst="rect">
            <a:avLst/>
          </a:prstGeom>
          <a:noFill/>
        </p:spPr>
        <p:txBody>
          <a:bodyPr wrap="square" rtlCol="0">
            <a:spAutoFit/>
          </a:bodyPr>
          <a:p>
            <a:r>
              <a:rPr lang="zh-CN" altLang="en-US">
                <a:highlight>
                  <a:srgbClr val="FFFF00"/>
                </a:highlight>
              </a:rPr>
              <a:t>控盘双突破类个股仍有机会</a:t>
            </a:r>
            <a:endParaRPr lang="zh-CN" altLang="en-US">
              <a:highlight>
                <a:srgbClr val="FFFF00"/>
              </a:highlight>
            </a:endParaRPr>
          </a:p>
          <a:p>
            <a:r>
              <a:rPr lang="zh-CN" altLang="en-US">
                <a:highlight>
                  <a:srgbClr val="FFFF00"/>
                </a:highlight>
              </a:rPr>
              <a:t>即使走弱，也会有反复容错</a:t>
            </a:r>
            <a:endParaRPr lang="zh-CN" altLang="en-US">
              <a:highlight>
                <a:srgbClr val="FFFF00"/>
              </a:highlight>
            </a:endParaRPr>
          </a:p>
        </p:txBody>
      </p:sp>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DIAGRAM_VIRTUALLY_FRAME" val="{&quot;height&quot;:340.75,&quot;left&quot;:276.7,&quot;top&quot;:91.75,&quot;width&quot;:678.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340.75,&quot;left&quot;:276.7,&quot;top&quot;:91.75,&quot;width&quot;:678.2}"/>
</p:tagLst>
</file>

<file path=ppt/tags/tag141.xml><?xml version="1.0" encoding="utf-8"?>
<p:tagLst xmlns:p="http://schemas.openxmlformats.org/presentationml/2006/main">
  <p:tag name="KSO_WM_DIAGRAM_VIRTUALLY_FRAME" val="{&quot;height&quot;:340.75,&quot;left&quot;:276.7,&quot;top&quot;:91.75,&quot;width&quot;:678.2}"/>
</p:tagLst>
</file>

<file path=ppt/tags/tag142.xml><?xml version="1.0" encoding="utf-8"?>
<p:tagLst xmlns:p="http://schemas.openxmlformats.org/presentationml/2006/main">
  <p:tag name="KSO_WM_DIAGRAM_VIRTUALLY_FRAME" val="{&quot;height&quot;:340.75,&quot;left&quot;:276.7,&quot;top&quot;:91.75,&quot;width&quot;:678.2}"/>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wm#"/>
  <p:tag name="KSO_WM_TEMPLATE_CATEGORY" val="custom"/>
  <p:tag name="KSO_WM_TEMPLATE_INDEX" val="20205081"/>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wm#"/>
  <p:tag name="KSO_WM_TEMPLATE_CATEGORY" val="custom"/>
  <p:tag name="KSO_WM_TEMPLATE_INDEX" val="20205081"/>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wm#"/>
  <p:tag name="KSO_WM_TEMPLATE_CATEGORY" val="custom"/>
  <p:tag name="KSO_WM_TEMPLATE_INDEX" val="2020508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0.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2102</Words>
  <Application>WPS 演示</Application>
  <PresentationFormat>宽屏</PresentationFormat>
  <Paragraphs>174</Paragraphs>
  <Slides>23</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23</vt:i4>
      </vt:variant>
    </vt:vector>
  </HeadingPairs>
  <TitlesOfParts>
    <vt:vector size="36"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1278</cp:revision>
  <dcterms:created xsi:type="dcterms:W3CDTF">2019-06-19T02:08:00Z</dcterms:created>
  <dcterms:modified xsi:type="dcterms:W3CDTF">2026-06-10T09:24:30Z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