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1"/>
  </p:notesMasterIdLst>
  <p:handoutMasterIdLst>
    <p:handoutMasterId r:id="rId32"/>
  </p:handoutMasterIdLst>
  <p:sldIdLst>
    <p:sldId id="263" r:id="rId4"/>
    <p:sldId id="271" r:id="rId5"/>
    <p:sldId id="296" r:id="rId6"/>
    <p:sldId id="3425" r:id="rId7"/>
    <p:sldId id="4067" r:id="rId8"/>
    <p:sldId id="4078" r:id="rId9"/>
    <p:sldId id="4081" r:id="rId10"/>
    <p:sldId id="4083" r:id="rId11"/>
    <p:sldId id="4086" r:id="rId12"/>
    <p:sldId id="2169" r:id="rId13"/>
    <p:sldId id="1591" r:id="rId14"/>
    <p:sldId id="4082" r:id="rId15"/>
    <p:sldId id="4087" r:id="rId16"/>
    <p:sldId id="4085" r:id="rId17"/>
    <p:sldId id="4088" r:id="rId18"/>
    <p:sldId id="3657" r:id="rId19"/>
    <p:sldId id="3510" r:id="rId20"/>
    <p:sldId id="1932" r:id="rId21"/>
    <p:sldId id="3082" r:id="rId22"/>
    <p:sldId id="3565" r:id="rId23"/>
    <p:sldId id="615" r:id="rId24"/>
    <p:sldId id="2279" r:id="rId25"/>
    <p:sldId id="4074" r:id="rId26"/>
    <p:sldId id="4075" r:id="rId27"/>
    <p:sldId id="4076" r:id="rId28"/>
    <p:sldId id="3690" r:id="rId29"/>
    <p:sldId id="270" r:id="rId30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15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5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五六月业绩真空期轮动修复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247140"/>
            <a:ext cx="8959215" cy="4686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44515" y="2531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（机器人）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控盘板块找共振（传媒）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6.8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565" y="840740"/>
            <a:ext cx="3654425" cy="3369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440" y="2418080"/>
            <a:ext cx="3397250" cy="3693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0" y="2748915"/>
            <a:ext cx="3117850" cy="37490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777355" y="4813300"/>
            <a:ext cx="1823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大单</a:t>
            </a:r>
            <a:r>
              <a:rPr lang="zh-CN" altLang="en-US"/>
              <a:t>（爆发）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资金</a:t>
            </a:r>
            <a:r>
              <a:rPr lang="zh-CN" altLang="en-US"/>
              <a:t>（承接）</a:t>
            </a:r>
            <a:endParaRPr lang="zh-CN" altLang="en-US"/>
          </a:p>
          <a:p>
            <a:r>
              <a:rPr lang="zh-CN" altLang="en-US">
                <a:solidFill>
                  <a:srgbClr val="FFC000"/>
                </a:solidFill>
              </a:rPr>
              <a:t>控盘</a:t>
            </a:r>
            <a:r>
              <a:rPr lang="zh-CN" altLang="en-US"/>
              <a:t>（容错）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7784" r="2999"/>
          <a:stretch>
            <a:fillRect/>
          </a:stretch>
        </p:blipFill>
        <p:spPr>
          <a:xfrm>
            <a:off x="106680" y="840740"/>
            <a:ext cx="3359150" cy="44437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控盘回档持续走强</a:t>
            </a:r>
            <a:endParaRPr 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85" y="822960"/>
            <a:ext cx="10273030" cy="5594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月金板块的控盘回档（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" y="920115"/>
            <a:ext cx="5514340" cy="5017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60" y="870585"/>
            <a:ext cx="3371850" cy="3460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0" y="2196465"/>
            <a:ext cx="3771265" cy="41719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今天：月金板块的控盘回档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3160"/>
          <a:stretch>
            <a:fillRect/>
          </a:stretch>
        </p:blipFill>
        <p:spPr>
          <a:xfrm>
            <a:off x="240665" y="817880"/>
            <a:ext cx="4991100" cy="5634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025" y="817880"/>
            <a:ext cx="2953385" cy="3451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235" y="2710180"/>
            <a:ext cx="3395980" cy="3073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缩量震荡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聚焦控盘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2025.6.12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画板 1_1749725012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3+2_1749725020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市场重回</a:t>
            </a:r>
            <a:r>
              <a:rPr lang="en-US" altLang="zh-CN" sz="4000">
                <a:solidFill>
                  <a:srgbClr val="FF0000"/>
                </a:solidFill>
              </a:rPr>
              <a:t>3400</a:t>
            </a:r>
            <a:r>
              <a:rPr lang="zh-CN" altLang="en-US" sz="4000">
                <a:solidFill>
                  <a:srgbClr val="FF0000"/>
                </a:solidFill>
              </a:rPr>
              <a:t>点，对增量考验加大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中线上攻高位注意控盘股分化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高切低节奏中的轮动试错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短期震荡，中线控盘风格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58530" y="1589405"/>
            <a:ext cx="3633470" cy="4972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市场震荡特征</a:t>
            </a:r>
            <a:r>
              <a:rPr lang="zh-CN" altLang="en-US">
                <a:solidFill>
                  <a:srgbClr val="0029DA"/>
                </a:solidFill>
              </a:rPr>
              <a:t>阴阳交替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2. </a:t>
            </a:r>
            <a:r>
              <a:rPr lang="zh-CN" altLang="en-US">
                <a:solidFill>
                  <a:schemeClr val="tx1"/>
                </a:solidFill>
              </a:rPr>
              <a:t>中线上攻高位，</a:t>
            </a:r>
            <a:r>
              <a:rPr lang="zh-CN" altLang="en-US">
                <a:solidFill>
                  <a:srgbClr val="00B050"/>
                </a:solidFill>
              </a:rPr>
              <a:t>去弱留强</a:t>
            </a:r>
            <a:endParaRPr lang="zh-CN" altLang="en-US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短线上攻低位，追涨没溢价。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E123DA"/>
                </a:solidFill>
              </a:rPr>
              <a:t>未来：</a:t>
            </a:r>
            <a:endParaRPr lang="zh-CN" altLang="en-US">
              <a:solidFill>
                <a:srgbClr val="E123DA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①高位震荡易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②震荡中低吸回档</a:t>
            </a:r>
            <a:r>
              <a:rPr lang="zh-CN" altLang="en-US">
                <a:solidFill>
                  <a:srgbClr val="FF0000"/>
                </a:solidFill>
              </a:rPr>
              <a:t>资金翻红</a:t>
            </a:r>
            <a:r>
              <a:rPr lang="zh-CN" altLang="en-US">
                <a:solidFill>
                  <a:schemeClr val="tx1"/>
                </a:solidFill>
              </a:rPr>
              <a:t>的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市场特征：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①拉指数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/</a:t>
            </a:r>
            <a:r>
              <a:rPr lang="zh-CN" altLang="en-US">
                <a:solidFill>
                  <a:srgbClr val="F315F3"/>
                </a:solidFill>
              </a:rPr>
              <a:t>局部控盘股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②题材</a:t>
            </a:r>
            <a:r>
              <a:rPr lang="zh-CN" altLang="en-US">
                <a:solidFill>
                  <a:srgbClr val="0029DA"/>
                </a:solidFill>
              </a:rPr>
              <a:t>电风扇</a:t>
            </a:r>
            <a:r>
              <a:rPr lang="zh-CN" altLang="en-US">
                <a:solidFill>
                  <a:schemeClr val="tx1"/>
                </a:solidFill>
              </a:rPr>
              <a:t>轮动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971550"/>
            <a:ext cx="8218170" cy="5501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1000760"/>
            <a:ext cx="6162040" cy="5149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中线上攻的两种风格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590" y="5225415"/>
            <a:ext cx="4850765" cy="1136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528685" y="5027930"/>
            <a:ext cx="2327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②低位补涨试错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095750" y="2440940"/>
            <a:ext cx="2910840" cy="21164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65785" y="4857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①老鸭头（控盘双突破）回档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50" y="1000760"/>
            <a:ext cx="4053205" cy="4098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个股回档的区别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6055" y="930910"/>
            <a:ext cx="7364095" cy="5383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360" y="930910"/>
            <a:ext cx="4103370" cy="3813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074660" y="4906645"/>
            <a:ext cx="3213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原则上超级买入法试错三天</a:t>
            </a:r>
            <a:endParaRPr lang="zh-CN" altLang="en-US"/>
          </a:p>
          <a:p>
            <a:r>
              <a:rPr lang="zh-CN" altLang="en-US"/>
              <a:t>但是仍要注意强弱区分。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分的波段修复定强弱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28768"/>
          <a:stretch>
            <a:fillRect/>
          </a:stretch>
        </p:blipFill>
        <p:spPr>
          <a:xfrm>
            <a:off x="3981450" y="1086485"/>
            <a:ext cx="3075305" cy="2676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" y="1086485"/>
            <a:ext cx="3703320" cy="2675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981450" y="3877310"/>
            <a:ext cx="2628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不能反包的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（阴线成为压力）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3220" y="3961765"/>
            <a:ext cx="339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能反包的形成趋势性台阶支撑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605" y="1029970"/>
            <a:ext cx="3860165" cy="2007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189845" y="22593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反包次日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605" y="3260725"/>
            <a:ext cx="3860800" cy="2050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10215880" y="4399915"/>
            <a:ext cx="1788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不能反包次日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80030" y="5060950"/>
            <a:ext cx="2496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（昨日讲课对比案例）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震荡持续，控盘、高切低仍持续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" y="867410"/>
            <a:ext cx="10760710" cy="5676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WPS 演示</Application>
  <PresentationFormat>宽屏</PresentationFormat>
  <Paragraphs>149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939</cp:revision>
  <dcterms:created xsi:type="dcterms:W3CDTF">2019-06-19T02:08:00Z</dcterms:created>
  <dcterms:modified xsi:type="dcterms:W3CDTF">2025-06-12T10:45:17Z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