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4"/>
  </p:notesMasterIdLst>
  <p:handoutMasterIdLst>
    <p:handoutMasterId r:id="rId25"/>
  </p:handoutMasterIdLst>
  <p:sldIdLst>
    <p:sldId id="4166" r:id="rId4"/>
    <p:sldId id="4167" r:id="rId5"/>
    <p:sldId id="4168" r:id="rId6"/>
    <p:sldId id="4451" r:id="rId7"/>
    <p:sldId id="4484" r:id="rId8"/>
    <p:sldId id="4477" r:id="rId9"/>
    <p:sldId id="4492" r:id="rId10"/>
    <p:sldId id="4493" r:id="rId11"/>
    <p:sldId id="4494" r:id="rId12"/>
    <p:sldId id="4229" r:id="rId13"/>
    <p:sldId id="4489" r:id="rId14"/>
    <p:sldId id="4491" r:id="rId15"/>
    <p:sldId id="4497" r:id="rId16"/>
    <p:sldId id="4183" r:id="rId17"/>
    <p:sldId id="4426" r:id="rId18"/>
    <p:sldId id="4184" r:id="rId19"/>
    <p:sldId id="4209" r:id="rId20"/>
    <p:sldId id="4499" r:id="rId21"/>
    <p:sldId id="4498" r:id="rId22"/>
    <p:sldId id="4443" r:id="rId23"/>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6" userDrawn="1">
          <p15:clr>
            <a:srgbClr val="A4A3A4"/>
          </p15:clr>
        </p15:guide>
        <p15:guide id="2" pos="3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36"/>
        <p:guide pos="388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gs" Target="tags/tag151.xml"/><Relationship Id="rId3" Type="http://schemas.openxmlformats.org/officeDocument/2006/relationships/slideMaster" Target="slideMasters/slideMaster2.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9.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6.xml"/><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image" Target="../media/image3.png"/><Relationship Id="rId3" Type="http://schemas.openxmlformats.org/officeDocument/2006/relationships/tags" Target="../tags/tag148.xml"/><Relationship Id="rId2" Type="http://schemas.openxmlformats.org/officeDocument/2006/relationships/image" Target="../media/image1.png"/><Relationship Id="rId1" Type="http://schemas.openxmlformats.org/officeDocument/2006/relationships/tags" Target="../tags/tag14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3.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5.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450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指数类布局</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9" name="图片 8"/>
          <p:cNvPicPr>
            <a:picLocks noChangeAspect="1"/>
          </p:cNvPicPr>
          <p:nvPr/>
        </p:nvPicPr>
        <p:blipFill>
          <a:blip r:embed="rId1"/>
          <a:stretch>
            <a:fillRect/>
          </a:stretch>
        </p:blipFill>
        <p:spPr>
          <a:xfrm>
            <a:off x="8794750" y="848995"/>
            <a:ext cx="2370455" cy="5271135"/>
          </a:xfrm>
          <a:prstGeom prst="rect">
            <a:avLst/>
          </a:prstGeom>
          <a:ln>
            <a:solidFill>
              <a:schemeClr val="accent1"/>
            </a:solidFill>
          </a:ln>
        </p:spPr>
      </p:pic>
      <p:sp>
        <p:nvSpPr>
          <p:cNvPr id="10" name="椭圆 9"/>
          <p:cNvSpPr/>
          <p:nvPr/>
        </p:nvSpPr>
        <p:spPr>
          <a:xfrm>
            <a:off x="9895840" y="5757545"/>
            <a:ext cx="572135" cy="420370"/>
          </a:xfrm>
          <a:prstGeom prst="ellipse">
            <a:avLst/>
          </a:prstGeom>
          <a:solidFill>
            <a:schemeClr val="accent1">
              <a:alpha val="42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5279390" y="4448175"/>
            <a:ext cx="3390265" cy="1309370"/>
          </a:xfrm>
          <a:prstGeom prst="rect">
            <a:avLst/>
          </a:prstGeom>
          <a:noFill/>
        </p:spPr>
        <p:txBody>
          <a:bodyPr wrap="square" rtlCol="0">
            <a:spAutoFit/>
          </a:bodyPr>
          <a:p>
            <a:pPr>
              <a:lnSpc>
                <a:spcPct val="110000"/>
              </a:lnSpc>
            </a:pPr>
            <a:r>
              <a:rPr lang="zh-CN" altLang="en-US">
                <a:highlight>
                  <a:srgbClr val="FFFF00"/>
                </a:highlight>
              </a:rPr>
              <a:t>选择自己熟悉的：</a:t>
            </a:r>
            <a:endParaRPr lang="zh-CN" altLang="en-US">
              <a:highlight>
                <a:srgbClr val="FFFF00"/>
              </a:highlight>
            </a:endParaRPr>
          </a:p>
          <a:p>
            <a:pPr>
              <a:lnSpc>
                <a:spcPct val="110000"/>
              </a:lnSpc>
            </a:pPr>
            <a:r>
              <a:rPr lang="zh-CN" altLang="en-US">
                <a:highlight>
                  <a:srgbClr val="FFFF00"/>
                </a:highlight>
              </a:rPr>
              <a:t>①</a:t>
            </a:r>
            <a:r>
              <a:rPr lang="en-US" altLang="zh-CN">
                <a:highlight>
                  <a:srgbClr val="FFFF00"/>
                </a:highlight>
              </a:rPr>
              <a:t>ETF</a:t>
            </a:r>
            <a:r>
              <a:rPr lang="zh-CN" altLang="en-US">
                <a:highlight>
                  <a:srgbClr val="FFFF00"/>
                </a:highlight>
              </a:rPr>
              <a:t>类</a:t>
            </a:r>
            <a:endParaRPr lang="zh-CN" altLang="en-US">
              <a:highlight>
                <a:srgbClr val="FFFF00"/>
              </a:highlight>
            </a:endParaRPr>
          </a:p>
          <a:p>
            <a:pPr>
              <a:lnSpc>
                <a:spcPct val="110000"/>
              </a:lnSpc>
            </a:pPr>
            <a:r>
              <a:rPr lang="zh-CN" altLang="en-US">
                <a:highlight>
                  <a:srgbClr val="FFFF00"/>
                </a:highlight>
              </a:rPr>
              <a:t>②指数类</a:t>
            </a:r>
            <a:endParaRPr lang="zh-CN" altLang="en-US">
              <a:highlight>
                <a:srgbClr val="FFFF00"/>
              </a:highlight>
            </a:endParaRPr>
          </a:p>
          <a:p>
            <a:pPr>
              <a:lnSpc>
                <a:spcPct val="110000"/>
              </a:lnSpc>
            </a:pPr>
            <a:r>
              <a:rPr lang="zh-CN" altLang="en-US">
                <a:highlight>
                  <a:srgbClr val="FFFF00"/>
                </a:highlight>
              </a:rPr>
              <a:t>③经传指增：明亚中证</a:t>
            </a:r>
            <a:r>
              <a:rPr lang="en-US" altLang="zh-CN">
                <a:highlight>
                  <a:srgbClr val="FFFF00"/>
                </a:highlight>
              </a:rPr>
              <a:t>1000C</a:t>
            </a:r>
            <a:endParaRPr lang="en-US" altLang="zh-CN">
              <a:highlight>
                <a:srgbClr val="FFFF00"/>
              </a:highlight>
            </a:endParaRPr>
          </a:p>
        </p:txBody>
      </p:sp>
      <p:pic>
        <p:nvPicPr>
          <p:cNvPr id="3" name="图片 2"/>
          <p:cNvPicPr>
            <a:picLocks noChangeAspect="1"/>
          </p:cNvPicPr>
          <p:nvPr/>
        </p:nvPicPr>
        <p:blipFill>
          <a:blip r:embed="rId2"/>
          <a:stretch>
            <a:fillRect/>
          </a:stretch>
        </p:blipFill>
        <p:spPr>
          <a:xfrm>
            <a:off x="167640" y="848995"/>
            <a:ext cx="6192520" cy="234315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170815" y="3429000"/>
            <a:ext cx="5055870" cy="2691130"/>
          </a:xfrm>
          <a:prstGeom prst="rect">
            <a:avLst/>
          </a:prstGeom>
          <a:ln>
            <a:solidFill>
              <a:schemeClr val="accent1"/>
            </a:solidFill>
          </a:ln>
        </p:spPr>
      </p:pic>
      <p:sp>
        <p:nvSpPr>
          <p:cNvPr id="6" name="文本框 5"/>
          <p:cNvSpPr txBox="1"/>
          <p:nvPr/>
        </p:nvSpPr>
        <p:spPr>
          <a:xfrm>
            <a:off x="6637020" y="1508760"/>
            <a:ext cx="1834515" cy="922020"/>
          </a:xfrm>
          <a:prstGeom prst="rect">
            <a:avLst/>
          </a:prstGeom>
          <a:noFill/>
        </p:spPr>
        <p:txBody>
          <a:bodyPr wrap="square" rtlCol="0">
            <a:spAutoFit/>
          </a:bodyPr>
          <a:p>
            <a:r>
              <a:rPr lang="zh-CN" altLang="en-US"/>
              <a:t>冷门权重拉指数</a:t>
            </a:r>
            <a:endParaRPr lang="zh-CN" altLang="en-US"/>
          </a:p>
          <a:p>
            <a:r>
              <a:rPr lang="zh-CN" altLang="en-US"/>
              <a:t>买指数相对容易盈利。</a:t>
            </a:r>
            <a:endParaRPr lang="zh-CN" altLang="en-US"/>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129540" y="941705"/>
            <a:ext cx="5320665" cy="525970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5450205" y="941705"/>
            <a:ext cx="3374390" cy="302006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8408035" y="1240790"/>
            <a:ext cx="3277870" cy="2999740"/>
          </a:xfrm>
          <a:prstGeom prst="rect">
            <a:avLst/>
          </a:prstGeom>
          <a:ln>
            <a:solidFill>
              <a:schemeClr val="accent1"/>
            </a:solidFill>
          </a:ln>
        </p:spPr>
      </p:pic>
      <p:pic>
        <p:nvPicPr>
          <p:cNvPr id="10" name="图片 9"/>
          <p:cNvPicPr>
            <a:picLocks noChangeAspect="1"/>
          </p:cNvPicPr>
          <p:nvPr/>
        </p:nvPicPr>
        <p:blipFill>
          <a:blip r:embed="rId4"/>
          <a:stretch>
            <a:fillRect/>
          </a:stretch>
        </p:blipFill>
        <p:spPr>
          <a:xfrm>
            <a:off x="6334760" y="3652520"/>
            <a:ext cx="3594100" cy="2761615"/>
          </a:xfrm>
          <a:prstGeom prst="rect">
            <a:avLst/>
          </a:prstGeom>
          <a:ln>
            <a:solidFill>
              <a:schemeClr val="accent1"/>
            </a:solidFill>
          </a:ln>
        </p:spPr>
      </p:pic>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受伤主力方向</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67335" y="883285"/>
            <a:ext cx="5012055" cy="537845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423535" y="999490"/>
            <a:ext cx="4740910" cy="3357880"/>
          </a:xfrm>
          <a:prstGeom prst="rect">
            <a:avLst/>
          </a:prstGeom>
          <a:ln>
            <a:solidFill>
              <a:schemeClr val="accent1"/>
            </a:solidFill>
          </a:ln>
        </p:spPr>
      </p:pic>
      <p:sp>
        <p:nvSpPr>
          <p:cNvPr id="5" name="文本框 4"/>
          <p:cNvSpPr txBox="1"/>
          <p:nvPr/>
        </p:nvSpPr>
        <p:spPr>
          <a:xfrm>
            <a:off x="5779135" y="4613275"/>
            <a:ext cx="5367655" cy="645160"/>
          </a:xfrm>
          <a:prstGeom prst="rect">
            <a:avLst/>
          </a:prstGeom>
          <a:noFill/>
        </p:spPr>
        <p:txBody>
          <a:bodyPr wrap="square" rtlCol="0">
            <a:spAutoFit/>
          </a:bodyPr>
          <a:p>
            <a:r>
              <a:rPr lang="zh-CN" altLang="en-US">
                <a:highlight>
                  <a:srgbClr val="FFFF00"/>
                </a:highlight>
              </a:rPr>
              <a:t>机器人，前期热度第一，资金沉淀较多，</a:t>
            </a:r>
            <a:endParaRPr lang="zh-CN" altLang="en-US">
              <a:highlight>
                <a:srgbClr val="FFFF00"/>
              </a:highlight>
            </a:endParaRPr>
          </a:p>
          <a:p>
            <a:r>
              <a:rPr lang="zh-CN" altLang="en-US">
                <a:highlight>
                  <a:srgbClr val="FFFF00"/>
                </a:highlight>
              </a:rPr>
              <a:t>下周站上智能辅助线</a:t>
            </a:r>
            <a:r>
              <a:rPr lang="en-US" altLang="zh-CN">
                <a:highlight>
                  <a:srgbClr val="FFFF00"/>
                </a:highlight>
              </a:rPr>
              <a:t>B</a:t>
            </a:r>
            <a:r>
              <a:rPr lang="zh-CN" altLang="en-US">
                <a:highlight>
                  <a:srgbClr val="FFFF00"/>
                </a:highlight>
              </a:rPr>
              <a:t>点试错机会。（周线金叉波段）</a:t>
            </a:r>
            <a:endParaRPr lang="zh-CN" altLang="en-US">
              <a:highlight>
                <a:srgbClr val="FFFF00"/>
              </a:highlight>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双底构筑</a:t>
            </a:r>
            <a:r>
              <a:rPr lang="en-US" altLang="zh-CN"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周金在即</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2026.6.14</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610225" y="868045"/>
            <a:ext cx="6137910" cy="4410710"/>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背景</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：高标退潮，炒作收窄</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2058670" y="5662930"/>
            <a:ext cx="8784590" cy="368300"/>
          </a:xfrm>
          <a:prstGeom prst="rect">
            <a:avLst/>
          </a:prstGeom>
          <a:noFill/>
        </p:spPr>
        <p:txBody>
          <a:bodyPr wrap="square" rtlCol="0">
            <a:spAutoFit/>
          </a:bodyPr>
          <a:p>
            <a:r>
              <a:rPr lang="zh-CN" altLang="en-US">
                <a:highlight>
                  <a:srgbClr val="FFFF00"/>
                </a:highlight>
              </a:rPr>
              <a:t>五月初讲到的控盘居前科技</a:t>
            </a:r>
            <a:r>
              <a:rPr lang="en-US" altLang="zh-CN">
                <a:highlight>
                  <a:srgbClr val="FFFF00"/>
                </a:highlight>
              </a:rPr>
              <a:t>50</a:t>
            </a:r>
            <a:r>
              <a:rPr lang="zh-CN" altLang="en-US">
                <a:highlight>
                  <a:srgbClr val="FFFF00"/>
                </a:highlight>
              </a:rPr>
              <a:t>，过半跌破熊线，指数进入海洋状态死叉震荡期。</a:t>
            </a:r>
            <a:endParaRPr lang="zh-CN" altLang="en-US">
              <a:highlight>
                <a:srgbClr val="FFFF00"/>
              </a:highlight>
            </a:endParaRPr>
          </a:p>
        </p:txBody>
      </p:sp>
      <p:sp>
        <p:nvSpPr>
          <p:cNvPr id="15" name="文本框 14"/>
          <p:cNvSpPr txBox="1"/>
          <p:nvPr/>
        </p:nvSpPr>
        <p:spPr>
          <a:xfrm>
            <a:off x="6779895" y="4308475"/>
            <a:ext cx="2583815" cy="645160"/>
          </a:xfrm>
          <a:prstGeom prst="rect">
            <a:avLst/>
          </a:prstGeom>
          <a:noFill/>
        </p:spPr>
        <p:txBody>
          <a:bodyPr wrap="square" rtlCol="0">
            <a:spAutoFit/>
          </a:bodyPr>
          <a:p>
            <a:r>
              <a:rPr lang="en-US" altLang="zh-CN">
                <a:highlight>
                  <a:srgbClr val="FFFF00"/>
                </a:highlight>
              </a:rPr>
              <a:t>6</a:t>
            </a:r>
            <a:r>
              <a:rPr lang="zh-CN" altLang="en-US">
                <a:highlight>
                  <a:srgbClr val="FFFF00"/>
                </a:highlight>
              </a:rPr>
              <a:t>月科技类分化加大</a:t>
            </a:r>
            <a:endParaRPr lang="zh-CN" altLang="en-US">
              <a:highlight>
                <a:srgbClr val="FFFF00"/>
              </a:highlight>
            </a:endParaRPr>
          </a:p>
          <a:p>
            <a:r>
              <a:rPr lang="zh-CN" altLang="en-US">
                <a:highlight>
                  <a:srgbClr val="FFFF00"/>
                </a:highlight>
              </a:rPr>
              <a:t>向上较难，向下容易</a:t>
            </a:r>
            <a:endParaRPr lang="zh-CN" altLang="en-US">
              <a:highlight>
                <a:srgbClr val="FFFF00"/>
              </a:highlight>
            </a:endParaRPr>
          </a:p>
        </p:txBody>
      </p:sp>
      <p:pic>
        <p:nvPicPr>
          <p:cNvPr id="4" name="图片 3"/>
          <p:cNvPicPr>
            <a:picLocks noChangeAspect="1"/>
          </p:cNvPicPr>
          <p:nvPr/>
        </p:nvPicPr>
        <p:blipFill>
          <a:blip r:embed="rId2"/>
          <a:stretch>
            <a:fillRect/>
          </a:stretch>
        </p:blipFill>
        <p:spPr>
          <a:xfrm>
            <a:off x="429260" y="869950"/>
            <a:ext cx="4917440" cy="4408805"/>
          </a:xfrm>
          <a:prstGeom prst="rect">
            <a:avLst/>
          </a:prstGeom>
          <a:ln>
            <a:solidFill>
              <a:schemeClr val="accent1"/>
            </a:solidFill>
          </a:ln>
        </p:spPr>
      </p:pic>
      <p:sp>
        <p:nvSpPr>
          <p:cNvPr id="5" name="文本框 4"/>
          <p:cNvSpPr txBox="1"/>
          <p:nvPr/>
        </p:nvSpPr>
        <p:spPr>
          <a:xfrm>
            <a:off x="1226820" y="2667000"/>
            <a:ext cx="4046855" cy="368300"/>
          </a:xfrm>
          <a:prstGeom prst="rect">
            <a:avLst/>
          </a:prstGeom>
          <a:noFill/>
        </p:spPr>
        <p:txBody>
          <a:bodyPr wrap="square" rtlCol="0">
            <a:spAutoFit/>
          </a:bodyPr>
          <a:p>
            <a:r>
              <a:rPr lang="zh-CN" altLang="en-US">
                <a:highlight>
                  <a:srgbClr val="FFFF00"/>
                </a:highlight>
              </a:rPr>
              <a:t>科技类高控盘细分，强者恒强</a:t>
            </a:r>
            <a:endParaRPr lang="zh-CN" altLang="en-US">
              <a:highlight>
                <a:srgbClr val="FFFF00"/>
              </a:highlight>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背景</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：双底酝酿周线金叉</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0" name="文本框 9"/>
          <p:cNvSpPr txBox="1"/>
          <p:nvPr/>
        </p:nvSpPr>
        <p:spPr>
          <a:xfrm>
            <a:off x="6797675" y="4611370"/>
            <a:ext cx="4090670" cy="1271270"/>
          </a:xfrm>
          <a:prstGeom prst="rect">
            <a:avLst/>
          </a:prstGeom>
          <a:noFill/>
        </p:spPr>
        <p:txBody>
          <a:bodyPr wrap="square" rtlCol="0">
            <a:spAutoFit/>
          </a:bodyPr>
          <a:p>
            <a:pPr>
              <a:lnSpc>
                <a:spcPct val="120000"/>
              </a:lnSpc>
            </a:pPr>
            <a:r>
              <a:rPr lang="zh-CN" altLang="en-US" sz="1600">
                <a:solidFill>
                  <a:srgbClr val="F315F3"/>
                </a:solidFill>
              </a:rPr>
              <a:t>类似</a:t>
            </a:r>
            <a:r>
              <a:rPr lang="en-US" altLang="zh-CN" sz="1600">
                <a:solidFill>
                  <a:srgbClr val="F315F3"/>
                </a:solidFill>
              </a:rPr>
              <a:t>3</a:t>
            </a:r>
            <a:r>
              <a:rPr lang="zh-CN" altLang="en-US" sz="1600">
                <a:solidFill>
                  <a:srgbClr val="F315F3"/>
                </a:solidFill>
              </a:rPr>
              <a:t>月底的超跌行情：</a:t>
            </a:r>
            <a:endParaRPr lang="zh-CN" altLang="en-US" sz="1600">
              <a:solidFill>
                <a:srgbClr val="F315F3"/>
              </a:solidFill>
            </a:endParaRPr>
          </a:p>
          <a:p>
            <a:pPr>
              <a:lnSpc>
                <a:spcPct val="120000"/>
              </a:lnSpc>
            </a:pPr>
            <a:r>
              <a:rPr lang="zh-CN" altLang="en-US" sz="1600"/>
              <a:t>①指数类已经调整一个月。</a:t>
            </a:r>
            <a:endParaRPr lang="zh-CN" altLang="en-US" sz="1600"/>
          </a:p>
          <a:p>
            <a:pPr>
              <a:lnSpc>
                <a:spcPct val="120000"/>
              </a:lnSpc>
            </a:pPr>
            <a:r>
              <a:rPr lang="zh-CN" altLang="en-US" sz="1600"/>
              <a:t>②本周宣泄急跌，开始构筑</a:t>
            </a:r>
            <a:r>
              <a:rPr lang="zh-CN" altLang="en-US" sz="1600">
                <a:solidFill>
                  <a:srgbClr val="0029DA"/>
                </a:solidFill>
              </a:rPr>
              <a:t>底背离</a:t>
            </a:r>
            <a:r>
              <a:rPr lang="zh-CN" altLang="en-US" sz="1600"/>
              <a:t>。</a:t>
            </a:r>
            <a:endParaRPr lang="zh-CN" altLang="en-US" sz="1600"/>
          </a:p>
          <a:p>
            <a:pPr>
              <a:lnSpc>
                <a:spcPct val="120000"/>
              </a:lnSpc>
            </a:pPr>
            <a:r>
              <a:rPr lang="zh-CN" altLang="en-US" sz="1600"/>
              <a:t>③下旬开始</a:t>
            </a:r>
            <a:r>
              <a:rPr lang="zh-CN" altLang="en-US" sz="1600">
                <a:solidFill>
                  <a:srgbClr val="0029DA"/>
                </a:solidFill>
              </a:rPr>
              <a:t>周线金叉</a:t>
            </a:r>
            <a:r>
              <a:rPr lang="zh-CN" altLang="en-US" sz="1600"/>
              <a:t>板块陆续出现。</a:t>
            </a:r>
            <a:endParaRPr lang="zh-CN" altLang="en-US" sz="1600"/>
          </a:p>
        </p:txBody>
      </p:sp>
      <p:pic>
        <p:nvPicPr>
          <p:cNvPr id="6" name="图片 5"/>
          <p:cNvPicPr>
            <a:picLocks noChangeAspect="1"/>
          </p:cNvPicPr>
          <p:nvPr/>
        </p:nvPicPr>
        <p:blipFill>
          <a:blip r:embed="rId1"/>
          <a:stretch>
            <a:fillRect/>
          </a:stretch>
        </p:blipFill>
        <p:spPr>
          <a:xfrm>
            <a:off x="6440805" y="850900"/>
            <a:ext cx="5398770" cy="3481070"/>
          </a:xfrm>
          <a:prstGeom prst="rect">
            <a:avLst/>
          </a:prstGeom>
          <a:ln>
            <a:solidFill>
              <a:schemeClr val="accent1"/>
            </a:solidFill>
          </a:ln>
        </p:spPr>
      </p:pic>
      <p:pic>
        <p:nvPicPr>
          <p:cNvPr id="7" name="图片 6" descr="级别的传导和买卖点的定义"/>
          <p:cNvPicPr>
            <a:picLocks noChangeAspect="1"/>
          </p:cNvPicPr>
          <p:nvPr/>
        </p:nvPicPr>
        <p:blipFill>
          <a:blip r:embed="rId2"/>
          <a:stretch>
            <a:fillRect/>
          </a:stretch>
        </p:blipFill>
        <p:spPr>
          <a:xfrm>
            <a:off x="176530" y="768350"/>
            <a:ext cx="5928995" cy="3563620"/>
          </a:xfrm>
          <a:prstGeom prst="rect">
            <a:avLst/>
          </a:prstGeom>
        </p:spPr>
      </p:pic>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市场看点（即将周线金叉潮）</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629920" y="5052695"/>
            <a:ext cx="4408170" cy="922020"/>
          </a:xfrm>
          <a:prstGeom prst="rect">
            <a:avLst/>
          </a:prstGeom>
          <a:noFill/>
        </p:spPr>
        <p:txBody>
          <a:bodyPr wrap="square" rtlCol="0">
            <a:spAutoFit/>
          </a:bodyPr>
          <a:p>
            <a:r>
              <a:rPr lang="zh-CN" altLang="en-US">
                <a:solidFill>
                  <a:srgbClr val="0029DA"/>
                </a:solidFill>
              </a:rPr>
              <a:t>冷门权重：</a:t>
            </a:r>
            <a:endParaRPr lang="zh-CN" altLang="en-US">
              <a:solidFill>
                <a:srgbClr val="0029DA"/>
              </a:solidFill>
            </a:endParaRPr>
          </a:p>
          <a:p>
            <a:r>
              <a:rPr lang="zh-CN" altLang="en-US"/>
              <a:t>过去几个月没大涨过，没有获利盘的板块（如消费、地产、医药、金融等）</a:t>
            </a:r>
            <a:endParaRPr lang="zh-CN" altLang="en-US"/>
          </a:p>
        </p:txBody>
      </p:sp>
      <p:pic>
        <p:nvPicPr>
          <p:cNvPr id="9" name="图片 8"/>
          <p:cNvPicPr>
            <a:picLocks noChangeAspect="1"/>
          </p:cNvPicPr>
          <p:nvPr/>
        </p:nvPicPr>
        <p:blipFill>
          <a:blip r:embed="rId1"/>
          <a:stretch>
            <a:fillRect/>
          </a:stretch>
        </p:blipFill>
        <p:spPr>
          <a:xfrm>
            <a:off x="322580" y="902970"/>
            <a:ext cx="5447030" cy="1587500"/>
          </a:xfrm>
          <a:prstGeom prst="rect">
            <a:avLst/>
          </a:prstGeom>
          <a:ln>
            <a:solidFill>
              <a:schemeClr val="accent1"/>
            </a:solidFill>
          </a:ln>
        </p:spPr>
      </p:pic>
      <p:sp>
        <p:nvSpPr>
          <p:cNvPr id="13" name="文本框 12"/>
          <p:cNvSpPr txBox="1"/>
          <p:nvPr/>
        </p:nvSpPr>
        <p:spPr>
          <a:xfrm>
            <a:off x="5835015" y="4889500"/>
            <a:ext cx="6215380" cy="1419860"/>
          </a:xfrm>
          <a:prstGeom prst="rect">
            <a:avLst/>
          </a:prstGeom>
          <a:noFill/>
        </p:spPr>
        <p:txBody>
          <a:bodyPr wrap="square" rtlCol="0">
            <a:spAutoFit/>
          </a:bodyPr>
          <a:p>
            <a:pPr>
              <a:lnSpc>
                <a:spcPct val="120000"/>
              </a:lnSpc>
            </a:pPr>
            <a:r>
              <a:rPr lang="zh-CN" altLang="en-US">
                <a:highlight>
                  <a:srgbClr val="FFFF00"/>
                </a:highlight>
              </a:rPr>
              <a:t>①银行熊线上移（</a:t>
            </a:r>
            <a:r>
              <a:rPr lang="zh-CN" altLang="en-US">
                <a:solidFill>
                  <a:srgbClr val="0029DA"/>
                </a:solidFill>
                <a:highlight>
                  <a:srgbClr val="FFFF00"/>
                </a:highlight>
              </a:rPr>
              <a:t>冷门权重护盘</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②急挫出现指数最低点（</a:t>
            </a:r>
            <a:r>
              <a:rPr lang="zh-CN" altLang="en-US">
                <a:solidFill>
                  <a:srgbClr val="0029DA"/>
                </a:solidFill>
                <a:highlight>
                  <a:srgbClr val="FFFF00"/>
                </a:highlight>
              </a:rPr>
              <a:t>最后一跌释放</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③银行随着指数反弹一段（</a:t>
            </a:r>
            <a:r>
              <a:rPr lang="zh-CN" altLang="en-US">
                <a:solidFill>
                  <a:srgbClr val="0029DA"/>
                </a:solidFill>
                <a:highlight>
                  <a:srgbClr val="FFFF00"/>
                </a:highlight>
              </a:rPr>
              <a:t>普涨</a:t>
            </a:r>
            <a:r>
              <a:rPr lang="zh-CN" altLang="en-US">
                <a:highlight>
                  <a:srgbClr val="FFFF00"/>
                </a:highlight>
              </a:rPr>
              <a:t>）</a:t>
            </a:r>
            <a:endParaRPr lang="zh-CN" altLang="en-US">
              <a:highlight>
                <a:srgbClr val="FFFF00"/>
              </a:highlight>
            </a:endParaRPr>
          </a:p>
          <a:p>
            <a:pPr>
              <a:lnSpc>
                <a:spcPct val="120000"/>
              </a:lnSpc>
            </a:pPr>
            <a:r>
              <a:rPr lang="zh-CN" altLang="en-US">
                <a:highlight>
                  <a:srgbClr val="FFFF00"/>
                </a:highlight>
              </a:rPr>
              <a:t>④</a:t>
            </a:r>
            <a:r>
              <a:rPr lang="en-US" altLang="zh-CN">
                <a:highlight>
                  <a:srgbClr val="FFFF00"/>
                </a:highlight>
              </a:rPr>
              <a:t>4</a:t>
            </a:r>
            <a:r>
              <a:rPr lang="zh-CN" altLang="en-US">
                <a:highlight>
                  <a:srgbClr val="FFFF00"/>
                </a:highlight>
              </a:rPr>
              <a:t>月银行反弹结束，</a:t>
            </a:r>
            <a:r>
              <a:rPr lang="en-US" altLang="zh-CN">
                <a:highlight>
                  <a:srgbClr val="FFFF00"/>
                </a:highlight>
              </a:rPr>
              <a:t>5</a:t>
            </a:r>
            <a:r>
              <a:rPr lang="zh-CN" altLang="en-US">
                <a:highlight>
                  <a:srgbClr val="FFFF00"/>
                </a:highlight>
              </a:rPr>
              <a:t>月科技类题材加速上行（题材炒作）</a:t>
            </a:r>
            <a:endParaRPr lang="zh-CN" altLang="en-US">
              <a:highlight>
                <a:srgbClr val="FFFF00"/>
              </a:highlight>
            </a:endParaRPr>
          </a:p>
        </p:txBody>
      </p:sp>
      <p:pic>
        <p:nvPicPr>
          <p:cNvPr id="14" name="图片 13"/>
          <p:cNvPicPr>
            <a:picLocks noChangeAspect="1"/>
          </p:cNvPicPr>
          <p:nvPr/>
        </p:nvPicPr>
        <p:blipFill>
          <a:blip r:embed="rId2"/>
          <a:stretch>
            <a:fillRect/>
          </a:stretch>
        </p:blipFill>
        <p:spPr>
          <a:xfrm>
            <a:off x="322580" y="2706370"/>
            <a:ext cx="5402580" cy="2183130"/>
          </a:xfrm>
          <a:prstGeom prst="rect">
            <a:avLst/>
          </a:prstGeom>
          <a:ln>
            <a:solidFill>
              <a:schemeClr val="accent1"/>
            </a:solidFill>
          </a:ln>
        </p:spPr>
      </p:pic>
      <p:pic>
        <p:nvPicPr>
          <p:cNvPr id="3" name="图片 2"/>
          <p:cNvPicPr>
            <a:picLocks noChangeAspect="1"/>
          </p:cNvPicPr>
          <p:nvPr/>
        </p:nvPicPr>
        <p:blipFill>
          <a:blip r:embed="rId3"/>
          <a:stretch>
            <a:fillRect/>
          </a:stretch>
        </p:blipFill>
        <p:spPr>
          <a:xfrm>
            <a:off x="6024245" y="902970"/>
            <a:ext cx="5645785" cy="4064000"/>
          </a:xfrm>
          <a:prstGeom prst="rect">
            <a:avLst/>
          </a:prstGeom>
          <a:ln>
            <a:solidFill>
              <a:schemeClr val="accent1"/>
            </a:solid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资金高低切换</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68275" y="1042670"/>
            <a:ext cx="6385560" cy="4460240"/>
          </a:xfrm>
          <a:prstGeom prst="rect">
            <a:avLst/>
          </a:prstGeom>
          <a:ln>
            <a:solidFill>
              <a:schemeClr val="accent1"/>
            </a:solidFill>
          </a:ln>
        </p:spPr>
      </p:pic>
      <p:pic>
        <p:nvPicPr>
          <p:cNvPr id="5" name="图片 4"/>
          <p:cNvPicPr>
            <a:picLocks noChangeAspect="1"/>
          </p:cNvPicPr>
          <p:nvPr/>
        </p:nvPicPr>
        <p:blipFill>
          <a:blip r:embed="rId2"/>
          <a:stretch>
            <a:fillRect/>
          </a:stretch>
        </p:blipFill>
        <p:spPr>
          <a:xfrm>
            <a:off x="6709410" y="1042670"/>
            <a:ext cx="5194300" cy="4460240"/>
          </a:xfrm>
          <a:prstGeom prst="rect">
            <a:avLst/>
          </a:prstGeom>
          <a:ln>
            <a:solidFill>
              <a:schemeClr val="accent1"/>
            </a:solidFill>
          </a:ln>
        </p:spPr>
      </p:pic>
      <p:sp>
        <p:nvSpPr>
          <p:cNvPr id="6" name="文本框 5"/>
          <p:cNvSpPr txBox="1"/>
          <p:nvPr/>
        </p:nvSpPr>
        <p:spPr>
          <a:xfrm>
            <a:off x="2771140" y="5721985"/>
            <a:ext cx="7748270" cy="368300"/>
          </a:xfrm>
          <a:prstGeom prst="rect">
            <a:avLst/>
          </a:prstGeom>
          <a:noFill/>
        </p:spPr>
        <p:txBody>
          <a:bodyPr wrap="square" rtlCol="0">
            <a:spAutoFit/>
          </a:bodyPr>
          <a:p>
            <a:r>
              <a:rPr lang="zh-CN" altLang="en-US">
                <a:highlight>
                  <a:srgbClr val="FFFF00"/>
                </a:highlight>
              </a:rPr>
              <a:t>高位科技类释放资金，低位板块超跌反弹修复，下周周线金叉增多。</a:t>
            </a:r>
            <a:endParaRPr lang="zh-CN" altLang="en-US">
              <a:highlight>
                <a:srgbClr val="FFFF00"/>
              </a:highlight>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高控盘类容错较高</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27965" y="768350"/>
            <a:ext cx="5546090" cy="5169535"/>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5922010" y="768350"/>
            <a:ext cx="4999355" cy="5169535"/>
          </a:xfrm>
          <a:prstGeom prst="rect">
            <a:avLst/>
          </a:prstGeom>
          <a:ln>
            <a:solidFill>
              <a:schemeClr val="accent1"/>
            </a:solidFill>
          </a:ln>
        </p:spPr>
      </p:pic>
      <p:sp>
        <p:nvSpPr>
          <p:cNvPr id="11" name="文本框 10"/>
          <p:cNvSpPr txBox="1"/>
          <p:nvPr/>
        </p:nvSpPr>
        <p:spPr>
          <a:xfrm>
            <a:off x="2875915" y="2675255"/>
            <a:ext cx="4064000" cy="645160"/>
          </a:xfrm>
          <a:prstGeom prst="rect">
            <a:avLst/>
          </a:prstGeom>
          <a:noFill/>
        </p:spPr>
        <p:txBody>
          <a:bodyPr wrap="square" rtlCol="0">
            <a:spAutoFit/>
          </a:bodyPr>
          <a:p>
            <a:r>
              <a:rPr lang="zh-CN" altLang="en-US">
                <a:highlight>
                  <a:srgbClr val="FFFF00"/>
                </a:highlight>
              </a:rPr>
              <a:t>周五急跌</a:t>
            </a:r>
            <a:endParaRPr lang="zh-CN" altLang="en-US">
              <a:highlight>
                <a:srgbClr val="FFFF00"/>
              </a:highlight>
            </a:endParaRPr>
          </a:p>
          <a:p>
            <a:r>
              <a:rPr lang="zh-CN" altLang="en-US">
                <a:highlight>
                  <a:srgbClr val="FFFF00"/>
                </a:highlight>
              </a:rPr>
              <a:t>控盘类有反复</a:t>
            </a:r>
            <a:endParaRPr lang="zh-CN" altLang="en-US">
              <a:highlight>
                <a:srgbClr val="FFFF00"/>
              </a:highlight>
            </a:endParaRPr>
          </a:p>
        </p:txBody>
      </p:sp>
      <p:sp>
        <p:nvSpPr>
          <p:cNvPr id="12" name="文本框 11"/>
          <p:cNvSpPr txBox="1"/>
          <p:nvPr/>
        </p:nvSpPr>
        <p:spPr>
          <a:xfrm>
            <a:off x="6619875" y="2891790"/>
            <a:ext cx="2197100" cy="645160"/>
          </a:xfrm>
          <a:prstGeom prst="rect">
            <a:avLst/>
          </a:prstGeom>
          <a:noFill/>
        </p:spPr>
        <p:txBody>
          <a:bodyPr wrap="square" rtlCol="0">
            <a:spAutoFit/>
          </a:bodyPr>
          <a:p>
            <a:r>
              <a:rPr lang="zh-CN" altLang="en-US">
                <a:highlight>
                  <a:srgbClr val="FFFF00"/>
                </a:highlight>
              </a:rPr>
              <a:t>无控盘类很容易</a:t>
            </a:r>
            <a:r>
              <a:rPr lang="en-US" altLang="zh-CN">
                <a:highlight>
                  <a:srgbClr val="FFFF00"/>
                </a:highlight>
              </a:rPr>
              <a:t>A</a:t>
            </a:r>
            <a:r>
              <a:rPr lang="zh-CN" altLang="en-US">
                <a:highlight>
                  <a:srgbClr val="FFFF00"/>
                </a:highlight>
              </a:rPr>
              <a:t>杀继续盘弱阴跌</a:t>
            </a:r>
            <a:endParaRPr lang="zh-CN" altLang="en-US">
              <a:highlight>
                <a:srgbClr val="FFFF00"/>
              </a:highlight>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控盘躺底和控盘双突破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p:nvPr/>
        </p:nvPicPr>
        <p:blipFill>
          <a:blip r:embed="rId1"/>
          <a:stretch>
            <a:fillRect/>
          </a:stretch>
        </p:blipFill>
        <p:spPr>
          <a:xfrm>
            <a:off x="383540" y="982345"/>
            <a:ext cx="5907405" cy="2867660"/>
          </a:xfrm>
          <a:prstGeom prst="rect">
            <a:avLst/>
          </a:prstGeom>
          <a:ln>
            <a:solidFill>
              <a:schemeClr val="accent1"/>
            </a:solidFill>
          </a:ln>
        </p:spPr>
      </p:pic>
      <p:pic>
        <p:nvPicPr>
          <p:cNvPr id="5" name="图片 4"/>
          <p:cNvPicPr/>
          <p:nvPr/>
        </p:nvPicPr>
        <p:blipFill>
          <a:blip r:embed="rId2"/>
          <a:stretch>
            <a:fillRect/>
          </a:stretch>
        </p:blipFill>
        <p:spPr>
          <a:xfrm>
            <a:off x="624205" y="3429000"/>
            <a:ext cx="4914265" cy="2959735"/>
          </a:xfrm>
          <a:prstGeom prst="rect">
            <a:avLst/>
          </a:prstGeom>
        </p:spPr>
      </p:pic>
      <p:pic>
        <p:nvPicPr>
          <p:cNvPr id="7" name="图片 6"/>
          <p:cNvPicPr/>
          <p:nvPr/>
        </p:nvPicPr>
        <p:blipFill>
          <a:blip r:embed="rId3"/>
          <a:stretch>
            <a:fillRect/>
          </a:stretch>
        </p:blipFill>
        <p:spPr>
          <a:xfrm>
            <a:off x="7186295" y="856615"/>
            <a:ext cx="4458970" cy="2993390"/>
          </a:xfrm>
          <a:prstGeom prst="rect">
            <a:avLst/>
          </a:prstGeom>
          <a:ln>
            <a:solidFill>
              <a:schemeClr val="accent1"/>
            </a:solidFill>
          </a:ln>
        </p:spPr>
      </p:pic>
      <p:pic>
        <p:nvPicPr>
          <p:cNvPr id="8" name="图片 7"/>
          <p:cNvPicPr/>
          <p:nvPr/>
        </p:nvPicPr>
        <p:blipFill>
          <a:blip r:embed="rId4"/>
          <a:stretch>
            <a:fillRect/>
          </a:stretch>
        </p:blipFill>
        <p:spPr>
          <a:xfrm>
            <a:off x="6784340" y="3042285"/>
            <a:ext cx="3971925" cy="3049905"/>
          </a:xfrm>
          <a:prstGeom prst="rect">
            <a:avLst/>
          </a:prstGeom>
          <a:ln>
            <a:solidFill>
              <a:schemeClr val="accent1"/>
            </a:solidFill>
          </a:ln>
        </p:spPr>
      </p:pic>
      <p:sp>
        <p:nvSpPr>
          <p:cNvPr id="9" name="文本框 8"/>
          <p:cNvSpPr txBox="1"/>
          <p:nvPr/>
        </p:nvSpPr>
        <p:spPr>
          <a:xfrm>
            <a:off x="1564640" y="1904365"/>
            <a:ext cx="3663315" cy="645160"/>
          </a:xfrm>
          <a:prstGeom prst="rect">
            <a:avLst/>
          </a:prstGeom>
          <a:noFill/>
        </p:spPr>
        <p:txBody>
          <a:bodyPr wrap="square" rtlCol="0">
            <a:spAutoFit/>
          </a:bodyPr>
          <a:p>
            <a:r>
              <a:rPr lang="zh-CN" altLang="en-US">
                <a:highlight>
                  <a:srgbClr val="FFFF00"/>
                </a:highlight>
              </a:rPr>
              <a:t>周三晚，躺底模型、</a:t>
            </a:r>
            <a:endParaRPr lang="zh-CN" altLang="en-US">
              <a:highlight>
                <a:srgbClr val="FFFF00"/>
              </a:highlight>
            </a:endParaRPr>
          </a:p>
          <a:p>
            <a:r>
              <a:rPr lang="en-US" altLang="zh-CN">
                <a:highlight>
                  <a:srgbClr val="FFFF00"/>
                </a:highlight>
              </a:rPr>
              <a:t>(</a:t>
            </a:r>
            <a:r>
              <a:rPr lang="zh-CN" altLang="en-US">
                <a:highlight>
                  <a:srgbClr val="FFFF00"/>
                </a:highlight>
              </a:rPr>
              <a:t>炬光科技</a:t>
            </a:r>
            <a:r>
              <a:rPr lang="en-US" altLang="zh-CN">
                <a:highlight>
                  <a:srgbClr val="FFFF00"/>
                </a:highlight>
              </a:rPr>
              <a:t>+20%)</a:t>
            </a:r>
            <a:endParaRPr lang="en-US" altLang="zh-CN">
              <a:highlight>
                <a:srgbClr val="FFFF00"/>
              </a:highlight>
            </a:endParaRPr>
          </a:p>
        </p:txBody>
      </p:sp>
      <p:sp>
        <p:nvSpPr>
          <p:cNvPr id="10" name="文本框 9"/>
          <p:cNvSpPr txBox="1"/>
          <p:nvPr/>
        </p:nvSpPr>
        <p:spPr>
          <a:xfrm>
            <a:off x="7823835" y="1177925"/>
            <a:ext cx="3305810" cy="645160"/>
          </a:xfrm>
          <a:prstGeom prst="rect">
            <a:avLst/>
          </a:prstGeom>
          <a:noFill/>
        </p:spPr>
        <p:txBody>
          <a:bodyPr wrap="square" rtlCol="0">
            <a:spAutoFit/>
          </a:bodyPr>
          <a:p>
            <a:r>
              <a:rPr lang="zh-CN" altLang="en-US">
                <a:highlight>
                  <a:srgbClr val="FFFF00"/>
                </a:highlight>
              </a:rPr>
              <a:t>周三晚</a:t>
            </a:r>
            <a:r>
              <a:rPr lang="en-US" altLang="zh-CN">
                <a:highlight>
                  <a:srgbClr val="FFFF00"/>
                </a:highlight>
              </a:rPr>
              <a:t>,</a:t>
            </a:r>
            <a:r>
              <a:rPr lang="zh-CN" altLang="en-US">
                <a:highlight>
                  <a:srgbClr val="FFFF00"/>
                </a:highlight>
              </a:rPr>
              <a:t>控盘双突破模式，</a:t>
            </a:r>
            <a:endParaRPr lang="zh-CN" altLang="en-US">
              <a:highlight>
                <a:srgbClr val="FFFF00"/>
              </a:highlight>
            </a:endParaRPr>
          </a:p>
          <a:p>
            <a:r>
              <a:rPr lang="zh-CN" altLang="en-US">
                <a:highlight>
                  <a:srgbClr val="FFFF00"/>
                </a:highlight>
              </a:rPr>
              <a:t>（江丰电子</a:t>
            </a:r>
            <a:r>
              <a:rPr lang="en-US" altLang="zh-CN">
                <a:highlight>
                  <a:srgbClr val="FFFF00"/>
                </a:highlight>
              </a:rPr>
              <a:t>+20%)</a:t>
            </a:r>
            <a:endParaRPr lang="en-US" altLang="zh-CN">
              <a:highlight>
                <a:srgbClr val="FFFF00"/>
              </a:highlight>
            </a:endParaRPr>
          </a:p>
        </p:txBody>
      </p:sp>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1341</Words>
  <Application>WPS 演示</Application>
  <PresentationFormat>宽屏</PresentationFormat>
  <Paragraphs>146</Paragraphs>
  <Slides>20</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20</vt:i4>
      </vt:variant>
    </vt:vector>
  </HeadingPairs>
  <TitlesOfParts>
    <vt:vector size="33"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武</cp:lastModifiedBy>
  <cp:revision>1283</cp:revision>
  <dcterms:created xsi:type="dcterms:W3CDTF">2019-06-19T02:08:00Z</dcterms:created>
  <dcterms:modified xsi:type="dcterms:W3CDTF">2026-06-14T09:03:56Z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67F8E99CA25843CDBAFD0150A9FB820A</vt:lpwstr>
  </property>
</Properties>
</file>