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3425" r:id="rId7"/>
    <p:sldId id="4067" r:id="rId8"/>
    <p:sldId id="4078" r:id="rId9"/>
    <p:sldId id="4081" r:id="rId10"/>
    <p:sldId id="4083" r:id="rId11"/>
    <p:sldId id="4086" r:id="rId12"/>
    <p:sldId id="2169" r:id="rId13"/>
    <p:sldId id="1591" r:id="rId14"/>
    <p:sldId id="4082" r:id="rId15"/>
    <p:sldId id="4087" r:id="rId16"/>
    <p:sldId id="4090" r:id="rId17"/>
    <p:sldId id="3657" r:id="rId18"/>
    <p:sldId id="3510" r:id="rId19"/>
    <p:sldId id="1932" r:id="rId20"/>
    <p:sldId id="3082" r:id="rId21"/>
    <p:sldId id="3565" r:id="rId22"/>
    <p:sldId id="615" r:id="rId23"/>
    <p:sldId id="2279" r:id="rId24"/>
    <p:sldId id="4074" r:id="rId25"/>
    <p:sldId id="3690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3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1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6.xml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13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13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五六月业绩真空期轮动修复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10" y="1247140"/>
            <a:ext cx="8959215" cy="4686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44515" y="25317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（机器人）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本周板块异动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" y="996315"/>
            <a:ext cx="6294755" cy="4864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40" t="920" r="-340" b="34883"/>
          <a:stretch>
            <a:fillRect/>
          </a:stretch>
        </p:blipFill>
        <p:spPr>
          <a:xfrm>
            <a:off x="6986905" y="2360295"/>
            <a:ext cx="4091305" cy="1257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21565"/>
          <a:stretch>
            <a:fillRect/>
          </a:stretch>
        </p:blipFill>
        <p:spPr>
          <a:xfrm>
            <a:off x="6986905" y="996315"/>
            <a:ext cx="4037965" cy="1252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225" y="3838575"/>
            <a:ext cx="4091940" cy="1972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214245" y="5953760"/>
            <a:ext cx="8472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金融、传媒、军工、医药、金属类</a:t>
            </a:r>
            <a:r>
              <a:rPr lang="en-US" altLang="zh-CN"/>
              <a:t> </a:t>
            </a:r>
            <a:r>
              <a:rPr lang="zh-CN" altLang="en-US"/>
              <a:t>，</a:t>
            </a:r>
            <a:r>
              <a:rPr lang="en-US" altLang="zh-CN"/>
              <a:t> </a:t>
            </a:r>
            <a:r>
              <a:rPr lang="zh-CN" altLang="en-US"/>
              <a:t>周五异动（事件驱动类，</a:t>
            </a:r>
            <a:r>
              <a:rPr lang="zh-CN" altLang="en-US">
                <a:solidFill>
                  <a:srgbClr val="F315F3"/>
                </a:solidFill>
              </a:rPr>
              <a:t>黄金、石油、军工</a:t>
            </a:r>
            <a:r>
              <a:rPr lang="zh-CN" altLang="en-US"/>
              <a:t>）</a:t>
            </a:r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大单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2"/>
          <a:srcRect r="841" b="804"/>
          <a:stretch>
            <a:fillRect/>
          </a:stretch>
        </p:blipFill>
        <p:spPr>
          <a:xfrm>
            <a:off x="0" y="767080"/>
            <a:ext cx="4677410" cy="47542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14218"/>
          <a:stretch>
            <a:fillRect/>
          </a:stretch>
        </p:blipFill>
        <p:spPr>
          <a:xfrm>
            <a:off x="4304665" y="1261745"/>
            <a:ext cx="4248785" cy="4606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185" y="830580"/>
            <a:ext cx="3254375" cy="2956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645" y="3511550"/>
            <a:ext cx="3961765" cy="29140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传媒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大单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095" y="767080"/>
            <a:ext cx="4407535" cy="3157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19154"/>
          <a:stretch>
            <a:fillRect/>
          </a:stretch>
        </p:blipFill>
        <p:spPr>
          <a:xfrm>
            <a:off x="119380" y="767080"/>
            <a:ext cx="4674235" cy="449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550" y="3362325"/>
            <a:ext cx="3911600" cy="31248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放量震荡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前高分化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2025.6.15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市场重回</a:t>
            </a:r>
            <a:r>
              <a:rPr lang="en-US" altLang="zh-CN" sz="4000">
                <a:solidFill>
                  <a:srgbClr val="FF0000"/>
                </a:solidFill>
              </a:rPr>
              <a:t>3400</a:t>
            </a:r>
            <a:r>
              <a:rPr lang="zh-CN" altLang="en-US" sz="4000">
                <a:solidFill>
                  <a:srgbClr val="FF0000"/>
                </a:solidFill>
              </a:rPr>
              <a:t>点，对增量考验加大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中线上攻高位注意控盘股分化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高切低节奏中的轮动试错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短期震荡，中线控盘风格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58530" y="1589405"/>
            <a:ext cx="3633470" cy="4972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1.</a:t>
            </a:r>
            <a:r>
              <a:rPr lang="zh-CN" altLang="en-US">
                <a:solidFill>
                  <a:schemeClr val="tx1"/>
                </a:solidFill>
              </a:rPr>
              <a:t>市场震荡特征</a:t>
            </a:r>
            <a:r>
              <a:rPr lang="zh-CN" altLang="en-US">
                <a:solidFill>
                  <a:srgbClr val="0029DA"/>
                </a:solidFill>
              </a:rPr>
              <a:t>阴阳交替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2. </a:t>
            </a:r>
            <a:r>
              <a:rPr lang="zh-CN" altLang="en-US">
                <a:solidFill>
                  <a:schemeClr val="tx1"/>
                </a:solidFill>
              </a:rPr>
              <a:t>中线上攻高位，</a:t>
            </a:r>
            <a:r>
              <a:rPr lang="zh-CN" altLang="en-US">
                <a:solidFill>
                  <a:srgbClr val="00B050"/>
                </a:solidFill>
              </a:rPr>
              <a:t>去弱留强</a:t>
            </a:r>
            <a:endParaRPr lang="zh-CN" altLang="en-US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短线上攻低位，追涨没溢价。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E123DA"/>
                </a:solidFill>
              </a:rPr>
              <a:t>未来：</a:t>
            </a:r>
            <a:endParaRPr lang="zh-CN" altLang="en-US">
              <a:solidFill>
                <a:srgbClr val="E123DA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①高位震荡易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②震荡中低吸回档</a:t>
            </a:r>
            <a:r>
              <a:rPr lang="zh-CN" altLang="en-US">
                <a:solidFill>
                  <a:srgbClr val="FF0000"/>
                </a:solidFill>
              </a:rPr>
              <a:t>资金翻红</a:t>
            </a:r>
            <a:r>
              <a:rPr lang="zh-CN" altLang="en-US">
                <a:solidFill>
                  <a:schemeClr val="tx1"/>
                </a:solidFill>
              </a:rPr>
              <a:t>的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市场特征：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①拉指数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/</a:t>
            </a:r>
            <a:r>
              <a:rPr lang="zh-CN" altLang="en-US">
                <a:solidFill>
                  <a:srgbClr val="F315F3"/>
                </a:solidFill>
              </a:rPr>
              <a:t>局部控盘股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②题材</a:t>
            </a:r>
            <a:r>
              <a:rPr lang="zh-CN" altLang="en-US">
                <a:solidFill>
                  <a:srgbClr val="0029DA"/>
                </a:solidFill>
              </a:rPr>
              <a:t>电风扇</a:t>
            </a:r>
            <a:r>
              <a:rPr lang="zh-CN" altLang="en-US">
                <a:solidFill>
                  <a:schemeClr val="tx1"/>
                </a:solidFill>
              </a:rPr>
              <a:t>轮动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" y="934720"/>
            <a:ext cx="8030210" cy="55264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1000760"/>
            <a:ext cx="6162040" cy="5149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中线上攻的两种风格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590" y="5225415"/>
            <a:ext cx="4850765" cy="1136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528685" y="5160645"/>
            <a:ext cx="2327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②低位补涨试错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/>
          <p:nvPr/>
        </p:nvPicPr>
        <p:blipFill>
          <a:blip r:embed="rId4"/>
          <a:stretch>
            <a:fillRect/>
          </a:stretch>
        </p:blipFill>
        <p:spPr>
          <a:xfrm>
            <a:off x="4095750" y="2440940"/>
            <a:ext cx="2910840" cy="211645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65785" y="4857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①老鸭头（控盘双突破）回档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60" y="760095"/>
            <a:ext cx="4289425" cy="42722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个股回档的区别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737235"/>
            <a:ext cx="6991350" cy="4688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615" y="1235075"/>
            <a:ext cx="6069330" cy="1683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15" y="2967990"/>
            <a:ext cx="4883785" cy="3587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椭圆 9"/>
          <p:cNvSpPr/>
          <p:nvPr/>
        </p:nvSpPr>
        <p:spPr>
          <a:xfrm>
            <a:off x="10884535" y="1296670"/>
            <a:ext cx="10826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09665" y="759460"/>
            <a:ext cx="8667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29055" y="5644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指数高位、控盘、题材走弱、</a:t>
            </a:r>
            <a:r>
              <a:rPr lang="en-US" altLang="zh-CN">
                <a:solidFill>
                  <a:srgbClr val="FF0000"/>
                </a:solidFill>
              </a:rPr>
              <a:t>333</a:t>
            </a:r>
            <a:r>
              <a:rPr lang="zh-CN" altLang="en-US">
                <a:solidFill>
                  <a:srgbClr val="FF0000"/>
                </a:solidFill>
              </a:rPr>
              <a:t>降仓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喇叭口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平台压力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券商冲关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" y="829945"/>
            <a:ext cx="5053330" cy="2642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095" y="829945"/>
            <a:ext cx="5876290" cy="4200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577"/>
          <a:stretch>
            <a:fillRect/>
          </a:stretch>
        </p:blipFill>
        <p:spPr>
          <a:xfrm>
            <a:off x="574675" y="3565525"/>
            <a:ext cx="5053965" cy="2971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997075" y="1845945"/>
            <a:ext cx="3559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周五早盘提示喇叭口题材走弱。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23430" y="1123950"/>
            <a:ext cx="4212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本周一聊到历史平台闪崩个股增加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35045" y="5248275"/>
            <a:ext cx="4923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本周四晚上聊到券商每次诱多易形成高位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分时体现上涨疲软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92810" y="935990"/>
            <a:ext cx="10406380" cy="56362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875</Words>
  <Application>WPS 演示</Application>
  <PresentationFormat>宽屏</PresentationFormat>
  <Paragraphs>144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941</cp:revision>
  <dcterms:created xsi:type="dcterms:W3CDTF">2019-06-19T02:08:00Z</dcterms:created>
  <dcterms:modified xsi:type="dcterms:W3CDTF">2025-06-15T09:49:23Z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67F8E99CA25843CDBAFD0150A9FB820A</vt:lpwstr>
  </property>
</Properties>
</file>