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22"/>
  </p:notesMasterIdLst>
  <p:sldIdLst>
    <p:sldId id="428" r:id="rId5"/>
    <p:sldId id="416" r:id="rId6"/>
    <p:sldId id="267" r:id="rId7"/>
    <p:sldId id="430" r:id="rId8"/>
    <p:sldId id="435" r:id="rId9"/>
    <p:sldId id="269" r:id="rId10"/>
    <p:sldId id="421" r:id="rId11"/>
    <p:sldId id="420" r:id="rId12"/>
    <p:sldId id="415" r:id="rId13"/>
    <p:sldId id="429" r:id="rId14"/>
    <p:sldId id="419" r:id="rId15"/>
    <p:sldId id="417" r:id="rId16"/>
    <p:sldId id="431" r:id="rId17"/>
    <p:sldId id="437" r:id="rId18"/>
    <p:sldId id="432" r:id="rId19"/>
    <p:sldId id="436" r:id="rId20"/>
    <p:sldId id="271" r:id="rId21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660" y="90"/>
      </p:cViewPr>
      <p:guideLst>
        <p:guide orient="horz" pos="211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7" Type="http://schemas.openxmlformats.org/officeDocument/2006/relationships/tags" Target="tags/tag57.xml"/><Relationship Id="rId26" Type="http://schemas.openxmlformats.org/officeDocument/2006/relationships/commentAuthors" Target="commentAuthors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2" name="图片 1" descr="1920_108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经传多赢资深投顾：罗雪奎 | 执业编号：A1120616080001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 algn="ctr"/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总海报108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-700-3809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20.xml"/><Relationship Id="rId16" Type="http://schemas.openxmlformats.org/officeDocument/2006/relationships/tags" Target="../tags/tag19.xml"/><Relationship Id="rId15" Type="http://schemas.openxmlformats.org/officeDocument/2006/relationships/tags" Target="../tags/tag18.xml"/><Relationship Id="rId14" Type="http://schemas.openxmlformats.org/officeDocument/2006/relationships/tags" Target="../tags/tag17.xml"/><Relationship Id="rId13" Type="http://schemas.openxmlformats.org/officeDocument/2006/relationships/tags" Target="../tags/tag16.xml"/><Relationship Id="rId12" Type="http://schemas.openxmlformats.org/officeDocument/2006/relationships/tags" Target="../tags/tag1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2.xml"/><Relationship Id="rId2" Type="http://schemas.openxmlformats.org/officeDocument/2006/relationships/image" Target="../media/image11.png"/><Relationship Id="rId1" Type="http://schemas.openxmlformats.org/officeDocument/2006/relationships/tags" Target="../tags/tag2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4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0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51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52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3.xml"/><Relationship Id="rId1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4.xml"/><Relationship Id="rId1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5.xml"/><Relationship Id="rId1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56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image" Target="../media/image12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32.xml"/><Relationship Id="rId10" Type="http://schemas.openxmlformats.org/officeDocument/2006/relationships/tags" Target="../tags/tag31.xml"/><Relationship Id="rId1" Type="http://schemas.openxmlformats.org/officeDocument/2006/relationships/tags" Target="../tags/tag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4.xml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36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35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38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tags" Target="../tags/tag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40.xml"/><Relationship Id="rId1" Type="http://schemas.openxmlformats.org/officeDocument/2006/relationships/tags" Target="../tags/tag39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tags" Target="../tags/tag47.xml"/><Relationship Id="rId7" Type="http://schemas.openxmlformats.org/officeDocument/2006/relationships/tags" Target="../tags/tag46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Relationship Id="rId3" Type="http://schemas.openxmlformats.org/officeDocument/2006/relationships/image" Target="../media/image20.png"/><Relationship Id="rId2" Type="http://schemas.openxmlformats.org/officeDocument/2006/relationships/tags" Target="../tags/tag42.xml"/><Relationship Id="rId1" Type="http://schemas.openxmlformats.org/officeDocument/2006/relationships/tags" Target="../tags/tag41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8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94455" y="3560445"/>
            <a:ext cx="124587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罗雪奎</a:t>
            </a:r>
            <a:endParaRPr lang="zh-CN" altLang="en-US" sz="25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执业编号:A1120616080001</a:t>
            </a:r>
            <a:endParaRPr lang="zh-CN" altLang="en-US" sz="16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599821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  <a:buClrTx/>
              <a:buSzTx/>
              <a:buFontTx/>
            </a:pPr>
            <a:r>
              <a: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十</a:t>
            </a:r>
            <a:r>
              <a:rPr 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多</a:t>
            </a:r>
            <a:r>
              <a: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年证券市场经验，本科金融主修，个人独创《底部三买点》《一分钟选股法》 《五进五出法》 配合短线买卖《超级买入法》深入浅出的解析个股买卖原理，提倡用最简单的方式去操作股票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23035" y="1148715"/>
            <a:ext cx="6845300" cy="2085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分时异动</a:t>
            </a:r>
            <a:endParaRPr lang="zh-CN" altLang="en-US" sz="72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判断日内机会</a:t>
            </a:r>
            <a:endParaRPr lang="zh-CN" altLang="en-US" sz="72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6</a:t>
            </a:r>
            <a:r>
              <a:rPr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15</a:t>
            </a:r>
            <a:r>
              <a:rPr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 descr="罗雪奎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138160" y="954405"/>
            <a:ext cx="3627755" cy="52495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锁定大单拐点</a:t>
            </a:r>
            <a:endParaRPr lang="zh-CN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520" y="856615"/>
            <a:ext cx="3997960" cy="54489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3220" y="856615"/>
            <a:ext cx="3845560" cy="54489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7520" y="856615"/>
            <a:ext cx="3588385" cy="54489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3430" y="2088515"/>
            <a:ext cx="1818640" cy="11087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2550" y="2339975"/>
            <a:ext cx="2788285" cy="8572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rcRect r="7252"/>
          <a:stretch>
            <a:fillRect/>
          </a:stretch>
        </p:blipFill>
        <p:spPr>
          <a:xfrm>
            <a:off x="8835390" y="2339975"/>
            <a:ext cx="2850515" cy="78867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分时找异动</a:t>
            </a:r>
            <a:endParaRPr lang="zh-CN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分时异动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7955" y="876935"/>
            <a:ext cx="8101330" cy="52927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7250" y="3700145"/>
            <a:ext cx="5009515" cy="141160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帮派龙虎找异动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6220" y="946150"/>
            <a:ext cx="5129530" cy="5384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5380" y="888365"/>
            <a:ext cx="4145280" cy="42379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7660" y="1886585"/>
            <a:ext cx="4086860" cy="444436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24225" y="1081405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010025" y="1965960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24225" y="2850515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878705" y="86423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市场环境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6"/>
            </p:custDataLst>
          </p:nvPr>
        </p:nvSpPr>
        <p:spPr>
          <a:xfrm>
            <a:off x="4149725" y="78105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4086225" y="254762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4086225" y="166433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4878705" y="174752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雷达找异动</a:t>
            </a:r>
            <a:endParaRPr 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4878705" y="263080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分时找异动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市场环境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1.</a:t>
            </a:r>
            <a:r>
              <a:rPr 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大盘：中线上攻，控盘、权重</a:t>
            </a:r>
            <a:endParaRPr lang="zh-CN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1295" y="794385"/>
            <a:ext cx="8482965" cy="57061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618220" y="1569720"/>
            <a:ext cx="349567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1.</a:t>
            </a:r>
            <a:r>
              <a:rPr lang="zh-CN" altLang="en-US"/>
              <a:t>中线上攻高位，资金考验加大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2.</a:t>
            </a:r>
            <a:r>
              <a:rPr lang="zh-CN" altLang="en-US"/>
              <a:t>黄色</a:t>
            </a:r>
            <a:r>
              <a:rPr lang="zh-CN" altLang="en-US">
                <a:solidFill>
                  <a:srgbClr val="FF0000"/>
                </a:solidFill>
              </a:rPr>
              <a:t>中线上攻，拉指数，控盘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3.K</a:t>
            </a:r>
            <a:r>
              <a:rPr lang="zh-CN" altLang="en-US"/>
              <a:t>线</a:t>
            </a:r>
            <a:r>
              <a:rPr lang="zh-CN" altLang="en-US">
                <a:solidFill>
                  <a:srgbClr val="FF0000"/>
                </a:solidFill>
              </a:rPr>
              <a:t>远离熊线</a:t>
            </a:r>
            <a:r>
              <a:rPr lang="zh-CN" altLang="en-US"/>
              <a:t>易进入调整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4.</a:t>
            </a:r>
            <a:r>
              <a:rPr lang="zh-CN" altLang="en-US"/>
              <a:t>仓位</a:t>
            </a:r>
            <a:r>
              <a:rPr lang="en-US" altLang="zh-CN"/>
              <a:t>3</a:t>
            </a:r>
            <a:r>
              <a:rPr lang="zh-CN" altLang="en-US"/>
              <a:t>成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上周五大势提醒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8357870" y="1492250"/>
            <a:ext cx="2668905" cy="353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737235"/>
            <a:ext cx="6991350" cy="46888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9615" y="1235075"/>
            <a:ext cx="6069330" cy="16833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9615" y="2967990"/>
            <a:ext cx="4883785" cy="35871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椭圆 4"/>
          <p:cNvSpPr/>
          <p:nvPr/>
        </p:nvSpPr>
        <p:spPr>
          <a:xfrm>
            <a:off x="10884535" y="1296670"/>
            <a:ext cx="1082675" cy="388620"/>
          </a:xfrm>
          <a:prstGeom prst="ellipse">
            <a:avLst/>
          </a:prstGeom>
          <a:solidFill>
            <a:schemeClr val="accent5">
              <a:lumMod val="75000"/>
              <a:alpha val="23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6209665" y="759460"/>
            <a:ext cx="866775" cy="388620"/>
          </a:xfrm>
          <a:prstGeom prst="ellipse">
            <a:avLst/>
          </a:prstGeom>
          <a:solidFill>
            <a:schemeClr val="accent5">
              <a:lumMod val="75000"/>
              <a:alpha val="23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329055" y="56445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指数高位、控盘、题材走弱、</a:t>
            </a:r>
            <a:r>
              <a:rPr lang="en-US" altLang="zh-CN">
                <a:solidFill>
                  <a:srgbClr val="FF0000"/>
                </a:solidFill>
              </a:rPr>
              <a:t>333</a:t>
            </a:r>
            <a:r>
              <a:rPr lang="zh-CN" altLang="en-US">
                <a:solidFill>
                  <a:srgbClr val="FF0000"/>
                </a:solidFill>
              </a:rPr>
              <a:t>降仓</a:t>
            </a:r>
            <a:endParaRPr lang="zh-CN" altLang="en-US">
              <a:solidFill>
                <a:srgbClr val="FF0000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喇叭口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平台压力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券商冲关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8357870" y="1492250"/>
            <a:ext cx="2668905" cy="353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675" y="829945"/>
            <a:ext cx="5053330" cy="26428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0095" y="829945"/>
            <a:ext cx="5876290" cy="4200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rcRect t="577"/>
          <a:stretch>
            <a:fillRect/>
          </a:stretch>
        </p:blipFill>
        <p:spPr>
          <a:xfrm>
            <a:off x="574675" y="3565525"/>
            <a:ext cx="5053965" cy="29711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1997075" y="1845945"/>
            <a:ext cx="35598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周五早盘提示喇叭口题材走弱。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123430" y="1123950"/>
            <a:ext cx="42125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本周一聊到历史平台闪崩个股增加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535045" y="5248275"/>
            <a:ext cx="49231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本周四晚上聊到券商每次诱多易形成高位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2" name="文本框 1"/>
          <p:cNvSpPr txBox="1"/>
          <p:nvPr userDrawn="1">
            <p:custDataLst>
              <p:tags r:id="rId1"/>
            </p:custDataLst>
          </p:nvPr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主力雷达寻找异动</a:t>
            </a:r>
            <a:endParaRPr lang="zh-CN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L1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和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L2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的区别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  <p:custDataLst>
              <p:tags r:id="rId1"/>
            </p:custDataLst>
          </p:nvPr>
        </p:nvSpPr>
        <p:spPr>
          <a:xfrm>
            <a:off x="1390650" y="5617639"/>
            <a:ext cx="9410700" cy="950802"/>
          </a:xfrm>
        </p:spPr>
        <p:txBody>
          <a:bodyPr>
            <a:normAutofit/>
          </a:bodyPr>
          <a:lstStyle/>
          <a:p>
            <a:pPr algn="ctr"/>
            <a:r>
              <a:rPr lang="zh-CN" altLang="en-US" dirty="0"/>
              <a:t>来源：交易所会把单位时间内撮合成交的每一笔数据传输过来</a:t>
            </a:r>
            <a:endParaRPr lang="en-US" altLang="zh-CN" dirty="0"/>
          </a:p>
          <a:p>
            <a:pPr algn="ctr"/>
            <a:r>
              <a:rPr lang="zh-CN" altLang="en-US" dirty="0"/>
              <a:t>含义：可看到每一笔是怎么成交的，并看到所有大单的数据</a:t>
            </a:r>
            <a:endParaRPr lang="en-US" altLang="zh-CN" dirty="0"/>
          </a:p>
        </p:txBody>
      </p:sp>
      <p:pic>
        <p:nvPicPr>
          <p:cNvPr id="7" name="图片占位符 6"/>
          <p:cNvPicPr>
            <a:picLocks noGrp="1" noChangeAspect="1"/>
          </p:cNvPicPr>
          <p:nvPr>
            <p:ph type="pic" sz="quarter" idx="12"/>
            <p:custDataLst>
              <p:tags r:id="rId2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" b="201"/>
          <a:stretch>
            <a:fillRect/>
          </a:stretch>
        </p:blipFill>
        <p:spPr>
          <a:xfrm>
            <a:off x="2270224" y="1086636"/>
            <a:ext cx="7656168" cy="4289274"/>
          </a:xfrm>
        </p:spPr>
      </p:pic>
      <p:grpSp>
        <p:nvGrpSpPr>
          <p:cNvPr id="17" name="组合 16"/>
          <p:cNvGrpSpPr/>
          <p:nvPr/>
        </p:nvGrpSpPr>
        <p:grpSpPr>
          <a:xfrm>
            <a:off x="2840954" y="885424"/>
            <a:ext cx="4718870" cy="1495826"/>
            <a:chOff x="2840954" y="885424"/>
            <a:chExt cx="4718870" cy="1495826"/>
          </a:xfrm>
        </p:grpSpPr>
        <p:grpSp>
          <p:nvGrpSpPr>
            <p:cNvPr id="8" name="组合 7"/>
            <p:cNvGrpSpPr/>
            <p:nvPr/>
          </p:nvGrpSpPr>
          <p:grpSpPr>
            <a:xfrm>
              <a:off x="2840954" y="885424"/>
              <a:ext cx="4718870" cy="978520"/>
              <a:chOff x="3212219" y="3241954"/>
              <a:chExt cx="3716154" cy="977599"/>
            </a:xfrm>
          </p:grpSpPr>
          <p:sp>
            <p:nvSpPr>
              <p:cNvPr id="9" name="矩形: 圆角 8"/>
              <p:cNvSpPr/>
              <p:nvPr>
                <p:custDataLst>
                  <p:tags r:id="rId4"/>
                </p:custDataLst>
              </p:nvPr>
            </p:nvSpPr>
            <p:spPr>
              <a:xfrm>
                <a:off x="3212219" y="3241954"/>
                <a:ext cx="3716154" cy="977599"/>
              </a:xfrm>
              <a:prstGeom prst="roundRect">
                <a:avLst>
                  <a:gd name="adj" fmla="val 1468"/>
                </a:avLst>
              </a:prstGeom>
              <a:solidFill>
                <a:srgbClr val="C00000">
                  <a:alpha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</p:spPr>
            <p:txBody>
              <a:bodyPr rtlCol="0" anchor="ctr"/>
              <a:lstStyle/>
              <a:p>
                <a:pPr algn="ctr"/>
                <a:endParaRPr lang="zh-CN" altLang="en-US" sz="1600" kern="0">
                  <a:solidFill>
                    <a:srgbClr val="FFFFFF"/>
                  </a:solidFill>
                  <a:latin typeface="Arial" panose="020B0604020202020204"/>
                  <a:ea typeface="微软雅黑" panose="020B0503020204020204" pitchFamily="34" charset="-122"/>
                </a:endParaRPr>
              </a:p>
            </p:txBody>
          </p:sp>
          <p:sp>
            <p:nvSpPr>
              <p:cNvPr id="2" name="文本占位符 2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3212219" y="3342466"/>
                <a:ext cx="3516276" cy="776576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400" rtl="0" eaLnBrk="1" latinLnBrk="0" hangingPunct="1">
                  <a:lnSpc>
                    <a:spcPct val="13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lang="zh-CN" altLang="en-US" sz="1800" kern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1400" dirty="0">
                    <a:solidFill>
                      <a:schemeClr val="bg1"/>
                    </a:solidFill>
                  </a:rPr>
                  <a:t>14:56:42</a:t>
                </a:r>
                <a:r>
                  <a:rPr lang="zh-CN" altLang="en-US" sz="1400" dirty="0">
                    <a:solidFill>
                      <a:schemeClr val="bg1"/>
                    </a:solidFill>
                  </a:rPr>
                  <a:t>，在这一秒内有</a:t>
                </a:r>
                <a:r>
                  <a:rPr lang="en-US" altLang="zh-CN" sz="1400" dirty="0">
                    <a:solidFill>
                      <a:schemeClr val="bg1"/>
                    </a:solidFill>
                  </a:rPr>
                  <a:t>28</a:t>
                </a:r>
                <a:r>
                  <a:rPr lang="zh-CN" altLang="en-US" sz="1400" dirty="0">
                    <a:solidFill>
                      <a:schemeClr val="bg1"/>
                    </a:solidFill>
                  </a:rPr>
                  <a:t>笔撮合成交的数据</a:t>
                </a:r>
                <a:endParaRPr lang="en-US" altLang="zh-CN" sz="1400" dirty="0">
                  <a:solidFill>
                    <a:schemeClr val="bg1"/>
                  </a:solidFill>
                </a:endParaRPr>
              </a:p>
              <a:p>
                <a:pPr algn="ctr"/>
                <a:r>
                  <a:rPr lang="zh-CN" altLang="en-US" sz="1400" dirty="0">
                    <a:solidFill>
                      <a:schemeClr val="bg1"/>
                    </a:solidFill>
                  </a:rPr>
                  <a:t>第一笔为</a:t>
                </a:r>
                <a:r>
                  <a:rPr lang="en-US" altLang="zh-CN" sz="1400" dirty="0">
                    <a:solidFill>
                      <a:schemeClr val="bg1"/>
                    </a:solidFill>
                  </a:rPr>
                  <a:t>20.60</a:t>
                </a:r>
                <a:r>
                  <a:rPr lang="zh-CN" altLang="en-US" sz="1400" dirty="0">
                    <a:solidFill>
                      <a:schemeClr val="bg1"/>
                    </a:solidFill>
                  </a:rPr>
                  <a:t>的价格，撮合成交了</a:t>
                </a:r>
                <a:r>
                  <a:rPr lang="en-US" altLang="zh-CN" sz="1400" dirty="0">
                    <a:solidFill>
                      <a:schemeClr val="bg1"/>
                    </a:solidFill>
                  </a:rPr>
                  <a:t>3</a:t>
                </a:r>
                <a:r>
                  <a:rPr lang="zh-CN" altLang="en-US" sz="1400" dirty="0">
                    <a:solidFill>
                      <a:schemeClr val="bg1"/>
                    </a:solidFill>
                  </a:rPr>
                  <a:t>手</a:t>
                </a:r>
                <a:endParaRPr lang="en-US" altLang="zh-CN" sz="1400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12" name="直接箭头连接符 11"/>
            <p:cNvCxnSpPr/>
            <p:nvPr>
              <p:custDataLst>
                <p:tags r:id="rId6"/>
              </p:custDataLst>
            </p:nvPr>
          </p:nvCxnSpPr>
          <p:spPr>
            <a:xfrm flipH="1">
              <a:off x="4476750" y="1863944"/>
              <a:ext cx="596734" cy="517306"/>
            </a:xfrm>
            <a:prstGeom prst="straightConnector1">
              <a:avLst/>
            </a:prstGeom>
            <a:ln w="12700">
              <a:solidFill>
                <a:srgbClr val="C5000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矩形 13"/>
          <p:cNvSpPr/>
          <p:nvPr>
            <p:custDataLst>
              <p:tags r:id="rId7"/>
            </p:custDataLst>
          </p:nvPr>
        </p:nvSpPr>
        <p:spPr>
          <a:xfrm>
            <a:off x="3760795" y="2290243"/>
            <a:ext cx="1839905" cy="186257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rcRect t="1445"/>
          <a:stretch>
            <a:fillRect/>
          </a:stretch>
        </p:blipFill>
        <p:spPr>
          <a:xfrm>
            <a:off x="168275" y="933450"/>
            <a:ext cx="8573135" cy="54997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雷达找异动机会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44195" y="245872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找到大单炒作次数最多板块（外圈）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972175" y="585152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选择涨幅</a:t>
            </a:r>
            <a:r>
              <a:rPr lang="en-US" altLang="zh-CN">
                <a:highlight>
                  <a:srgbClr val="FFFF00"/>
                </a:highlight>
              </a:rPr>
              <a:t>8--20</a:t>
            </a:r>
            <a:r>
              <a:rPr lang="zh-CN" altLang="en-US">
                <a:highlight>
                  <a:srgbClr val="FFFF00"/>
                </a:highlight>
              </a:rPr>
              <a:t>个股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537700" y="1131570"/>
            <a:ext cx="2388870" cy="3138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ym typeface="+mn-ea"/>
              </a:rPr>
              <a:t>1.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半径</a:t>
            </a:r>
            <a:r>
              <a:rPr lang="zh-CN" altLang="en-US">
                <a:sym typeface="+mn-ea"/>
              </a:rPr>
              <a:t>表示资金的买卖次数，圈圈越往半径外侧资金买卖次数越多;</a:t>
            </a:r>
            <a:endParaRPr lang="zh-CN" altLang="en-US"/>
          </a:p>
          <a:p>
            <a:r>
              <a:rPr lang="zh-CN" altLang="en-US">
                <a:sym typeface="+mn-ea"/>
              </a:rPr>
              <a:t>2.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象限左侧</a:t>
            </a:r>
            <a:r>
              <a:rPr lang="zh-CN" altLang="en-US">
                <a:sym typeface="+mn-ea"/>
              </a:rPr>
              <a:t>夹角表示下跌区间，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右侧</a:t>
            </a:r>
            <a:r>
              <a:rPr lang="zh-CN" altLang="en-US">
                <a:sym typeface="+mn-ea"/>
              </a:rPr>
              <a:t>夹角表示上涨区间，困圈越往夹角左侧下跌幅度越大，越往夹角右侧上涨幅度越大。</a:t>
            </a:r>
            <a:endParaRPr lang="zh-CN" altLang="en-US"/>
          </a:p>
          <a:p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8595" y="4269740"/>
            <a:ext cx="2847975" cy="187642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3.xml><?xml version="1.0" encoding="utf-8"?>
<p:tagLst xmlns:p="http://schemas.openxmlformats.org/presentationml/2006/main">
  <p:tag name="KSO_WM_DIAGRAM_VIRTUALLY_FRAME" val="{&quot;height&quot;:224.8,&quot;left&quot;:261.75,&quot;top&quot;:61.5,&quot;width&quot;:599.5}"/>
</p:tagLst>
</file>

<file path=ppt/tags/tag24.xml><?xml version="1.0" encoding="utf-8"?>
<p:tagLst xmlns:p="http://schemas.openxmlformats.org/presentationml/2006/main">
  <p:tag name="KSO_WM_DIAGRAM_VIRTUALLY_FRAME" val="{&quot;height&quot;:224.8,&quot;left&quot;:261.75,&quot;top&quot;:61.5,&quot;width&quot;:599.5}"/>
</p:tagLst>
</file>

<file path=ppt/tags/tag25.xml><?xml version="1.0" encoding="utf-8"?>
<p:tagLst xmlns:p="http://schemas.openxmlformats.org/presentationml/2006/main">
  <p:tag name="KSO_WM_DIAGRAM_VIRTUALLY_FRAME" val="{&quot;height&quot;:224.8,&quot;left&quot;:261.75,&quot;top&quot;:61.5,&quot;width&quot;:599.5}"/>
</p:tagLst>
</file>

<file path=ppt/tags/tag26.xml><?xml version="1.0" encoding="utf-8"?>
<p:tagLst xmlns:p="http://schemas.openxmlformats.org/presentationml/2006/main">
  <p:tag name="KSO_WM_DIAGRAM_VIRTUALLY_FRAME" val="{&quot;height&quot;:224.8,&quot;left&quot;:261.75,&quot;top&quot;:61.5,&quot;width&quot;:599.5}"/>
</p:tagLst>
</file>

<file path=ppt/tags/tag27.xml><?xml version="1.0" encoding="utf-8"?>
<p:tagLst xmlns:p="http://schemas.openxmlformats.org/presentationml/2006/main">
  <p:tag name="KSO_WM_DIAGRAM_VIRTUALLY_FRAME" val="{&quot;height&quot;:224.8,&quot;left&quot;:261.75,&quot;top&quot;:61.5,&quot;width&quot;:599.5}"/>
</p:tagLst>
</file>

<file path=ppt/tags/tag28.xml><?xml version="1.0" encoding="utf-8"?>
<p:tagLst xmlns:p="http://schemas.openxmlformats.org/presentationml/2006/main">
  <p:tag name="KSO_WM_DIAGRAM_VIRTUALLY_FRAME" val="{&quot;height&quot;:224.8,&quot;left&quot;:261.75,&quot;top&quot;:61.5,&quot;width&quot;:599.5}"/>
</p:tagLst>
</file>

<file path=ppt/tags/tag29.xml><?xml version="1.0" encoding="utf-8"?>
<p:tagLst xmlns:p="http://schemas.openxmlformats.org/presentationml/2006/main">
  <p:tag name="KSO_WM_DIAGRAM_VIRTUALLY_FRAME" val="{&quot;height&quot;:224.8,&quot;left&quot;:261.75,&quot;top&quot;:61.5,&quot;width&quot;:599.5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DIAGRAM_VIRTUALLY_FRAME" val="{&quot;height&quot;:224.8,&quot;left&quot;:261.75,&quot;top&quot;:61.5,&quot;width&quot;:599.5}"/>
</p:tagLst>
</file>

<file path=ppt/tags/tag31.xml><?xml version="1.0" encoding="utf-8"?>
<p:tagLst xmlns:p="http://schemas.openxmlformats.org/presentationml/2006/main">
  <p:tag name="KSO_WM_DIAGRAM_VIRTUALLY_FRAME" val="{&quot;height&quot;:224.8,&quot;left&quot;:261.75,&quot;top&quot;:61.5,&quot;width&quot;:599.5}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COMMONDATA" val="eyJoZGlkIjoiNzcwN2EyNDZjZTA2ODVhZTc3ZDAzY2QyMDBhMDQyMzQifQ=="/>
  <p:tag name="KSO_WPP_MARK_KEY" val="7fb726d2-c86b-42c1-b34d-3bbbdc299f5d"/>
  <p:tag name="commondata" val="eyJoZGlkIjoiYjc1YzI2Y2JkZDkxNWZiMmMzODViMTg0ZjQ0MTZjNGQifQ==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589</Words>
  <Application>WPS 演示</Application>
  <PresentationFormat>宽屏</PresentationFormat>
  <Paragraphs>85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17</vt:i4>
      </vt:variant>
    </vt:vector>
  </HeadingPairs>
  <TitlesOfParts>
    <vt:vector size="39" baseType="lpstr">
      <vt:lpstr>Arial</vt:lpstr>
      <vt:lpstr>宋体</vt:lpstr>
      <vt:lpstr>Wingdings</vt:lpstr>
      <vt:lpstr>微软雅黑</vt:lpstr>
      <vt:lpstr>Wingdings</vt:lpstr>
      <vt:lpstr>优设标题黑</vt:lpstr>
      <vt:lpstr>黑体</vt:lpstr>
      <vt:lpstr>微软雅黑 Light</vt:lpstr>
      <vt:lpstr>思源黑体 CN Medium</vt:lpstr>
      <vt:lpstr>思源黑体 CN Normal</vt:lpstr>
      <vt:lpstr>思源黑体 CN Light</vt:lpstr>
      <vt:lpstr>思源黑体 CN Bold</vt:lpstr>
      <vt:lpstr>思源黑体 CN Regular</vt:lpstr>
      <vt:lpstr>Impact</vt:lpstr>
      <vt:lpstr>Arial</vt:lpstr>
      <vt:lpstr>Arial Unicode MS</vt:lpstr>
      <vt:lpstr>等线 Light</vt:lpstr>
      <vt:lpstr>等线</vt:lpstr>
      <vt:lpstr>Calibri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Lxc、</cp:lastModifiedBy>
  <cp:revision>267</cp:revision>
  <dcterms:created xsi:type="dcterms:W3CDTF">2019-06-19T02:08:00Z</dcterms:created>
  <dcterms:modified xsi:type="dcterms:W3CDTF">2025-06-15T09:23:20Z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244ACA2EB60840989A6E7AD0DF89266E</vt:lpwstr>
  </property>
</Properties>
</file>