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2"/>
  </p:notesMasterIdLst>
  <p:handoutMasterIdLst>
    <p:handoutMasterId r:id="rId23"/>
  </p:handoutMasterIdLst>
  <p:sldIdLst>
    <p:sldId id="4166" r:id="rId4"/>
    <p:sldId id="4167" r:id="rId5"/>
    <p:sldId id="4168" r:id="rId6"/>
    <p:sldId id="4484" r:id="rId7"/>
    <p:sldId id="4451" r:id="rId8"/>
    <p:sldId id="4477" r:id="rId9"/>
    <p:sldId id="4493" r:id="rId10"/>
    <p:sldId id="4229" r:id="rId11"/>
    <p:sldId id="4489" r:id="rId12"/>
    <p:sldId id="4491" r:id="rId13"/>
    <p:sldId id="4497" r:id="rId14"/>
    <p:sldId id="4183" r:id="rId15"/>
    <p:sldId id="4426" r:id="rId16"/>
    <p:sldId id="4184" r:id="rId17"/>
    <p:sldId id="4209" r:id="rId18"/>
    <p:sldId id="4401" r:id="rId19"/>
    <p:sldId id="4402" r:id="rId20"/>
    <p:sldId id="4443" r:id="rId21"/>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9"/>
        <p:guide pos="384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55.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6.xml"/><Relationship Id="rId6" Type="http://schemas.openxmlformats.org/officeDocument/2006/relationships/image" Target="../media/image38.png"/><Relationship Id="rId5" Type="http://schemas.openxmlformats.org/officeDocument/2006/relationships/tags" Target="../tags/tag145.xml"/><Relationship Id="rId4" Type="http://schemas.openxmlformats.org/officeDocument/2006/relationships/image" Target="../media/image3.png"/><Relationship Id="rId3" Type="http://schemas.openxmlformats.org/officeDocument/2006/relationships/tags" Target="../tags/tag144.xml"/><Relationship Id="rId2" Type="http://schemas.openxmlformats.org/officeDocument/2006/relationships/image" Target="../media/image1.png"/><Relationship Id="rId1" Type="http://schemas.openxmlformats.org/officeDocument/2006/relationships/tags" Target="../tags/tag143.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0.xml"/><Relationship Id="rId6" Type="http://schemas.openxmlformats.org/officeDocument/2006/relationships/image" Target="../media/image39.png"/><Relationship Id="rId5" Type="http://schemas.openxmlformats.org/officeDocument/2006/relationships/tags" Target="../tags/tag149.xml"/><Relationship Id="rId4" Type="http://schemas.openxmlformats.org/officeDocument/2006/relationships/image" Target="../media/image3.png"/><Relationship Id="rId3" Type="http://schemas.openxmlformats.org/officeDocument/2006/relationships/tags" Target="../tags/tag148.xml"/><Relationship Id="rId2" Type="http://schemas.openxmlformats.org/officeDocument/2006/relationships/image" Target="../media/image1.png"/><Relationship Id="rId1" Type="http://schemas.openxmlformats.org/officeDocument/2006/relationships/tags" Target="../tags/tag147.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image" Target="../media/image3.png"/><Relationship Id="rId3" Type="http://schemas.openxmlformats.org/officeDocument/2006/relationships/tags" Target="../tags/tag152.xml"/><Relationship Id="rId2" Type="http://schemas.openxmlformats.org/officeDocument/2006/relationships/image" Target="../media/image1.png"/><Relationship Id="rId1" Type="http://schemas.openxmlformats.org/officeDocument/2006/relationships/tags" Target="../tags/tag151.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4.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6.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PCB</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26365" y="891540"/>
            <a:ext cx="4997450" cy="507555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325110" y="891540"/>
            <a:ext cx="3451860" cy="3383915"/>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8019415" y="2274570"/>
            <a:ext cx="3660775" cy="3624580"/>
          </a:xfrm>
          <a:prstGeom prst="rect">
            <a:avLst/>
          </a:prstGeom>
          <a:ln>
            <a:solidFill>
              <a:schemeClr val="accent1"/>
            </a:solidFill>
          </a:ln>
        </p:spPr>
      </p:pic>
      <p:sp>
        <p:nvSpPr>
          <p:cNvPr id="8" name="文本框 7"/>
          <p:cNvSpPr txBox="1"/>
          <p:nvPr/>
        </p:nvSpPr>
        <p:spPr>
          <a:xfrm>
            <a:off x="5466080" y="4909820"/>
            <a:ext cx="2205355" cy="368300"/>
          </a:xfrm>
          <a:prstGeom prst="rect">
            <a:avLst/>
          </a:prstGeom>
          <a:noFill/>
        </p:spPr>
        <p:txBody>
          <a:bodyPr wrap="square" rtlCol="0">
            <a:spAutoFit/>
          </a:bodyPr>
          <a:p>
            <a:r>
              <a:rPr lang="zh-CN" altLang="en-US"/>
              <a:t>风口首板股，回档</a:t>
            </a:r>
            <a:endParaRPr lang="zh-CN" altLang="en-US"/>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控盘主力方向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79375" y="768350"/>
            <a:ext cx="4591685" cy="480822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4620260" y="2297430"/>
            <a:ext cx="3978275" cy="3604895"/>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7767320" y="2546350"/>
            <a:ext cx="3513455" cy="3877310"/>
          </a:xfrm>
          <a:prstGeom prst="rect">
            <a:avLst/>
          </a:prstGeom>
          <a:ln>
            <a:solidFill>
              <a:schemeClr val="accent1"/>
            </a:solidFill>
          </a:ln>
        </p:spPr>
      </p:pic>
      <p:sp>
        <p:nvSpPr>
          <p:cNvPr id="9" name="椭圆 8"/>
          <p:cNvSpPr/>
          <p:nvPr/>
        </p:nvSpPr>
        <p:spPr>
          <a:xfrm>
            <a:off x="3474085" y="3293110"/>
            <a:ext cx="591820" cy="2383155"/>
          </a:xfrm>
          <a:prstGeom prst="ellipse">
            <a:avLst/>
          </a:prstGeom>
          <a:solidFill>
            <a:schemeClr val="accent1">
              <a:alpha val="23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4"/>
          <a:srcRect t="20973"/>
          <a:stretch>
            <a:fillRect/>
          </a:stretch>
        </p:blipFill>
        <p:spPr>
          <a:xfrm>
            <a:off x="5026660" y="844550"/>
            <a:ext cx="4270375" cy="1376680"/>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已开户1920x240-01 拷贝_178150881093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x1080_1781508818124"/>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周线金叉</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聚焦控盘突破</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2026.6.15</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t="9550"/>
          <a:stretch>
            <a:fillRect/>
          </a:stretch>
        </p:blipFill>
        <p:spPr>
          <a:xfrm>
            <a:off x="5356225" y="768350"/>
            <a:ext cx="5293360" cy="262572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200025" y="768350"/>
            <a:ext cx="4657090" cy="4648200"/>
          </a:xfrm>
          <a:prstGeom prst="rect">
            <a:avLst/>
          </a:prstGeom>
          <a:ln>
            <a:solidFill>
              <a:schemeClr val="accent1"/>
            </a:solidFill>
          </a:ln>
        </p:spPr>
      </p:pic>
      <p:pic>
        <p:nvPicPr>
          <p:cNvPr id="5" name="图片 4" descr="级别的传导和买卖点的定义"/>
          <p:cNvPicPr>
            <a:picLocks noChangeAspect="1"/>
          </p:cNvPicPr>
          <p:nvPr/>
        </p:nvPicPr>
        <p:blipFill>
          <a:blip r:embed="rId3"/>
          <a:stretch>
            <a:fillRect/>
          </a:stretch>
        </p:blipFill>
        <p:spPr>
          <a:xfrm>
            <a:off x="5356225" y="3503930"/>
            <a:ext cx="5293360" cy="2786380"/>
          </a:xfrm>
          <a:prstGeom prst="rect">
            <a:avLst/>
          </a:prstGeom>
          <a:ln>
            <a:solidFill>
              <a:schemeClr val="accent1"/>
            </a:solidFill>
          </a:ln>
        </p:spPr>
      </p:pic>
      <p:sp>
        <p:nvSpPr>
          <p:cNvPr id="8" name="文本框 7"/>
          <p:cNvSpPr txBox="1"/>
          <p:nvPr/>
        </p:nvSpPr>
        <p:spPr>
          <a:xfrm>
            <a:off x="382905" y="5549265"/>
            <a:ext cx="4157980" cy="368300"/>
          </a:xfrm>
          <a:prstGeom prst="rect">
            <a:avLst/>
          </a:prstGeom>
          <a:noFill/>
        </p:spPr>
        <p:txBody>
          <a:bodyPr wrap="square" rtlCol="0">
            <a:spAutoFit/>
          </a:bodyPr>
          <a:p>
            <a:r>
              <a:rPr lang="zh-CN" altLang="en-US">
                <a:highlight>
                  <a:srgbClr val="FFFF00"/>
                </a:highlight>
              </a:rPr>
              <a:t>周线金叉潮，出现</a:t>
            </a:r>
            <a:r>
              <a:rPr lang="en-US" altLang="zh-CN">
                <a:highlight>
                  <a:srgbClr val="FFFF00"/>
                </a:highlight>
              </a:rPr>
              <a:t>B</a:t>
            </a:r>
            <a:r>
              <a:rPr lang="zh-CN" altLang="en-US">
                <a:highlight>
                  <a:srgbClr val="FFFF00"/>
                </a:highlight>
              </a:rPr>
              <a:t>点个股增加。</a:t>
            </a:r>
            <a:endParaRPr lang="zh-CN" altLang="en-US">
              <a:highlight>
                <a:srgbClr val="FFFF00"/>
              </a:highlight>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控盘主线：科技类</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894715" y="843915"/>
            <a:ext cx="10212070" cy="5488940"/>
          </a:xfrm>
          <a:prstGeom prst="rect">
            <a:avLst/>
          </a:prstGeom>
          <a:ln>
            <a:solidFill>
              <a:schemeClr val="accent1"/>
            </a:solidFill>
          </a:ln>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市场风格</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b="685"/>
          <a:stretch>
            <a:fillRect/>
          </a:stretch>
        </p:blipFill>
        <p:spPr>
          <a:xfrm>
            <a:off x="127635" y="875030"/>
            <a:ext cx="6875145" cy="4876165"/>
          </a:xfrm>
          <a:prstGeom prst="rect">
            <a:avLst/>
          </a:prstGeom>
          <a:ln>
            <a:solidFill>
              <a:schemeClr val="accent1"/>
            </a:solidFill>
          </a:ln>
        </p:spPr>
      </p:pic>
      <p:sp>
        <p:nvSpPr>
          <p:cNvPr id="6" name="文本框 5"/>
          <p:cNvSpPr txBox="1"/>
          <p:nvPr/>
        </p:nvSpPr>
        <p:spPr>
          <a:xfrm>
            <a:off x="7673975" y="875030"/>
            <a:ext cx="3741420" cy="3415030"/>
          </a:xfrm>
          <a:prstGeom prst="rect">
            <a:avLst/>
          </a:prstGeom>
          <a:noFill/>
        </p:spPr>
        <p:txBody>
          <a:bodyPr wrap="square" rtlCol="0">
            <a:spAutoFit/>
          </a:bodyPr>
          <a:p>
            <a:r>
              <a:rPr lang="zh-CN" altLang="en-US">
                <a:solidFill>
                  <a:srgbClr val="FFC000"/>
                </a:solidFill>
              </a:rPr>
              <a:t>目前是黄色风格：</a:t>
            </a:r>
            <a:endParaRPr lang="zh-CN" altLang="en-US">
              <a:solidFill>
                <a:srgbClr val="FFC000"/>
              </a:solidFill>
            </a:endParaRPr>
          </a:p>
          <a:p>
            <a:r>
              <a:rPr lang="zh-CN" altLang="en-US"/>
              <a:t>①冷门权重（指数类布局）</a:t>
            </a:r>
            <a:endParaRPr lang="zh-CN" altLang="en-US"/>
          </a:p>
          <a:p>
            <a:r>
              <a:rPr lang="zh-CN" altLang="en-US"/>
              <a:t>②高价股（控盘趋势股）</a:t>
            </a:r>
            <a:endParaRPr lang="zh-CN" altLang="en-US"/>
          </a:p>
          <a:p>
            <a:r>
              <a:rPr lang="zh-CN" altLang="en-US"/>
              <a:t>③受伤主力（周线金叉轮动修复）</a:t>
            </a:r>
            <a:endParaRPr lang="zh-CN" altLang="en-US"/>
          </a:p>
          <a:p>
            <a:endParaRPr lang="zh-CN" altLang="en-US"/>
          </a:p>
          <a:p>
            <a:endParaRPr lang="zh-CN" altLang="en-US"/>
          </a:p>
          <a:p>
            <a:endParaRPr lang="zh-CN" altLang="en-US"/>
          </a:p>
          <a:p>
            <a:r>
              <a:rPr lang="zh-CN" altLang="en-US">
                <a:solidFill>
                  <a:srgbClr val="FF0000"/>
                </a:solidFill>
              </a:rPr>
              <a:t>如果未来变红色风格</a:t>
            </a:r>
            <a:endParaRPr lang="zh-CN" altLang="en-US">
              <a:solidFill>
                <a:srgbClr val="FF0000"/>
              </a:solidFill>
            </a:endParaRPr>
          </a:p>
          <a:p>
            <a:endParaRPr lang="zh-CN" altLang="en-US">
              <a:solidFill>
                <a:schemeClr val="tx1"/>
              </a:solidFill>
            </a:endParaRPr>
          </a:p>
          <a:p>
            <a:r>
              <a:rPr lang="zh-CN" altLang="en-US">
                <a:solidFill>
                  <a:srgbClr val="00B050"/>
                </a:solidFill>
              </a:rPr>
              <a:t>熊线上移</a:t>
            </a:r>
            <a:r>
              <a:rPr lang="zh-CN" altLang="en-US">
                <a:solidFill>
                  <a:schemeClr val="tx1"/>
                </a:solidFill>
              </a:rPr>
              <a:t>板块增加</a:t>
            </a:r>
            <a:endParaRPr lang="zh-CN" altLang="en-US">
              <a:solidFill>
                <a:schemeClr val="tx1"/>
              </a:solidFill>
            </a:endParaRPr>
          </a:p>
          <a:p>
            <a:r>
              <a:rPr lang="zh-CN" altLang="en-US">
                <a:solidFill>
                  <a:schemeClr val="tx1"/>
                </a:solidFill>
              </a:rPr>
              <a:t>寻找三阳开泰突破机会（无控盘个股做短线）</a:t>
            </a:r>
            <a:endParaRPr lang="zh-CN" altLang="en-US">
              <a:solidFill>
                <a:schemeClr val="tx1"/>
              </a:solidFill>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聚焦主线寻找机会</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l="5646" r="30073"/>
          <a:stretch>
            <a:fillRect/>
          </a:stretch>
        </p:blipFill>
        <p:spPr>
          <a:xfrm>
            <a:off x="99695" y="768350"/>
            <a:ext cx="5024755" cy="491807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237480" y="768350"/>
            <a:ext cx="4373245" cy="350393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9723755" y="890270"/>
            <a:ext cx="2400300" cy="809625"/>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8495030" y="1821815"/>
            <a:ext cx="3696970" cy="2836545"/>
          </a:xfrm>
          <a:prstGeom prst="rect">
            <a:avLst/>
          </a:prstGeom>
          <a:ln>
            <a:solidFill>
              <a:schemeClr val="accent1"/>
            </a:solidFill>
          </a:ln>
        </p:spPr>
      </p:pic>
      <p:pic>
        <p:nvPicPr>
          <p:cNvPr id="9" name="图片 8"/>
          <p:cNvPicPr>
            <a:picLocks noChangeAspect="1"/>
          </p:cNvPicPr>
          <p:nvPr/>
        </p:nvPicPr>
        <p:blipFill>
          <a:blip r:embed="rId5"/>
          <a:stretch>
            <a:fillRect/>
          </a:stretch>
        </p:blipFill>
        <p:spPr>
          <a:xfrm>
            <a:off x="5237480" y="4739005"/>
            <a:ext cx="4363085" cy="1534160"/>
          </a:xfrm>
          <a:prstGeom prst="rect">
            <a:avLst/>
          </a:prstGeom>
          <a:ln>
            <a:solidFill>
              <a:schemeClr val="accent1"/>
            </a:solidFill>
          </a:ln>
        </p:spPr>
      </p:pic>
      <p:sp>
        <p:nvSpPr>
          <p:cNvPr id="10" name="文本框 9"/>
          <p:cNvSpPr txBox="1"/>
          <p:nvPr/>
        </p:nvSpPr>
        <p:spPr>
          <a:xfrm>
            <a:off x="9677400" y="4946015"/>
            <a:ext cx="2400300" cy="1568450"/>
          </a:xfrm>
          <a:prstGeom prst="rect">
            <a:avLst/>
          </a:prstGeom>
          <a:noFill/>
        </p:spPr>
        <p:txBody>
          <a:bodyPr wrap="square" rtlCol="0">
            <a:spAutoFit/>
          </a:bodyPr>
          <a:p>
            <a:r>
              <a:rPr lang="zh-CN" altLang="en-US" sz="1600">
                <a:solidFill>
                  <a:srgbClr val="FF0000"/>
                </a:solidFill>
              </a:rPr>
              <a:t>《主线淘金》</a:t>
            </a:r>
            <a:r>
              <a:rPr lang="en-US" altLang="zh-CN" sz="1600">
                <a:solidFill>
                  <a:srgbClr val="FF0000"/>
                </a:solidFill>
              </a:rPr>
              <a:t>158/</a:t>
            </a:r>
            <a:r>
              <a:rPr lang="zh-CN" altLang="en-US" sz="1600">
                <a:solidFill>
                  <a:srgbClr val="FF0000"/>
                </a:solidFill>
              </a:rPr>
              <a:t>月</a:t>
            </a:r>
            <a:endParaRPr lang="zh-CN" altLang="en-US" sz="1600">
              <a:solidFill>
                <a:srgbClr val="FF0000"/>
              </a:solidFill>
            </a:endParaRPr>
          </a:p>
          <a:p>
            <a:pPr algn="ctr"/>
            <a:r>
              <a:rPr lang="zh-CN" altLang="en-US" sz="1600">
                <a:solidFill>
                  <a:srgbClr val="F315F3"/>
                </a:solidFill>
              </a:rPr>
              <a:t>找主线</a:t>
            </a:r>
            <a:endParaRPr lang="zh-CN" altLang="en-US" sz="1600">
              <a:solidFill>
                <a:srgbClr val="F315F3"/>
              </a:solidFill>
            </a:endParaRPr>
          </a:p>
          <a:p>
            <a:pPr algn="ctr"/>
            <a:r>
              <a:rPr lang="zh-CN" altLang="en-US" sz="1600">
                <a:solidFill>
                  <a:srgbClr val="F315F3"/>
                </a:solidFill>
              </a:rPr>
              <a:t>选突破</a:t>
            </a:r>
            <a:endParaRPr lang="zh-CN" altLang="en-US" sz="1600">
              <a:solidFill>
                <a:srgbClr val="F315F3"/>
              </a:solidFill>
            </a:endParaRPr>
          </a:p>
          <a:p>
            <a:pPr algn="ctr"/>
            <a:r>
              <a:rPr lang="zh-CN" altLang="en-US" sz="1600">
                <a:solidFill>
                  <a:srgbClr val="F315F3"/>
                </a:solidFill>
              </a:rPr>
              <a:t>买回档</a:t>
            </a:r>
            <a:endParaRPr lang="zh-CN" altLang="en-US" sz="1600">
              <a:solidFill>
                <a:srgbClr val="F315F3"/>
              </a:solidFill>
            </a:endParaRPr>
          </a:p>
          <a:p>
            <a:pPr algn="ctr"/>
            <a:r>
              <a:rPr lang="zh-CN" altLang="en-US" sz="1600">
                <a:solidFill>
                  <a:srgbClr val="F315F3"/>
                </a:solidFill>
              </a:rPr>
              <a:t>卖盘弱</a:t>
            </a:r>
            <a:endParaRPr lang="zh-CN" altLang="en-US" sz="1600">
              <a:solidFill>
                <a:srgbClr val="F315F3"/>
              </a:solidFill>
            </a:endParaRPr>
          </a:p>
          <a:p>
            <a:endParaRPr lang="zh-CN" altLang="en-US" sz="1600">
              <a:solidFill>
                <a:srgbClr val="F315F3"/>
              </a:solidFill>
            </a:endParaRPr>
          </a:p>
        </p:txBody>
      </p:sp>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279390" y="444817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pic>
        <p:nvPicPr>
          <p:cNvPr id="3" name="图片 2"/>
          <p:cNvPicPr>
            <a:picLocks noChangeAspect="1"/>
          </p:cNvPicPr>
          <p:nvPr/>
        </p:nvPicPr>
        <p:blipFill>
          <a:blip r:embed="rId2"/>
          <a:stretch>
            <a:fillRect/>
          </a:stretch>
        </p:blipFill>
        <p:spPr>
          <a:xfrm>
            <a:off x="167640" y="848995"/>
            <a:ext cx="6192520" cy="23431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170815" y="3429000"/>
            <a:ext cx="5055870" cy="2691130"/>
          </a:xfrm>
          <a:prstGeom prst="rect">
            <a:avLst/>
          </a:prstGeom>
          <a:ln>
            <a:solidFill>
              <a:schemeClr val="accent1"/>
            </a:solidFill>
          </a:ln>
        </p:spPr>
      </p:pic>
      <p:sp>
        <p:nvSpPr>
          <p:cNvPr id="6" name="文本框 5"/>
          <p:cNvSpPr txBox="1"/>
          <p:nvPr/>
        </p:nvSpPr>
        <p:spPr>
          <a:xfrm>
            <a:off x="6637020" y="1508760"/>
            <a:ext cx="1834515" cy="922020"/>
          </a:xfrm>
          <a:prstGeom prst="rect">
            <a:avLst/>
          </a:prstGeom>
          <a:noFill/>
        </p:spPr>
        <p:txBody>
          <a:bodyPr wrap="square" rtlCol="0">
            <a:spAutoFit/>
          </a:bodyPr>
          <a:p>
            <a:r>
              <a:rPr lang="zh-CN" altLang="en-US">
                <a:solidFill>
                  <a:srgbClr val="F315F3"/>
                </a:solidFill>
              </a:rPr>
              <a:t>冷门权重拉指数</a:t>
            </a:r>
            <a:endParaRPr lang="zh-CN" altLang="en-US">
              <a:solidFill>
                <a:srgbClr val="F315F3"/>
              </a:solidFill>
            </a:endParaRPr>
          </a:p>
          <a:p>
            <a:r>
              <a:rPr lang="zh-CN" altLang="en-US"/>
              <a:t>买指数相对容易盈利。</a:t>
            </a:r>
            <a:endParaRPr lang="zh-CN" altLang="en-US"/>
          </a:p>
        </p:txBody>
      </p:sp>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081"/>
</p:tagLst>
</file>

<file path=ppt/tags/tag155.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1456</Words>
  <Application>WPS 演示</Application>
  <PresentationFormat>宽屏</PresentationFormat>
  <Paragraphs>142</Paragraphs>
  <Slides>18</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18</vt:i4>
      </vt:variant>
    </vt:vector>
  </HeadingPairs>
  <TitlesOfParts>
    <vt:vector size="31"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1285</cp:revision>
  <dcterms:created xsi:type="dcterms:W3CDTF">2019-06-19T02:08:00Z</dcterms:created>
  <dcterms:modified xsi:type="dcterms:W3CDTF">2026-06-15T09:09:24Z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