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35" r:id="rId3"/>
    <p:sldId id="586" r:id="rId4"/>
    <p:sldId id="591" r:id="rId5"/>
    <p:sldId id="562" r:id="rId6"/>
    <p:sldId id="597" r:id="rId7"/>
    <p:sldId id="593" r:id="rId8"/>
    <p:sldId id="587" r:id="rId9"/>
    <p:sldId id="599" r:id="rId10"/>
    <p:sldId id="595" r:id="rId11"/>
    <p:sldId id="589" r:id="rId12"/>
    <p:sldId id="272" r:id="rId13"/>
    <p:sldId id="600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5F3"/>
    <a:srgbClr val="AB5ED1"/>
    <a:srgbClr val="2003FF"/>
    <a:srgbClr val="092BB1"/>
    <a:srgbClr val="B34500"/>
    <a:srgbClr val="FFBF75"/>
    <a:srgbClr val="FFD483"/>
    <a:srgbClr val="FFEFCE"/>
    <a:srgbClr val="FFD585"/>
    <a:srgbClr val="FFE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08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经传多赢资深投顾：罗雪奎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A1120616080001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A20250619001216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建立三色主力股池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6235" y="779780"/>
            <a:ext cx="3969385" cy="3604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3988"/>
          <a:stretch>
            <a:fillRect/>
          </a:stretch>
        </p:blipFill>
        <p:spPr>
          <a:xfrm>
            <a:off x="6245860" y="1236980"/>
            <a:ext cx="3255645" cy="327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460" y="2346960"/>
            <a:ext cx="3579495" cy="3551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345" y="3286125"/>
            <a:ext cx="3514725" cy="3060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t="11162"/>
          <a:stretch>
            <a:fillRect/>
          </a:stretch>
        </p:blipFill>
        <p:spPr>
          <a:xfrm>
            <a:off x="0" y="1464310"/>
            <a:ext cx="3968115" cy="23704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5111750"/>
            <a:ext cx="1080000" cy="10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223520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33520" y="311975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400431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02200" y="20180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市场简评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09720" y="19348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09720" y="370141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09720" y="28181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02200" y="29013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三色主力的使用方法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02200" y="37846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建立股池的方法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市场简评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6</a:t>
            </a:r>
            <a:r>
              <a:rPr lang="zh-CN" altLang="en-US" sz="3600">
                <a:solidFill>
                  <a:schemeClr val="bg1"/>
                </a:solidFill>
              </a:rPr>
              <a:t>月中市场（周线金叉潮）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9550"/>
          <a:stretch>
            <a:fillRect/>
          </a:stretch>
        </p:blipFill>
        <p:spPr>
          <a:xfrm>
            <a:off x="5592445" y="776605"/>
            <a:ext cx="5293360" cy="2625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" y="776605"/>
            <a:ext cx="4657090" cy="4648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 descr="级别的传导和买卖点的定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45" y="3512185"/>
            <a:ext cx="5293360" cy="2786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619125" y="5557520"/>
            <a:ext cx="4157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周线金叉潮，出现</a:t>
            </a:r>
            <a:r>
              <a:rPr lang="en-US" altLang="zh-CN">
                <a:highlight>
                  <a:srgbClr val="FFFF00"/>
                </a:highlight>
              </a:rPr>
              <a:t>B</a:t>
            </a:r>
            <a:r>
              <a:rPr lang="zh-CN" altLang="en-US">
                <a:highlight>
                  <a:srgbClr val="FFFF00"/>
                </a:highlight>
              </a:rPr>
              <a:t>点个股增加。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操作方向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0973"/>
          <a:stretch>
            <a:fillRect/>
          </a:stretch>
        </p:blipFill>
        <p:spPr>
          <a:xfrm>
            <a:off x="239395" y="929005"/>
            <a:ext cx="5467350" cy="1762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01040" y="3098800"/>
            <a:ext cx="50653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①买指数（赚券商、保险拉升的钱）</a:t>
            </a:r>
            <a:endParaRPr lang="zh-CN" altLang="en-US"/>
          </a:p>
          <a:p>
            <a:r>
              <a:rPr lang="zh-CN" altLang="en-US"/>
              <a:t>②买控盘（赚电子化学品拉升的钱）</a:t>
            </a:r>
            <a:endParaRPr lang="zh-CN" altLang="en-US"/>
          </a:p>
          <a:p>
            <a:r>
              <a:rPr lang="zh-CN" altLang="en-US"/>
              <a:t>③买异动（涨停前三的板块突破个股）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90" y="836295"/>
            <a:ext cx="4907915" cy="47967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三色主力使用方法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4855" y="836930"/>
            <a:ext cx="3296285" cy="132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5048" b="5219"/>
          <a:stretch>
            <a:fillRect/>
          </a:stretch>
        </p:blipFill>
        <p:spPr>
          <a:xfrm>
            <a:off x="171450" y="836930"/>
            <a:ext cx="8091170" cy="4426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1.</a:t>
            </a:r>
            <a:r>
              <a:rPr lang="zh-CN" altLang="en-US" sz="3600">
                <a:solidFill>
                  <a:schemeClr val="bg1"/>
                </a:solidFill>
              </a:rPr>
              <a:t>三色主力的用法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65" y="985520"/>
            <a:ext cx="572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" name="文本框 2"/>
          <p:cNvSpPr txBox="1"/>
          <p:nvPr/>
        </p:nvSpPr>
        <p:spPr>
          <a:xfrm>
            <a:off x="641985" y="5364480"/>
            <a:ext cx="105035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1、</a:t>
            </a:r>
            <a:r>
              <a:rPr lang="zh-CN" altLang="en-US" sz="1600">
                <a:solidFill>
                  <a:srgbClr val="2003FF"/>
                </a:solidFill>
              </a:rPr>
              <a:t>蓝</a:t>
            </a:r>
            <a:r>
              <a:rPr lang="zh-CN" altLang="en-US" sz="1600">
                <a:solidFill>
                  <a:srgbClr val="00B050"/>
                </a:solidFill>
              </a:rPr>
              <a:t>绿</a:t>
            </a:r>
            <a:r>
              <a:rPr lang="zh-CN" altLang="en-US" sz="1600"/>
              <a:t>柱状网格:代表短、中线超跌区域，散户资金主导，不可操作区域。</a:t>
            </a:r>
            <a:endParaRPr lang="zh-CN" altLang="en-US" sz="1600"/>
          </a:p>
          <a:p>
            <a:r>
              <a:rPr lang="zh-CN" altLang="en-US" sz="1600"/>
              <a:t>2、</a:t>
            </a:r>
            <a:r>
              <a:rPr lang="zh-CN" altLang="en-US" sz="1600">
                <a:solidFill>
                  <a:srgbClr val="AB5ED1"/>
                </a:solidFill>
              </a:rPr>
              <a:t>紫色</a:t>
            </a:r>
            <a:r>
              <a:rPr lang="zh-CN" altLang="en-US" sz="1600"/>
              <a:t>柱状网格:表示短线游资，有爆发力，如果只有紫色游资，短线参与但快进快出。</a:t>
            </a:r>
            <a:endParaRPr lang="zh-CN" altLang="en-US" sz="1600"/>
          </a:p>
          <a:p>
            <a:r>
              <a:rPr lang="zh-CN" altLang="en-US" sz="1600"/>
              <a:t>3、</a:t>
            </a:r>
            <a:r>
              <a:rPr lang="zh-CN" altLang="en-US" sz="1600">
                <a:solidFill>
                  <a:srgbClr val="FF0000"/>
                </a:solidFill>
              </a:rPr>
              <a:t>红色</a:t>
            </a:r>
            <a:r>
              <a:rPr lang="zh-CN" altLang="en-US" sz="1600"/>
              <a:t>柱状网格:表示中线机构，中线主力，机构吸筹，有中线主力个股走势更稳健。</a:t>
            </a:r>
            <a:endParaRPr lang="zh-CN" altLang="en-US" sz="1600"/>
          </a:p>
          <a:p>
            <a:r>
              <a:rPr lang="zh-CN" altLang="en-US" sz="1600"/>
              <a:t>4、</a:t>
            </a:r>
            <a:r>
              <a:rPr lang="zh-CN" altLang="en-US" sz="1600">
                <a:solidFill>
                  <a:srgbClr val="FFC000"/>
                </a:solidFill>
              </a:rPr>
              <a:t>黄色</a:t>
            </a:r>
            <a:r>
              <a:rPr lang="zh-CN" altLang="en-US" sz="1600"/>
              <a:t>柱状网格:表示主力控盘，说明主力吸筹完毕，有望形成主升浪，反复机会。</a:t>
            </a:r>
            <a:endParaRPr lang="zh-CN" altLang="en-US" sz="1600"/>
          </a:p>
        </p:txBody>
      </p:sp>
      <p:sp>
        <p:nvSpPr>
          <p:cNvPr id="10" name="左箭头 9"/>
          <p:cNvSpPr/>
          <p:nvPr/>
        </p:nvSpPr>
        <p:spPr>
          <a:xfrm rot="21240000" flipV="1">
            <a:off x="6863715" y="1905000"/>
            <a:ext cx="1927225" cy="152400"/>
          </a:xfrm>
          <a:prstGeom prst="lef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44560" y="2560320"/>
            <a:ext cx="3541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当时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金安国纪</a:t>
            </a:r>
            <a:r>
              <a:rPr lang="zh-CN" altLang="en-US">
                <a:highlight>
                  <a:srgbClr val="FFFF00"/>
                </a:highlight>
              </a:rPr>
              <a:t>符合三色主力突破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，随后</a:t>
            </a:r>
            <a:r>
              <a:rPr lang="zh-CN" altLang="en-US">
                <a:solidFill>
                  <a:srgbClr val="F315F3"/>
                </a:solidFill>
                <a:highlight>
                  <a:srgbClr val="FFFF00"/>
                </a:highlight>
              </a:rPr>
              <a:t>涨幅翻倍</a:t>
            </a:r>
            <a:r>
              <a:rPr lang="zh-CN" altLang="en-US">
                <a:highlight>
                  <a:srgbClr val="FFFF00"/>
                </a:highlight>
              </a:rPr>
              <a:t>（截止</a:t>
            </a:r>
            <a:r>
              <a:rPr lang="en-US" altLang="zh-CN">
                <a:highlight>
                  <a:srgbClr val="FFFF00"/>
                </a:highlight>
              </a:rPr>
              <a:t>6.15</a:t>
            </a:r>
            <a:r>
              <a:rPr lang="zh-CN" altLang="en-US">
                <a:highlight>
                  <a:srgbClr val="FFFF00"/>
                </a:highlight>
              </a:rPr>
              <a:t>）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三色主力的买卖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145" y="788035"/>
            <a:ext cx="9526905" cy="5565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椭圆 4"/>
          <p:cNvSpPr/>
          <p:nvPr/>
        </p:nvSpPr>
        <p:spPr>
          <a:xfrm>
            <a:off x="2400935" y="2896870"/>
            <a:ext cx="344805" cy="20193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872740" y="2548890"/>
            <a:ext cx="344805" cy="20193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52270" y="3645535"/>
            <a:ext cx="1422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启动阶段：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沿着趋势线找机会低吸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87750" y="2548890"/>
            <a:ext cx="2574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磨顶阶段：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资金降低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股价反抽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（减仓信号）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67325" y="894080"/>
            <a:ext cx="1657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破位阶段：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跌破趋势线，牛线下移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8525" y="304863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非理性反抽阶段：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无控盘不长久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紫色拉升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死叉卖点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建立股池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5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6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7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8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9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1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2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WPS 演示</Application>
  <PresentationFormat>宽屏</PresentationFormat>
  <Paragraphs>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思源黑体 CN Medium</vt:lpstr>
      <vt:lpstr>Arial Unicode MS</vt:lpstr>
      <vt:lpstr>Calibri</vt:lpstr>
      <vt:lpstr>KSOF6188761F</vt:lpstr>
      <vt:lpstr>Segoe Print</vt:lpstr>
      <vt:lpstr>KSOF954951BB</vt:lpstr>
      <vt:lpstr>优设标题黑</vt:lpstr>
      <vt:lpstr>思源黑体 CN Bold</vt:lpstr>
      <vt:lpstr>思源黑体 CN Light</vt:lpstr>
      <vt:lpstr>思源黑体 CN Medium</vt:lpstr>
      <vt:lpstr>思源黑体 CN Normal</vt:lpstr>
      <vt:lpstr>思源黑体 CN Regular</vt:lpstr>
      <vt:lpstr>KSOF618801C0</vt:lpstr>
      <vt:lpstr>KSOFD72470BC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罗雪奎</cp:lastModifiedBy>
  <cp:revision>711</cp:revision>
  <dcterms:created xsi:type="dcterms:W3CDTF">2019-06-19T02:08:00Z</dcterms:created>
  <dcterms:modified xsi:type="dcterms:W3CDTF">2026-06-15T10:23:06Z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59BC3DF784374FFE9248BDD012039189_13</vt:lpwstr>
  </property>
</Properties>
</file>