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138" r:id="rId8"/>
    <p:sldId id="1090" r:id="rId9"/>
    <p:sldId id="607" r:id="rId10"/>
    <p:sldId id="1140" r:id="rId11"/>
    <p:sldId id="1143" r:id="rId12"/>
    <p:sldId id="1147" r:id="rId13"/>
    <p:sldId id="1133" r:id="rId14"/>
    <p:sldId id="614" r:id="rId15"/>
    <p:sldId id="1118" r:id="rId16"/>
    <p:sldId id="1132" r:id="rId17"/>
    <p:sldId id="1152" r:id="rId18"/>
    <p:sldId id="1136" r:id="rId19"/>
    <p:sldId id="1145" r:id="rId20"/>
    <p:sldId id="1146" r:id="rId21"/>
    <p:sldId id="102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3923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74"/>
        <p:guide pos="3923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4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分析航运走弱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价值红利与价值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30</a:t>
            </a:r>
            <a:endParaRPr lang="en-US" altLang="zh-CN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</a:t>
            </a:r>
            <a:r>
              <a:rPr lang="zh-CN" altLang="en-US" sz="24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价值</a:t>
            </a:r>
            <a:r>
              <a:rPr lang="en-US" altLang="zh-CN" sz="24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30 </a:t>
            </a:r>
            <a:r>
              <a:rPr lang="zh-CN" altLang="en-US" sz="24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功能展示</a:t>
            </a:r>
            <a:endParaRPr lang="zh-CN" altLang="en-US" sz="24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265" y="5824855"/>
            <a:ext cx="11183620" cy="57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111760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8255" y="6080760"/>
            <a:ext cx="693229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988695"/>
            <a:ext cx="9503410" cy="5412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57130" y="1297305"/>
            <a:ext cx="1905635" cy="44462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历史特点：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①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风险低于成长股（创业板指数），波动与大盘（沪深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300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）接近；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②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相对沪深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300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指数基准，平均每年会有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15%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左右的超额收益；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③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近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年超额最大回撤在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10%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以内。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（风险提示：以上为特定条件、特定时间区间下的部分案例展示，不代表普遍现象，个股历史涨幅不预示其未来表现，过往收益亦不代表未来收益承诺。市场有风险，投资需谨慎！）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风口方向</a:t>
            </a:r>
            <a:endParaRPr lang="zh-CN" altLang="en-US" sz="24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9585" y="5612130"/>
            <a:ext cx="5293360" cy="581025"/>
          </a:xfrm>
          <a:prstGeom prst="rect">
            <a:avLst/>
          </a:prstGeom>
          <a:gradFill>
            <a:gsLst>
              <a:gs pos="50000">
                <a:schemeClr val="accent3"/>
              </a:gs>
              <a:gs pos="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短线热点：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IP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经济、医药、区块链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111760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855" y="5022215"/>
            <a:ext cx="3806190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判断短线热点标准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、反复上榜，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、排名前五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、周线金叉区域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934720"/>
            <a:ext cx="10934700" cy="3952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选龙头股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7755" y="68580"/>
            <a:ext cx="689356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龙头理论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917575"/>
            <a:ext cx="11139170" cy="5226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7755" y="68580"/>
            <a:ext cx="689356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龙头选股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51000" y="6045835"/>
            <a:ext cx="7863840" cy="681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启动龙头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双紫资金进场，不追涨，可低吸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1189990"/>
            <a:ext cx="9829800" cy="4478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31235" y="200660"/>
            <a:ext cx="4518025" cy="510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55" y="1117600"/>
            <a:ext cx="7429500" cy="2057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347085"/>
            <a:ext cx="7267575" cy="2095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5506720"/>
            <a:ext cx="4248150" cy="895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265" y="1267460"/>
            <a:ext cx="4007485" cy="4948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7615" y="6207760"/>
            <a:ext cx="5946140" cy="178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以上为特定客户、特定时间区间的历史业绩，个别情况不代表普遍现象，个股历史涨幅不预示其未来表现，过往收益亦不代表未来收益承诺。市场有风险，投资需谨慎</a:t>
            </a:r>
            <a:r>
              <a:rPr lang="en-US" altLang="zh-CN" sz="1200"/>
              <a:t>!</a:t>
            </a:r>
            <a:endParaRPr lang="en-US" altLang="zh-CN" sz="1200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7755" y="68580"/>
            <a:ext cx="689356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龙头精选要素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9965" y="1306830"/>
            <a:ext cx="11075670" cy="5053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、涨停板，双龙更佳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、底部筹码集中，没松动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、有双紫资金参与，资金交投活跃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、优选第一波启动后回踩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买点信号（水下低吸）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、回踩支撑，强势行情回踩</a:t>
            </a:r>
            <a:r>
              <a:rPr lang="en-US" altLang="zh-CN"/>
              <a:t>5</a:t>
            </a:r>
            <a:r>
              <a:rPr lang="zh-CN" altLang="en-US"/>
              <a:t>日线</a:t>
            </a:r>
            <a:r>
              <a:rPr lang="en-US" altLang="zh-CN"/>
              <a:t>/</a:t>
            </a:r>
            <a:r>
              <a:rPr lang="zh-CN" altLang="en-US"/>
              <a:t>蓝线</a:t>
            </a:r>
            <a:r>
              <a:rPr lang="en-US" altLang="zh-CN"/>
              <a:t>/</a:t>
            </a:r>
            <a:r>
              <a:rPr lang="zh-CN" altLang="en-US"/>
              <a:t>缺口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、金叉、蓝线</a:t>
            </a:r>
            <a:r>
              <a:rPr lang="en-US" altLang="zh-CN"/>
              <a:t>/</a:t>
            </a:r>
            <a:r>
              <a:rPr lang="zh-CN" altLang="en-US"/>
              <a:t>熊线上移代表启动，是加仓信号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卖点信号（有盈利卖出都是正确）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/>
              <a:t>1</a:t>
            </a:r>
            <a:r>
              <a:rPr lang="zh-CN" altLang="en-US"/>
              <a:t>、若是把握到涨停板个股，第二天不能继续封板，则是减仓信号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、前高压力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、熊线兜底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24050" y="5903595"/>
            <a:ext cx="8214995" cy="73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165" y="917575"/>
            <a:ext cx="4663440" cy="4413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-80645"/>
            <a:ext cx="12919075" cy="7266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价值红利与价值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30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龙头选股模型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中期向上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首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B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回踩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3860" y="6148070"/>
            <a:ext cx="11679555" cy="424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平均股价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资金小幅翻绿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死叉末端，仓位适合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3-5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成，短线上攻拐头向上，短线机会增加，逢低低吸，逢高减仓。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60" y="769620"/>
            <a:ext cx="9769475" cy="5273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数字货币再次活跃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320" y="5733415"/>
            <a:ext cx="10743565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2520" y="256794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740" y="5796915"/>
            <a:ext cx="11238230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早盘油汽股领涨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IP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经济、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化工、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数字人民币</a:t>
            </a:r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9653270" y="914400"/>
            <a:ext cx="2538730" cy="559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消息面上</a:t>
            </a:r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）稳定币相关：香港特区政府财政司司长表示，在《稳定币条例》生效后，香港金管局将尽快处理收到的牌照申请，以便合资格的申请人开展其业务。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）油气：近日，原油价格持续走高，布油今日早盘一度涨破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76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美元。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IP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经济：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LABUBU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的热度居高不下，国内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3D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打印网络社区上，出现大量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LABUBU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相关的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3D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打印模型。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）化工：</a:t>
            </a:r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①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以伊朗出口为首的甲醇、碳酸锶等产品受到市场关注；</a:t>
            </a:r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②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国内百菌清产品价格持续上涨。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）商业航天：近日，百余家单位发起倡议，将通过资源整合与技术共享，推动国内企业在卫星研制、数据服务、星座运营等领域的产业化布局，实现航天技术与产业应用的深度融合。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45" y="826135"/>
            <a:ext cx="9043670" cy="50241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月线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MACD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金叉酝酿大行情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" y="969645"/>
            <a:ext cx="11199495" cy="4486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5965" y="5834380"/>
            <a:ext cx="11028045" cy="741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按历史几波大牛市来看，每一轮月线</a:t>
            </a:r>
            <a:r>
              <a:rPr lang="en-US" altLang="zh-CN"/>
              <a:t>MACD</a:t>
            </a:r>
            <a:r>
              <a:rPr lang="zh-CN" altLang="en-US"/>
              <a:t>金叉，容易走出一波大行情，目前还在金叉区域，保持信心！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价值红利与价值</a:t>
            </a:r>
            <a:r>
              <a:rPr lang="en-US" alt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30</a:t>
            </a:r>
            <a:endParaRPr lang="en-US" alt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定义</a:t>
            </a:r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+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适合人群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320" y="5733415"/>
            <a:ext cx="10743565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8770" y="1440180"/>
            <a:ext cx="11802745" cy="3857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价值红利：策略在</a:t>
            </a:r>
            <a:r>
              <a:rPr lang="zh-CN" altLang="en-US">
                <a:solidFill>
                  <a:srgbClr val="FF0000"/>
                </a:solidFill>
              </a:rPr>
              <a:t>中证红利指数成分股</a:t>
            </a:r>
            <a:r>
              <a:rPr lang="zh-CN" altLang="en-US">
                <a:solidFill>
                  <a:schemeClr val="tx1"/>
                </a:solidFill>
              </a:rPr>
              <a:t>中，通过深入研究市场趋势，规避高股息陷阱，精选出具有盈利稳定，高股息，且短期趋势向好的股票。精选</a:t>
            </a:r>
            <a:r>
              <a:rPr lang="en-US" altLang="zh-CN">
                <a:solidFill>
                  <a:schemeClr val="tx1"/>
                </a:solidFill>
              </a:rPr>
              <a:t>30</a:t>
            </a:r>
            <a:r>
              <a:rPr lang="zh-CN" altLang="en-US">
                <a:solidFill>
                  <a:schemeClr val="tx1"/>
                </a:solidFill>
              </a:rPr>
              <a:t>只，每周首个交易日早盘</a:t>
            </a: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chemeClr val="tx1"/>
                </a:solidFill>
              </a:rPr>
              <a:t>30</a:t>
            </a:r>
            <a:r>
              <a:rPr lang="zh-CN" altLang="en-US">
                <a:solidFill>
                  <a:schemeClr val="tx1"/>
                </a:solidFill>
              </a:rPr>
              <a:t>左右为调仓时间。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价值</a:t>
            </a:r>
            <a:r>
              <a:rPr lang="en-US" altLang="zh-CN">
                <a:solidFill>
                  <a:schemeClr val="tx1"/>
                </a:solidFill>
              </a:rPr>
              <a:t>30</a:t>
            </a:r>
            <a:r>
              <a:rPr lang="zh-CN" altLang="en-US">
                <a:solidFill>
                  <a:schemeClr val="tx1"/>
                </a:solidFill>
              </a:rPr>
              <a:t>：策略在</a:t>
            </a:r>
            <a:r>
              <a:rPr lang="zh-CN" altLang="en-US">
                <a:solidFill>
                  <a:srgbClr val="FF0000"/>
                </a:solidFill>
              </a:rPr>
              <a:t>沪深</a:t>
            </a:r>
            <a:r>
              <a:rPr lang="en-US" altLang="zh-CN">
                <a:solidFill>
                  <a:srgbClr val="FF0000"/>
                </a:solidFill>
              </a:rPr>
              <a:t>300</a:t>
            </a:r>
            <a:r>
              <a:rPr lang="zh-CN" altLang="en-US">
                <a:solidFill>
                  <a:srgbClr val="FF0000"/>
                </a:solidFill>
              </a:rPr>
              <a:t>指数成分股</a:t>
            </a:r>
            <a:r>
              <a:rPr lang="zh-CN" altLang="en-US">
                <a:solidFill>
                  <a:schemeClr val="tx1"/>
                </a:solidFill>
              </a:rPr>
              <a:t>中，通过周频神经网络因子与基本面因子，精选出短期基本面预期向好，且量价指标看好的</a:t>
            </a:r>
            <a:r>
              <a:rPr lang="en-US" altLang="zh-CN">
                <a:solidFill>
                  <a:schemeClr val="tx1"/>
                </a:solidFill>
              </a:rPr>
              <a:t>30</a:t>
            </a:r>
            <a:r>
              <a:rPr lang="zh-CN" altLang="en-US">
                <a:solidFill>
                  <a:schemeClr val="tx1"/>
                </a:solidFill>
              </a:rPr>
              <a:t>只股票。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适用人群：选择基本面</a:t>
            </a:r>
            <a:r>
              <a:rPr lang="en-US" altLang="zh-CN">
                <a:solidFill>
                  <a:schemeClr val="tx1"/>
                </a:solidFill>
              </a:rPr>
              <a:t>+</a:t>
            </a:r>
            <a:r>
              <a:rPr lang="zh-CN" altLang="en-US">
                <a:solidFill>
                  <a:schemeClr val="tx1"/>
                </a:solidFill>
              </a:rPr>
              <a:t>技术面稳定的标的的</a:t>
            </a:r>
            <a:r>
              <a:rPr lang="zh-CN" altLang="en-US">
                <a:solidFill>
                  <a:srgbClr val="FF0000"/>
                </a:solidFill>
              </a:rPr>
              <a:t>稳健派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策略是根据标的等权跟投后的效果，用户可以选择</a:t>
            </a:r>
            <a:r>
              <a:rPr lang="zh-CN" altLang="en-US">
                <a:solidFill>
                  <a:srgbClr val="FF0000"/>
                </a:solidFill>
              </a:rPr>
              <a:t>一篮子标的跟投</a:t>
            </a:r>
            <a:r>
              <a:rPr lang="zh-CN" altLang="en-US">
                <a:solidFill>
                  <a:schemeClr val="tx1"/>
                </a:solidFill>
              </a:rPr>
              <a:t>，也可以筛选其中</a:t>
            </a:r>
            <a:r>
              <a:rPr lang="zh-CN" altLang="en-US">
                <a:solidFill>
                  <a:srgbClr val="FF0000"/>
                </a:solidFill>
              </a:rPr>
              <a:t>部分标</a:t>
            </a:r>
            <a:r>
              <a:rPr lang="zh-CN" altLang="en-US">
                <a:solidFill>
                  <a:schemeClr val="tx1"/>
                </a:solidFill>
              </a:rPr>
              <a:t>的进行跟投。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价值红利功能展示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265" y="5824855"/>
            <a:ext cx="11183620" cy="57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111760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555" y="5161915"/>
            <a:ext cx="11266805" cy="930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265" y="960755"/>
            <a:ext cx="9628505" cy="5510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345420" y="1220470"/>
            <a:ext cx="1846580" cy="366712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历史特点：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①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风险低于成长股（创业板指数），波动与大盘（沪深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300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）接近；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②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相对沪深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300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指数基准，平均每年会有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15%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左右的超额收益；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③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近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年超额最大回撤在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10%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以内。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（风险提示：以上为特定条件、特定时间区间下的部分案例展示，不代表普遍现象，个股历史涨幅不预示其未来表现，过往收益亦不代表未来收益承诺。市场有风险，投资需谨慎！）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WPS 演示</Application>
  <PresentationFormat>宽屏</PresentationFormat>
  <Paragraphs>142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思源黑体 CN Heavy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婵&amp;HO</cp:lastModifiedBy>
  <cp:revision>934</cp:revision>
  <dcterms:created xsi:type="dcterms:W3CDTF">2019-06-19T02:08:00Z</dcterms:created>
  <dcterms:modified xsi:type="dcterms:W3CDTF">2025-06-16T10:00:57Z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98B0645011BC43B0BFB9BFC8374894E3</vt:lpwstr>
  </property>
</Properties>
</file>