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927" r:id="rId8"/>
    <p:sldId id="1944" r:id="rId9"/>
    <p:sldId id="1917" r:id="rId10"/>
    <p:sldId id="607" r:id="rId11"/>
    <p:sldId id="1940" r:id="rId12"/>
    <p:sldId id="1929" r:id="rId13"/>
    <p:sldId id="1945" r:id="rId14"/>
    <p:sldId id="1930" r:id="rId15"/>
    <p:sldId id="1501" r:id="rId16"/>
    <p:sldId id="1939" r:id="rId17"/>
    <p:sldId id="1921" r:id="rId18"/>
    <p:sldId id="1616" r:id="rId19"/>
    <p:sldId id="1747" r:id="rId20"/>
    <p:sldId id="1948" r:id="rId21"/>
    <p:sldId id="1946" r:id="rId22"/>
    <p:sldId id="1947" r:id="rId23"/>
    <p:sldId id="614" r:id="rId24"/>
    <p:sldId id="615" r:id="rId25"/>
    <p:sldId id="635" r:id="rId26"/>
    <p:sldId id="616" r:id="rId27"/>
    <p:sldId id="1696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 userDrawn="1">
          <p15:clr>
            <a:srgbClr val="A4A3A4"/>
          </p15:clr>
        </p15:guide>
        <p15:guide id="2" pos="3893" userDrawn="1">
          <p15:clr>
            <a:srgbClr val="A4A3A4"/>
          </p15:clr>
        </p15:guide>
        <p15:guide id="3" pos="4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8"/>
        <p:guide pos="3893"/>
        <p:guide pos="4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8.xml"/><Relationship Id="rId4" Type="http://schemas.openxmlformats.org/officeDocument/2006/relationships/image" Target="../media/image32.png"/><Relationship Id="rId3" Type="http://schemas.openxmlformats.org/officeDocument/2006/relationships/tags" Target="../tags/tag5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image" Target="../media/image40.png"/><Relationship Id="rId5" Type="http://schemas.openxmlformats.org/officeDocument/2006/relationships/tags" Target="../tags/tag71.xml"/><Relationship Id="rId4" Type="http://schemas.openxmlformats.org/officeDocument/2006/relationships/image" Target="../media/image39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77.xml"/><Relationship Id="rId7" Type="http://schemas.openxmlformats.org/officeDocument/2006/relationships/image" Target="../media/image43.png"/><Relationship Id="rId6" Type="http://schemas.openxmlformats.org/officeDocument/2006/relationships/tags" Target="../tags/tag76.xml"/><Relationship Id="rId5" Type="http://schemas.openxmlformats.org/officeDocument/2006/relationships/image" Target="../media/image42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41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8.xml"/><Relationship Id="rId1" Type="http://schemas.openxmlformats.org/officeDocument/2006/relationships/tags" Target="../tags/tag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底部启动，顺势而为①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7104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576195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中线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海洋状态底部启动（业绩类龙头）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7420"/>
            <a:ext cx="7278370" cy="4417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8070" y="5524500"/>
            <a:ext cx="5903595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一种是，连续阴线下杀足够狠，空间大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sz="14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最近股价错杀跌回到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</a:rPr>
              <a:t>日附近观察支撑企稳，寻找中期底部区域的机会。</a:t>
            </a:r>
            <a:endParaRPr lang="zh-CN" altLang="en-US" sz="14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1965960"/>
            <a:ext cx="5621655" cy="35071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行业龙头，未来多选业绩不会差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793115"/>
            <a:ext cx="9321800" cy="5742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75" y="848360"/>
            <a:ext cx="8756015" cy="5541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0280"/>
            <a:ext cx="3600450" cy="2495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72185"/>
            <a:ext cx="4006215" cy="5385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40" y="972185"/>
            <a:ext cx="3747770" cy="538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65135" y="3161665"/>
            <a:ext cx="355536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知识点：</a:t>
            </a:r>
            <a:endParaRPr lang="zh-CN" altLang="en-US" b="1"/>
          </a:p>
          <a:p>
            <a:r>
              <a:rPr lang="zh-CN" altLang="en-US" b="1"/>
              <a:t> </a:t>
            </a:r>
            <a:endParaRPr lang="zh-CN" altLang="en-US" b="1"/>
          </a:p>
          <a:p>
            <a:r>
              <a:rPr lang="zh-CN" altLang="en-US" b="1">
                <a:highlight>
                  <a:srgbClr val="FFFF00"/>
                </a:highlight>
              </a:rPr>
              <a:t>【主力状态】</a:t>
            </a:r>
            <a:r>
              <a:rPr lang="zh-CN" altLang="en-US" b="1"/>
              <a:t>三色主力---紫色网格游资活跃，红色网格机构活跃，黄色网格控盘主力。当三色持续活跃，强者恒强。</a:t>
            </a:r>
            <a:endParaRPr lang="zh-CN" altLang="en-US" b="1"/>
          </a:p>
          <a:p>
            <a:endParaRPr lang="en-US" altLang="zh-CN" b="1"/>
          </a:p>
          <a:p>
            <a:r>
              <a:rPr lang="zh-CN" altLang="en-US" b="1">
                <a:highlight>
                  <a:srgbClr val="FFFF00"/>
                </a:highlight>
              </a:rPr>
              <a:t>【主力动向</a:t>
            </a:r>
            <a:r>
              <a:rPr lang="en-US" altLang="zh-CN" b="1">
                <a:highlight>
                  <a:srgbClr val="FFFF00"/>
                </a:highlight>
              </a:rPr>
              <a:t>L2】</a:t>
            </a:r>
            <a:r>
              <a:rPr lang="zh-CN" altLang="en-US" b="1"/>
              <a:t>当资金柱子呈现大红大紫，代表主力当天做多意愿强烈，后期容易形成启动突破，选对热点抓起个股爆点。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2032000" y="46037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4445" y="25647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14085" y="430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6930" y="27933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505" y="836930"/>
            <a:ext cx="3069590" cy="2184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59535"/>
            <a:ext cx="12192000" cy="51739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21230" y="10731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  <a:sym typeface="+mn-ea"/>
              </a:rPr>
              <a:t>今年盯着这几个方向轮动上涨（政策主线）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中线短线思路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逃顶和抄底，新一轮趋势启动！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9295" y="3223260"/>
            <a:ext cx="913765" cy="321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1485900"/>
            <a:ext cx="5614035" cy="4447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40" y="1485900"/>
            <a:ext cx="5419090" cy="4448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347960" y="18072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</a:rPr>
              <a:t>月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</a:rPr>
              <a:t>号</a:t>
            </a:r>
            <a:endParaRPr lang="zh-CN" alt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>
                <a:solidFill>
                  <a:schemeClr val="bg2"/>
                </a:solidFill>
              </a:rPr>
              <a:t>大盘</a:t>
            </a:r>
            <a:r>
              <a:rPr lang="en-US" altLang="zh-CN" sz="3600" spc="-200">
                <a:solidFill>
                  <a:schemeClr val="bg2"/>
                </a:solidFill>
              </a:rPr>
              <a:t>B</a:t>
            </a:r>
            <a:r>
              <a:rPr lang="zh-CN" altLang="en-US" sz="3600" spc="-200">
                <a:solidFill>
                  <a:schemeClr val="bg2"/>
                </a:solidFill>
              </a:rPr>
              <a:t>点，顺势而为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826770"/>
            <a:ext cx="10539095" cy="5709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016885" y="138747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</a:rPr>
              <a:t>珍惜急跌或回落阴线</a:t>
            </a:r>
            <a:endParaRPr lang="zh-CN" altLang="en-US" sz="2400">
              <a:highlight>
                <a:srgbClr val="FFFF00"/>
              </a:highlight>
            </a:endParaRPr>
          </a:p>
          <a:p>
            <a:r>
              <a:rPr lang="zh-CN" altLang="en-US" sz="2400">
                <a:highlight>
                  <a:srgbClr val="FFFF00"/>
                </a:highlight>
              </a:rPr>
              <a:t>趋势上的分批低吸机会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42145" y="321246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</a:rPr>
              <a:t>金叉末端</a:t>
            </a:r>
            <a:endParaRPr lang="zh-CN" altLang="en-US" sz="2400">
              <a:highlight>
                <a:srgbClr val="FFFF00"/>
              </a:highlight>
            </a:endParaRPr>
          </a:p>
          <a:p>
            <a:r>
              <a:rPr lang="en-US" altLang="zh-CN" sz="2400">
                <a:highlight>
                  <a:srgbClr val="FFFF00"/>
                </a:highlight>
              </a:rPr>
              <a:t>B</a:t>
            </a:r>
            <a:r>
              <a:rPr lang="zh-CN" altLang="en-US" sz="2400">
                <a:highlight>
                  <a:srgbClr val="FFFF00"/>
                </a:highlight>
              </a:rPr>
              <a:t>点</a:t>
            </a:r>
            <a:r>
              <a:rPr lang="en-US" altLang="zh-CN" sz="2400">
                <a:highlight>
                  <a:srgbClr val="FFFF00"/>
                </a:highlight>
              </a:rPr>
              <a:t> </a:t>
            </a:r>
            <a:r>
              <a:rPr lang="zh-CN" altLang="en-US" sz="2400">
                <a:highlight>
                  <a:srgbClr val="FFFF00"/>
                </a:highlight>
              </a:rPr>
              <a:t>回档</a:t>
            </a:r>
            <a:endParaRPr lang="zh-CN" altLang="en-US" sz="24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交易计划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与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执行力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4415" y="1217930"/>
            <a:ext cx="4831715" cy="4702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45160" y="1253490"/>
            <a:ext cx="542099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智尊版</a:t>
            </a:r>
            <a:r>
              <a:rPr lang="en-US" altLang="zh-CN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主题猎手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，升级好智尊版，每年总有这种黄金坑，稳中求胜的投资机遇！如果没有做好准备，哪怕捡钱都不利索！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行业核心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底部启动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海洋状态低位拐点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1160780"/>
            <a:ext cx="4940935" cy="441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次确定性的机会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短线思路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80455" y="1369695"/>
            <a:ext cx="5713730" cy="5256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4514215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主题热点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10665" y="6020435"/>
            <a:ext cx="831532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8610" y="4471035"/>
            <a:ext cx="4958080" cy="1363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市场结构性轮动，局部小热点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市场从高位科技（光、芯）资金切换到补涨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热点题材目前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有色金属，半导体材料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前期跌幅大的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机器人、电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储、算力、液冷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....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" y="868680"/>
            <a:ext cx="6638925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690" y="3429000"/>
            <a:ext cx="6925310" cy="2748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1439</Words>
  <Application>WPS 演示</Application>
  <PresentationFormat>宽屏</PresentationFormat>
  <Paragraphs>127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楷体</vt:lpstr>
      <vt:lpstr>KSOFDDF4E7ED</vt:lpstr>
      <vt:lpstr>Segoe Print</vt:lpstr>
      <vt:lpstr>Arial Unicode MS</vt:lpstr>
      <vt:lpstr>Calibri</vt:lpstr>
      <vt:lpstr>思源黑体 CN Heavy</vt:lpstr>
      <vt:lpstr>KSOF954951BB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2284</cp:revision>
  <dcterms:created xsi:type="dcterms:W3CDTF">2019-06-19T02:08:00Z</dcterms:created>
  <dcterms:modified xsi:type="dcterms:W3CDTF">2026-06-16T09:34:51Z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9CFE74C9946A4C69843920DE3B0B819A_13</vt:lpwstr>
  </property>
</Properties>
</file>