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3"/>
  </p:notesMasterIdLst>
  <p:handoutMasterIdLst>
    <p:handoutMasterId r:id="rId34"/>
  </p:handoutMasterIdLst>
  <p:sldIdLst>
    <p:sldId id="263" r:id="rId4"/>
    <p:sldId id="271" r:id="rId5"/>
    <p:sldId id="296" r:id="rId6"/>
    <p:sldId id="3425" r:id="rId7"/>
    <p:sldId id="4067" r:id="rId8"/>
    <p:sldId id="4078" r:id="rId9"/>
    <p:sldId id="4081" r:id="rId10"/>
    <p:sldId id="4083" r:id="rId11"/>
    <p:sldId id="4086" r:id="rId12"/>
    <p:sldId id="4092" r:id="rId13"/>
    <p:sldId id="2169" r:id="rId14"/>
    <p:sldId id="1591" r:id="rId15"/>
    <p:sldId id="4082" r:id="rId16"/>
    <p:sldId id="4087" r:id="rId17"/>
    <p:sldId id="4090" r:id="rId18"/>
    <p:sldId id="4091" r:id="rId19"/>
    <p:sldId id="3657" r:id="rId20"/>
    <p:sldId id="3510" r:id="rId21"/>
    <p:sldId id="1932" r:id="rId22"/>
    <p:sldId id="3082" r:id="rId23"/>
    <p:sldId id="3565" r:id="rId24"/>
    <p:sldId id="615" r:id="rId25"/>
    <p:sldId id="2279" r:id="rId26"/>
    <p:sldId id="4074" r:id="rId27"/>
    <p:sldId id="4075" r:id="rId28"/>
    <p:sldId id="4076" r:id="rId29"/>
    <p:sldId id="3690" r:id="rId30"/>
    <p:sldId id="4093" r:id="rId31"/>
    <p:sldId id="270" r:id="rId32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5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156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13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绩优控盘股的二次突破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" y="906145"/>
            <a:ext cx="4929505" cy="3551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80" y="4595495"/>
            <a:ext cx="3947160" cy="1832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885" y="895350"/>
            <a:ext cx="5141595" cy="3573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五六月业绩真空期轮动修复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247140"/>
            <a:ext cx="895921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44515" y="2531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（机器人）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290050" y="2986405"/>
            <a:ext cx="107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（传媒）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13625" y="5350510"/>
            <a:ext cx="3297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暗线（银行、黄金）控盘走强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今日板块异动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949960"/>
            <a:ext cx="5330825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55600" y="2771775"/>
            <a:ext cx="5394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银行</a:t>
            </a:r>
            <a:r>
              <a:rPr lang="zh-CN" altLang="en-US"/>
              <a:t>（新高）、</a:t>
            </a:r>
            <a:r>
              <a:rPr lang="zh-CN" altLang="en-US">
                <a:solidFill>
                  <a:srgbClr val="FF0000"/>
                </a:solidFill>
              </a:rPr>
              <a:t>半导体</a:t>
            </a:r>
            <a:r>
              <a:rPr lang="en-US" altLang="zh-CN"/>
              <a:t>(</a:t>
            </a:r>
            <a:r>
              <a:rPr lang="zh-CN" altLang="en-US"/>
              <a:t>补涨）、</a:t>
            </a:r>
            <a:r>
              <a:rPr lang="zh-CN" altLang="en-US">
                <a:solidFill>
                  <a:srgbClr val="FF0000"/>
                </a:solidFill>
              </a:rPr>
              <a:t>国防军工</a:t>
            </a:r>
            <a:r>
              <a:rPr lang="zh-CN" altLang="en-US"/>
              <a:t>（前高）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20354"/>
          <a:stretch>
            <a:fillRect/>
          </a:stretch>
        </p:blipFill>
        <p:spPr>
          <a:xfrm>
            <a:off x="6006465" y="900430"/>
            <a:ext cx="3898900" cy="2454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" y="3429000"/>
            <a:ext cx="4999355" cy="293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925" y="3667125"/>
            <a:ext cx="5683885" cy="2454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半导体突破选择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07110"/>
            <a:ext cx="6038850" cy="4693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270" y="1196975"/>
            <a:ext cx="3959860" cy="41325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资金低位补涨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70" y="878205"/>
            <a:ext cx="3371215" cy="3712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" y="878205"/>
            <a:ext cx="4928870" cy="5563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75" y="2526665"/>
            <a:ext cx="4072890" cy="3506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大单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001395"/>
            <a:ext cx="6095365" cy="4855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85" y="1001395"/>
            <a:ext cx="3992245" cy="4855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增量考验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聚焦控盘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2025.6.18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画板 1 拷贝_1750230256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50230772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502307663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市场重回</a:t>
            </a:r>
            <a:r>
              <a:rPr lang="en-US" altLang="zh-CN" sz="4000">
                <a:solidFill>
                  <a:srgbClr val="FF0000"/>
                </a:solidFill>
              </a:rPr>
              <a:t>3400</a:t>
            </a:r>
            <a:r>
              <a:rPr lang="zh-CN" altLang="en-US" sz="4000">
                <a:solidFill>
                  <a:srgbClr val="FF0000"/>
                </a:solidFill>
              </a:rPr>
              <a:t>点，对增量考验加大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中线上攻高位注意控盘股分化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高切低节奏中的轮动试错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中线上攻高位，资金翻绿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58835" y="1217295"/>
            <a:ext cx="3493135" cy="410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市场震荡特征</a:t>
            </a:r>
            <a:r>
              <a:rPr lang="zh-CN" altLang="en-US">
                <a:solidFill>
                  <a:srgbClr val="0029DA"/>
                </a:solidFill>
              </a:rPr>
              <a:t>阴阳交替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2. </a:t>
            </a:r>
            <a:r>
              <a:rPr lang="zh-CN" altLang="en-US">
                <a:solidFill>
                  <a:schemeClr val="tx1"/>
                </a:solidFill>
              </a:rPr>
              <a:t>中线上攻高位，</a:t>
            </a:r>
            <a:r>
              <a:rPr lang="zh-CN" altLang="en-US">
                <a:solidFill>
                  <a:srgbClr val="00B050"/>
                </a:solidFill>
              </a:rPr>
              <a:t>去弱留强</a:t>
            </a:r>
            <a:endParaRPr lang="zh-CN" altLang="en-US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短线上攻低位，追涨没溢价。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E123DA"/>
                </a:solidFill>
              </a:rPr>
              <a:t>未来：</a:t>
            </a:r>
            <a:endParaRPr lang="zh-CN" altLang="en-US">
              <a:solidFill>
                <a:srgbClr val="E123DA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①高位震荡易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r>
              <a:rPr lang="en-US" altLang="zh-CN">
                <a:solidFill>
                  <a:srgbClr val="00B05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牛线下移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②震荡中低吸回档</a:t>
            </a:r>
            <a:r>
              <a:rPr lang="zh-CN" altLang="en-US">
                <a:solidFill>
                  <a:srgbClr val="FF0000"/>
                </a:solidFill>
              </a:rPr>
              <a:t>控盘攀升</a:t>
            </a:r>
            <a:r>
              <a:rPr lang="zh-CN" altLang="en-US">
                <a:solidFill>
                  <a:schemeClr val="tx1"/>
                </a:solidFill>
              </a:rPr>
              <a:t>的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市场特征：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①拉指数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/</a:t>
            </a:r>
            <a:r>
              <a:rPr lang="zh-CN" altLang="en-US">
                <a:solidFill>
                  <a:srgbClr val="F315F3"/>
                </a:solidFill>
              </a:rPr>
              <a:t>局部控盘股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②题材</a:t>
            </a:r>
            <a:r>
              <a:rPr lang="zh-CN" altLang="en-US">
                <a:solidFill>
                  <a:srgbClr val="0029DA"/>
                </a:solidFill>
              </a:rPr>
              <a:t>电风扇</a:t>
            </a:r>
            <a:r>
              <a:rPr lang="zh-CN" altLang="en-US">
                <a:solidFill>
                  <a:schemeClr val="tx1"/>
                </a:solidFill>
              </a:rPr>
              <a:t>轮动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5511" b="6864"/>
          <a:stretch>
            <a:fillRect/>
          </a:stretch>
        </p:blipFill>
        <p:spPr>
          <a:xfrm>
            <a:off x="147320" y="961390"/>
            <a:ext cx="7942580" cy="5521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控盘走强，小盘股盘弱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939165"/>
            <a:ext cx="6014720" cy="5401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773295"/>
            <a:ext cx="5413375" cy="1399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939165"/>
            <a:ext cx="4732020" cy="3639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357630" y="2900045"/>
            <a:ext cx="3460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权重虹吸资金，题材持续盘弱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（科创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小盘股代表牛线下移）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135" y="3684905"/>
            <a:ext cx="2603500" cy="1687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月以来的强权重弱题材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737235"/>
            <a:ext cx="6991350" cy="46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15" y="1235075"/>
            <a:ext cx="6069330" cy="1683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15" y="2967990"/>
            <a:ext cx="4883785" cy="3587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10884535" y="1296670"/>
            <a:ext cx="10826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09665" y="759460"/>
            <a:ext cx="8667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29055" y="564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指数高位、控盘、题材走弱、</a:t>
            </a:r>
            <a:r>
              <a:rPr lang="en-US" altLang="zh-CN">
                <a:solidFill>
                  <a:srgbClr val="FF0000"/>
                </a:solidFill>
              </a:rPr>
              <a:t>333</a:t>
            </a:r>
            <a:r>
              <a:rPr lang="zh-CN" altLang="en-US">
                <a:solidFill>
                  <a:srgbClr val="FF0000"/>
                </a:solidFill>
              </a:rPr>
              <a:t>降仓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注意强弱对比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19320" y="972185"/>
            <a:ext cx="7250430" cy="514731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73355" y="1177925"/>
            <a:ext cx="4175760" cy="392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74725" y="5247640"/>
            <a:ext cx="2277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6.5</a:t>
            </a:r>
            <a:r>
              <a:rPr lang="zh-CN" altLang="en-US">
                <a:highlight>
                  <a:srgbClr val="FFFF00"/>
                </a:highlight>
              </a:rPr>
              <a:t>晚上课程选股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平台缺量回落增加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t="5265" b="53762"/>
          <a:stretch>
            <a:fillRect/>
          </a:stretch>
        </p:blipFill>
        <p:spPr>
          <a:xfrm>
            <a:off x="81915" y="768350"/>
            <a:ext cx="5484495" cy="2286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3364865"/>
            <a:ext cx="5427345" cy="223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385" y="768350"/>
            <a:ext cx="501459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120" y="3364865"/>
            <a:ext cx="4975860" cy="2232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314450" y="5762625"/>
            <a:ext cx="3268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①中期：历史大平台压力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9875" y="5762625"/>
            <a:ext cx="3427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②短期：大卖单形成反抽压力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WPS 演示</Application>
  <PresentationFormat>宽屏</PresentationFormat>
  <Paragraphs>147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946</cp:revision>
  <dcterms:created xsi:type="dcterms:W3CDTF">2019-06-19T02:08:00Z</dcterms:created>
  <dcterms:modified xsi:type="dcterms:W3CDTF">2025-06-18T09:19:57Z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67F8E99CA25843CDBAFD0150A9FB820A</vt:lpwstr>
  </property>
</Properties>
</file>