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1467" r:id="rId5"/>
    <p:sldId id="1468" r:id="rId6"/>
    <p:sldId id="1501" r:id="rId8"/>
    <p:sldId id="1500" r:id="rId9"/>
    <p:sldId id="1487" r:id="rId10"/>
    <p:sldId id="1504" r:id="rId11"/>
    <p:sldId id="1488" r:id="rId12"/>
    <p:sldId id="1490" r:id="rId13"/>
    <p:sldId id="1503" r:id="rId14"/>
    <p:sldId id="1507" r:id="rId15"/>
    <p:sldId id="603" r:id="rId16"/>
    <p:sldId id="1469" r:id="rId17"/>
    <p:sldId id="1491" r:id="rId18"/>
    <p:sldId id="1493" r:id="rId19"/>
    <p:sldId id="1470" r:id="rId20"/>
    <p:sldId id="1486" r:id="rId21"/>
    <p:sldId id="1471" r:id="rId22"/>
    <p:sldId id="1489" r:id="rId23"/>
    <p:sldId id="1498" r:id="rId24"/>
    <p:sldId id="1499" r:id="rId25"/>
    <p:sldId id="1505" r:id="rId26"/>
    <p:sldId id="1492" r:id="rId27"/>
    <p:sldId id="1506" r:id="rId28"/>
    <p:sldId id="1494" r:id="rId29"/>
    <p:sldId id="1495" r:id="rId30"/>
    <p:sldId id="1447" r:id="rId31"/>
    <p:sldId id="1466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6" userDrawn="1">
          <p15:clr>
            <a:srgbClr val="A4A3A4"/>
          </p15:clr>
        </p15:guide>
        <p15:guide id="2" pos="3812" userDrawn="1">
          <p15:clr>
            <a:srgbClr val="A4A3A4"/>
          </p15:clr>
        </p15:guide>
        <p15:guide id="3" pos="48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76"/>
        <p:guide pos="3812"/>
        <p:guide pos="48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71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宓睿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A1120616040002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4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4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5.xml"/><Relationship Id="rId1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6.xml"/><Relationship Id="rId1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7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8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9.xml"/><Relationship Id="rId1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0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19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3735" y="1793240"/>
            <a:ext cx="851154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54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资产配置：波段钱详解</a:t>
            </a:r>
            <a:endParaRPr lang="zh-CN" altLang="en-US" sz="54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宓睿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</a:t>
            </a:r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A1120616040002</a:t>
            </a:r>
            <a:endParaRPr lang="zh-CN" altLang="en-US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54760" y="4544695"/>
            <a:ext cx="64668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10余年从业经验，主张“一切从简单出发，追求本质把握重点”。精通软件指标盈利模式，独创“四四原则”，“至猎战法” ，“三天原则”等模式，善于在不同行情中运用不同盈利模式抉择市场机会</a:t>
            </a:r>
            <a:r>
              <a:rPr 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180" y="615315"/>
            <a:ext cx="3429000" cy="54673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92020" y="106680"/>
            <a:ext cx="749109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科创各类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etf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后续（七翻身？）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398780" y="1186180"/>
            <a:ext cx="7907020" cy="338709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5916930" y="2818765"/>
            <a:ext cx="5724525" cy="35439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92020" y="106680"/>
            <a:ext cx="749109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策略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etf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（陪跑）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309880" y="1416050"/>
            <a:ext cx="8046720" cy="45402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559800" y="918845"/>
            <a:ext cx="3378200" cy="30460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这个模型较为简单，尽量在策略最大回撤附近参与，或者至少最大回撤一半位置参与，其他时间长期等待即可。比如宓老师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日附近直接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万全自动的股商轮动就是这样实现的（看重的是四五六月份这个策略容易上涨，其次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月初策略运行到最大回撤附近了），目前累积盈利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12%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左右。如果上轮没参与或者参与提前下车了，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月和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月预估还有最大回撤机遇，届时宓老师会提醒，大家注意消息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950" y="4013200"/>
            <a:ext cx="4330700" cy="26066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92020" y="106680"/>
            <a:ext cx="749109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策略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etf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（细节）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195" y="1087755"/>
            <a:ext cx="6864985" cy="40976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680" y="2966085"/>
            <a:ext cx="6129020" cy="3231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波段钱详解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可复制模型波段交易</a:t>
            </a:r>
            <a:endParaRPr lang="zh-CN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5280" y="1257935"/>
            <a:ext cx="9351645" cy="49644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战法简介</a:t>
            </a:r>
            <a:endParaRPr lang="zh-CN" altLang="en-US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56000" y="2275523"/>
            <a:ext cx="5080000" cy="230695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i="0">
                <a:latin typeface="Segoe UI" panose="020B0502040204020203"/>
                <a:ea typeface="Segoe UI" panose="020B0502040204020203"/>
              </a:rPr>
              <a:t>猎手掘金模型是一套基于 </a:t>
            </a:r>
            <a:r>
              <a:rPr lang="en-US" altLang="zh-CN" sz="1600" i="0">
                <a:latin typeface="Segoe UI" panose="020B0502040204020203"/>
                <a:ea typeface="Segoe UI" panose="020B0502040204020203"/>
              </a:rPr>
              <a:t>A </a:t>
            </a:r>
            <a:r>
              <a:rPr lang="zh-CN" altLang="en-US" sz="1600" i="0">
                <a:latin typeface="Segoe UI" panose="020B0502040204020203"/>
                <a:ea typeface="Segoe UI" panose="020B0502040204020203"/>
              </a:rPr>
              <a:t>股市场特性设计的中低频交易策略，核心目标是通过</a:t>
            </a:r>
            <a:r>
              <a:rPr lang="zh-CN" altLang="en-US" sz="1600" b="1" i="0">
                <a:latin typeface="Segoe UI" panose="020B0502040204020203"/>
                <a:ea typeface="Segoe UI" panose="020B0502040204020203"/>
              </a:rPr>
              <a:t>明确的选股范围、入场 </a:t>
            </a:r>
            <a:r>
              <a:rPr lang="en-US" altLang="zh-CN" sz="1600" b="1" i="0">
                <a:latin typeface="Segoe UI" panose="020B0502040204020203"/>
                <a:ea typeface="Segoe UI" panose="020B0502040204020203"/>
              </a:rPr>
              <a:t>/ </a:t>
            </a:r>
            <a:r>
              <a:rPr lang="zh-CN" altLang="en-US" sz="1600" b="1" i="0">
                <a:latin typeface="Segoe UI" panose="020B0502040204020203"/>
                <a:ea typeface="Segoe UI" panose="020B0502040204020203"/>
              </a:rPr>
              <a:t>离场时机及止盈止损规则</a:t>
            </a:r>
            <a:r>
              <a:rPr lang="zh-CN" altLang="en-US" sz="1600" i="0">
                <a:latin typeface="Segoe UI" panose="020B0502040204020203"/>
                <a:ea typeface="Segoe UI" panose="020B0502040204020203"/>
              </a:rPr>
              <a:t>，实现交易逻辑的可复制性。该方法以捕捉市场风口主题为导向，结合经传软件“主题猎手 </a:t>
            </a:r>
            <a:r>
              <a:rPr lang="en-US" altLang="zh-CN" sz="1600" i="0">
                <a:latin typeface="Segoe UI" panose="020B0502040204020203"/>
                <a:ea typeface="Segoe UI" panose="020B0502040204020203"/>
              </a:rPr>
              <a:t>- </a:t>
            </a:r>
            <a:r>
              <a:rPr lang="zh-CN" altLang="en-US" sz="1600" i="0">
                <a:latin typeface="Segoe UI" panose="020B0502040204020203"/>
                <a:ea typeface="Segoe UI" panose="020B0502040204020203"/>
              </a:rPr>
              <a:t>涨停棱镜” 功能筛选强势板块，搭配 “大单异动”“流动资金” </a:t>
            </a:r>
            <a:r>
              <a:rPr lang="zh-CN" altLang="en-US" sz="1600" i="0">
                <a:latin typeface="Segoe UI" panose="020B0502040204020203"/>
                <a:ea typeface="宋体" panose="02010600030101010101" pitchFamily="2" charset="-122"/>
              </a:rPr>
              <a:t>“</a:t>
            </a:r>
            <a:r>
              <a:rPr lang="zh-CN" altLang="en-US" sz="1600" i="0">
                <a:latin typeface="Segoe UI" panose="020B0502040204020203"/>
                <a:ea typeface="宋体" panose="02010600030101010101" pitchFamily="2" charset="-122"/>
              </a:rPr>
              <a:t>主力控盘”</a:t>
            </a:r>
            <a:r>
              <a:rPr lang="zh-CN" altLang="en-US" sz="1600" i="0">
                <a:latin typeface="Segoe UI" panose="020B0502040204020203"/>
                <a:ea typeface="Segoe UI" panose="020B0502040204020203"/>
              </a:rPr>
              <a:t>指标精选个股，追求在确定性较高的机会中实现盈利。其特点是</a:t>
            </a:r>
            <a:r>
              <a:rPr lang="zh-CN" altLang="en-US" sz="1600" b="1" i="0">
                <a:latin typeface="Segoe UI" panose="020B0502040204020203"/>
                <a:ea typeface="Segoe UI" panose="020B0502040204020203"/>
              </a:rPr>
              <a:t>交易频率低（每月 </a:t>
            </a:r>
            <a:r>
              <a:rPr lang="en-US" altLang="zh-CN" sz="1600" b="1" i="0">
                <a:latin typeface="Segoe UI" panose="020B0502040204020203"/>
                <a:ea typeface="Segoe UI" panose="020B0502040204020203"/>
              </a:rPr>
              <a:t>1 </a:t>
            </a:r>
            <a:r>
              <a:rPr lang="zh-CN" altLang="en-US" sz="1600" b="1" i="0">
                <a:latin typeface="Segoe UI" panose="020B0502040204020203"/>
                <a:ea typeface="Segoe UI" panose="020B0502040204020203"/>
              </a:rPr>
              <a:t>次或更少）</a:t>
            </a:r>
            <a:r>
              <a:rPr lang="zh-CN" altLang="en-US" sz="1600" i="0">
                <a:latin typeface="Segoe UI" panose="020B0502040204020203"/>
                <a:ea typeface="Segoe UI" panose="020B0502040204020203"/>
              </a:rPr>
              <a:t>，注重通过板块效应和主力资金动向提升胜率，而非依赖频繁交易。</a:t>
            </a:r>
            <a:endParaRPr lang="zh-CN" altLang="en-US" sz="1600" i="0">
              <a:latin typeface="Segoe UI" panose="020B0502040204020203"/>
              <a:ea typeface="Segoe UI" panose="020B0502040204020203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核心逻辑</a:t>
            </a:r>
            <a:endParaRPr lang="zh-CN" altLang="en-US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7585" y="1497965"/>
            <a:ext cx="9777730" cy="4125595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1</a:t>
            </a:r>
            <a:r>
              <a:rPr lang="zh-CN" altLang="en-US" sz="1600" b="1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、</a:t>
            </a:r>
            <a:r>
              <a:rPr lang="zh-CN" altLang="en-US" sz="1600" b="1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涨停棱镜定方向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：</a:t>
            </a:r>
            <a:endParaRPr lang="zh-CN" altLang="en-US" sz="1600" i="0">
              <a:solidFill>
                <a:srgbClr val="000000"/>
              </a:solidFill>
              <a:latin typeface="Segoe UI" panose="020B0502040204020203"/>
              <a:ea typeface="Segoe UI" panose="020B0502040204020203"/>
            </a:endParaRPr>
          </a:p>
          <a:p>
            <a:pPr marL="0" indent="0" algn="just" defTabSz="266700">
              <a:spcBef>
                <a:spcPts val="500"/>
              </a:spcBef>
              <a:spcAft>
                <a:spcPts val="500"/>
              </a:spcAft>
            </a:pP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宋体" panose="02010600030101010101" pitchFamily="2" charset="-122"/>
              </a:rPr>
              <a:t>（</a:t>
            </a: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1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宋体" panose="02010600030101010101" pitchFamily="2" charset="-122"/>
              </a:rPr>
              <a:t>）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利用涨停棱镜统计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 </a:t>
            </a: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20 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个交易日内涨停个股，识别</a:t>
            </a:r>
            <a:r>
              <a:rPr lang="zh-CN" altLang="en-US" sz="1600" b="1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新主题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（首次出现）、</a:t>
            </a:r>
            <a:r>
              <a:rPr lang="zh-CN" altLang="en-US" sz="1600" b="1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强势主题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（</a:t>
            </a: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3 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天内 </a:t>
            </a: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2 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次上榜或 </a:t>
            </a: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5 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天内 </a:t>
            </a: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3 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次上榜）及</a:t>
            </a:r>
            <a:r>
              <a:rPr lang="zh-CN" altLang="en-US" sz="1600" b="1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可操作主题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（弱势环境涨停家数＞</a:t>
            </a: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5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，强势环境＞</a:t>
            </a: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10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，且形成板块效应）。</a:t>
            </a:r>
            <a:endParaRPr lang="zh-CN" altLang="en-US" sz="1600" i="0">
              <a:solidFill>
                <a:srgbClr val="000000"/>
              </a:solidFill>
              <a:latin typeface="Segoe UI" panose="020B0502040204020203"/>
              <a:ea typeface="Segoe UI" panose="020B0502040204020203"/>
            </a:endParaRPr>
          </a:p>
          <a:p>
            <a:pPr marL="0" indent="0" algn="just" defTabSz="266700">
              <a:spcBef>
                <a:spcPts val="500"/>
              </a:spcBef>
              <a:spcAft>
                <a:spcPts val="500"/>
              </a:spcAft>
            </a:pP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宋体" panose="02010600030101010101" pitchFamily="2" charset="-122"/>
              </a:rPr>
              <a:t>（</a:t>
            </a: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2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宋体" panose="02010600030101010101" pitchFamily="2" charset="-122"/>
              </a:rPr>
              <a:t>）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遵循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“第一波留给主力，第二波留给自己” 的思路，聚焦刚启动的新主题（非长期炒作的老主题），捕捉资金持续关注的板块机会。</a:t>
            </a:r>
            <a:endParaRPr lang="zh-CN" altLang="en-US" sz="1600" i="0">
              <a:solidFill>
                <a:srgbClr val="000000"/>
              </a:solidFill>
              <a:latin typeface="Segoe UI" panose="020B0502040204020203"/>
              <a:ea typeface="Segoe UI" panose="020B0502040204020203"/>
            </a:endParaRPr>
          </a:p>
          <a:p>
            <a:pPr marL="0" indent="0" algn="just" defTabSz="266700">
              <a:spcBef>
                <a:spcPts val="500"/>
              </a:spcBef>
              <a:spcAft>
                <a:spcPts val="500"/>
              </a:spcAft>
            </a:pP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2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、指标辅助精选个股：</a:t>
            </a:r>
            <a:endParaRPr lang="zh-CN" altLang="en-US" sz="1600" i="0">
              <a:solidFill>
                <a:srgbClr val="000000"/>
              </a:solidFill>
              <a:latin typeface="Segoe UI" panose="020B0502040204020203"/>
              <a:ea typeface="Segoe UI" panose="020B0502040204020203"/>
            </a:endParaRPr>
          </a:p>
          <a:p>
            <a:pPr marL="0" indent="0" algn="just" defTabSz="266700">
              <a:spcBef>
                <a:spcPts val="500"/>
              </a:spcBef>
              <a:spcAft>
                <a:spcPts val="500"/>
              </a:spcAft>
            </a:pP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（</a:t>
            </a: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1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）大单异动：筛选</a:t>
            </a: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 10 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天内出现</a:t>
            </a: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 2 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次以上</a:t>
            </a: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 “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大额主动净买额超</a:t>
            </a: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 1000 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万且异动占比＞</a:t>
            </a: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5%” 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的个股，识别主力真实吸筹行为。</a:t>
            </a:r>
            <a:endParaRPr lang="zh-CN" altLang="en-US" sz="1600" i="0">
              <a:solidFill>
                <a:srgbClr val="000000"/>
              </a:solidFill>
              <a:latin typeface="Segoe UI" panose="020B0502040204020203"/>
              <a:ea typeface="Segoe UI" panose="020B0502040204020203"/>
            </a:endParaRPr>
          </a:p>
          <a:p>
            <a:pPr marL="0" indent="0" algn="just" defTabSz="266700">
              <a:spcBef>
                <a:spcPts val="500"/>
              </a:spcBef>
              <a:spcAft>
                <a:spcPts val="500"/>
              </a:spcAft>
            </a:pP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（</a:t>
            </a: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2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）流动资金新高：关注资金活跃度（流动资金翻红）高于前期高点但股价未创新高的个股，判断主力在低位吸筹洗盘，预期突破前高压力位实现盈利。</a:t>
            </a:r>
            <a:endParaRPr lang="zh-CN" altLang="en-US" sz="1600" i="0">
              <a:solidFill>
                <a:srgbClr val="000000"/>
              </a:solidFill>
              <a:latin typeface="Segoe UI" panose="020B0502040204020203"/>
              <a:ea typeface="Segoe UI" panose="020B0502040204020203"/>
            </a:endParaRPr>
          </a:p>
          <a:p>
            <a:pPr marL="0" indent="0" algn="just" defTabSz="266700">
              <a:spcBef>
                <a:spcPts val="500"/>
              </a:spcBef>
              <a:spcAft>
                <a:spcPts val="500"/>
              </a:spcAft>
            </a:pP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3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、确定性策略：</a:t>
            </a:r>
            <a:endParaRPr lang="zh-CN" altLang="en-US" sz="1600" i="0">
              <a:solidFill>
                <a:srgbClr val="000000"/>
              </a:solidFill>
              <a:latin typeface="Segoe UI" panose="020B0502040204020203"/>
              <a:ea typeface="Segoe UI" panose="020B0502040204020203"/>
            </a:endParaRPr>
          </a:p>
          <a:p>
            <a:pPr marL="0" indent="0" algn="just" defTabSz="266700">
              <a:spcBef>
                <a:spcPts val="500"/>
              </a:spcBef>
              <a:spcAft>
                <a:spcPts val="500"/>
              </a:spcAft>
            </a:pP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以</a:t>
            </a: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 “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首</a:t>
            </a: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 B 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回踩</a:t>
            </a:r>
            <a:r>
              <a:rPr lang="en-US" altLang="zh-CN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” 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形态（首次涨停后回调）为优选，结合主力高低筹码交换逻辑（低位吸筹置换散户套牢盘），锁定突破前高的确定性收益区间。</a:t>
            </a:r>
            <a:endParaRPr lang="zh-CN" altLang="en-US" sz="1600" i="0">
              <a:solidFill>
                <a:srgbClr val="000000"/>
              </a:solidFill>
              <a:latin typeface="Segoe UI" panose="020B0502040204020203"/>
              <a:ea typeface="Segoe UI" panose="020B0502040204020203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36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亮点</a:t>
            </a:r>
            <a:endParaRPr lang="zh-CN" sz="36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56000" y="2516505"/>
            <a:ext cx="5080000" cy="1824990"/>
          </a:xfrm>
          <a:prstGeom prst="rect">
            <a:avLst/>
          </a:prstGeom>
        </p:spPr>
        <p:txBody>
          <a:bodyPr>
            <a:spAutoFit/>
          </a:bodyPr>
          <a:p>
            <a:pPr defTabSz="266700">
              <a:spcBef>
                <a:spcPts val="500"/>
              </a:spcBef>
              <a:spcAft>
                <a:spcPts val="500"/>
              </a:spcAft>
            </a:pPr>
            <a:r>
              <a:rPr lang="zh-CN" altLang="en-US" sz="1600" b="1" i="0">
                <a:solidFill>
                  <a:srgbClr val="000000"/>
                </a:solidFill>
                <a:latin typeface="Segoe UI" panose="020B0502040204020203"/>
                <a:ea typeface="宋体" panose="02010600030101010101" pitchFamily="2" charset="-122"/>
              </a:rPr>
              <a:t>（</a:t>
            </a:r>
            <a:r>
              <a:rPr lang="en-US" altLang="zh-CN" sz="1600" b="1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1</a:t>
            </a:r>
            <a:r>
              <a:rPr lang="zh-CN" altLang="en-US" sz="1600" b="1" i="0">
                <a:solidFill>
                  <a:srgbClr val="000000"/>
                </a:solidFill>
                <a:latin typeface="Segoe UI" panose="020B0502040204020203"/>
                <a:ea typeface="宋体" panose="02010600030101010101" pitchFamily="2" charset="-122"/>
              </a:rPr>
              <a:t>）</a:t>
            </a:r>
            <a:r>
              <a:rPr lang="zh-CN" altLang="en-US" sz="1600" b="1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聚焦风口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：通过涨停棱镜量化板块强度，避免盲目选股；</a:t>
            </a:r>
            <a:endParaRPr lang="zh-CN" altLang="en-US" sz="1600" i="0">
              <a:solidFill>
                <a:srgbClr val="000000"/>
              </a:solidFill>
              <a:latin typeface="Segoe UI" panose="020B0502040204020203"/>
              <a:ea typeface="Segoe UI" panose="020B0502040204020203"/>
            </a:endParaRPr>
          </a:p>
          <a:p>
            <a:pPr defTabSz="266700">
              <a:spcBef>
                <a:spcPts val="500"/>
              </a:spcBef>
              <a:spcAft>
                <a:spcPts val="500"/>
              </a:spcAft>
            </a:pPr>
            <a:r>
              <a:rPr lang="zh-CN" altLang="en-US" sz="1600" b="1" i="0">
                <a:solidFill>
                  <a:srgbClr val="000000"/>
                </a:solidFill>
                <a:latin typeface="Segoe UI" panose="020B0502040204020203"/>
                <a:ea typeface="宋体" panose="02010600030101010101" pitchFamily="2" charset="-122"/>
              </a:rPr>
              <a:t>（</a:t>
            </a:r>
            <a:r>
              <a:rPr lang="en-US" altLang="zh-CN" sz="1600" b="1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2</a:t>
            </a:r>
            <a:r>
              <a:rPr lang="zh-CN" altLang="en-US" sz="1600" b="1" i="0">
                <a:solidFill>
                  <a:srgbClr val="000000"/>
                </a:solidFill>
                <a:latin typeface="Segoe UI" panose="020B0502040204020203"/>
                <a:ea typeface="宋体" panose="02010600030101010101" pitchFamily="2" charset="-122"/>
              </a:rPr>
              <a:t>）</a:t>
            </a:r>
            <a:r>
              <a:rPr lang="zh-CN" altLang="en-US" sz="1600" b="1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资金验证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：大单异动与流动资金指标结合，从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“主力行为” 和 “市场活跃度” 双重维度提升个股精选胜率；</a:t>
            </a:r>
            <a:endParaRPr lang="zh-CN" altLang="en-US" sz="1600" i="0">
              <a:solidFill>
                <a:srgbClr val="000000"/>
              </a:solidFill>
              <a:latin typeface="Segoe UI" panose="020B0502040204020203"/>
              <a:ea typeface="Segoe UI" panose="020B0502040204020203"/>
            </a:endParaRPr>
          </a:p>
          <a:p>
            <a:pPr defTabSz="266700">
              <a:spcBef>
                <a:spcPts val="500"/>
              </a:spcBef>
              <a:spcAft>
                <a:spcPts val="500"/>
              </a:spcAft>
            </a:pPr>
            <a:r>
              <a:rPr lang="zh-CN" altLang="en-US" sz="1600" b="1" i="0">
                <a:solidFill>
                  <a:srgbClr val="000000"/>
                </a:solidFill>
                <a:latin typeface="Segoe UI" panose="020B0502040204020203"/>
                <a:ea typeface="宋体" panose="02010600030101010101" pitchFamily="2" charset="-122"/>
              </a:rPr>
              <a:t>（</a:t>
            </a:r>
            <a:r>
              <a:rPr lang="en-US" altLang="zh-CN" sz="1600" b="1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3</a:t>
            </a:r>
            <a:r>
              <a:rPr lang="zh-CN" altLang="en-US" sz="1600" b="1" i="0">
                <a:solidFill>
                  <a:srgbClr val="000000"/>
                </a:solidFill>
                <a:latin typeface="Segoe UI" panose="020B0502040204020203"/>
                <a:ea typeface="宋体" panose="02010600030101010101" pitchFamily="2" charset="-122"/>
              </a:rPr>
              <a:t>）</a:t>
            </a:r>
            <a:r>
              <a:rPr lang="zh-CN" altLang="en-US" sz="1600" b="1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低频高效</a:t>
            </a:r>
            <a:r>
              <a:rPr lang="zh-CN" altLang="en-US" sz="1600" i="0">
                <a:solidFill>
                  <a:srgbClr val="000000"/>
                </a:solidFill>
                <a:latin typeface="Segoe UI" panose="020B0502040204020203"/>
                <a:ea typeface="Segoe UI" panose="020B0502040204020203"/>
              </a:rPr>
              <a:t>：减少无效交易，专注高确定性机会，降低情绪干扰。</a:t>
            </a:r>
            <a:endParaRPr lang="zh-CN" altLang="en-US" sz="1600" i="0">
              <a:solidFill>
                <a:srgbClr val="000000"/>
              </a:solidFill>
              <a:latin typeface="Segoe UI" panose="020B0502040204020203"/>
              <a:ea typeface="Segoe UI" panose="020B0502040204020203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36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适用场景</a:t>
            </a:r>
            <a:endParaRPr lang="zh-CN" sz="36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56000" y="1783080"/>
            <a:ext cx="5080000" cy="3291840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Calibri" panose="020F0502020204030204"/>
                <a:ea typeface="Calibri" panose="020F0502020204030204"/>
              </a:rPr>
              <a:t>1</a:t>
            </a:r>
            <a:r>
              <a:rPr lang="zh-CN" altLang="en-US" sz="1600">
                <a:latin typeface="Calibri" panose="020F0502020204030204"/>
                <a:ea typeface="宋体" panose="02010600030101010101" pitchFamily="2" charset="-122"/>
              </a:rPr>
              <a:t>、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市场环境：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仅适用于存在持续上榜主题的市场（如某板块在涨停棱镜中频繁出现）；若无明确高潮主题暂停使用。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搭配大盘捕捞季节指标：优选捕捞季节死叉末端（调整末期）或刚金叉（反弹初期）时开仓，提升入场时机精准度。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Calibri" panose="020F0502020204030204"/>
                <a:ea typeface="宋体" panose="02010600030101010101" pitchFamily="2" charset="-122"/>
              </a:rPr>
              <a:t> </a:t>
            </a:r>
            <a:endParaRPr lang="en-US" altLang="zh-CN" sz="16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Calibri" panose="020F0502020204030204"/>
                <a:ea typeface="Calibri" panose="020F0502020204030204"/>
              </a:rPr>
              <a:t>2</a:t>
            </a:r>
            <a:r>
              <a:rPr lang="zh-CN" altLang="en-US" sz="1600">
                <a:latin typeface="Calibri" panose="020F0502020204030204"/>
                <a:ea typeface="宋体" panose="02010600030101010101" pitchFamily="2" charset="-122"/>
              </a:rPr>
              <a:t>、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风险规避：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Calibri" panose="020F0502020204030204"/>
                <a:ea typeface="宋体" panose="02010600030101010101" pitchFamily="2" charset="-122"/>
              </a:rPr>
              <a:t>（</a:t>
            </a:r>
            <a:r>
              <a:rPr lang="en-US" altLang="zh-CN" sz="1600">
                <a:latin typeface="Calibri" panose="020F0502020204030204"/>
                <a:ea typeface="Calibri" panose="020F0502020204030204"/>
              </a:rPr>
              <a:t>1</a:t>
            </a:r>
            <a:r>
              <a:rPr lang="zh-CN" altLang="en-US" sz="1600">
                <a:latin typeface="Calibri" panose="020F0502020204030204"/>
                <a:ea typeface="宋体" panose="02010600030101010101" pitchFamily="2" charset="-122"/>
              </a:rPr>
              <a:t>）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避免在短线超跌幅度超过短线上攻幅度时使用，此时市场情绪低迷，板块持续性较差；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Calibri" panose="020F0502020204030204"/>
                <a:ea typeface="宋体" panose="02010600030101010101" pitchFamily="2" charset="-122"/>
              </a:rPr>
              <a:t>（</a:t>
            </a:r>
            <a:r>
              <a:rPr lang="en-US" altLang="zh-CN" sz="1600">
                <a:latin typeface="Calibri" panose="020F0502020204030204"/>
                <a:ea typeface="Calibri" panose="020F0502020204030204"/>
              </a:rPr>
              <a:t>2</a:t>
            </a:r>
            <a:r>
              <a:rPr lang="zh-CN" altLang="en-US" sz="1600">
                <a:latin typeface="Calibri" panose="020F0502020204030204"/>
                <a:ea typeface="宋体" panose="02010600030101010101" pitchFamily="2" charset="-122"/>
              </a:rPr>
              <a:t>）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若主题热度消退（如涨停棱镜中不再上榜），需及时止盈或止损离场。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Calibri" panose="020F0502020204030204"/>
                <a:ea typeface="宋体" panose="02010600030101010101" pitchFamily="2" charset="-122"/>
              </a:rPr>
              <a:t>（</a:t>
            </a:r>
            <a:r>
              <a:rPr lang="en-US" altLang="zh-CN" sz="1600">
                <a:latin typeface="Calibri" panose="020F0502020204030204"/>
                <a:ea typeface="Calibri" panose="020F0502020204030204"/>
              </a:rPr>
              <a:t>3</a:t>
            </a:r>
            <a:r>
              <a:rPr lang="zh-CN" altLang="en-US" sz="1600">
                <a:latin typeface="Calibri" panose="020F0502020204030204"/>
                <a:ea typeface="宋体" panose="02010600030101010101" pitchFamily="2" charset="-122"/>
              </a:rPr>
              <a:t>）短线上攻持续降低的环境，大盘</a:t>
            </a:r>
            <a:r>
              <a:rPr lang="en-US" altLang="zh-CN" sz="1600">
                <a:latin typeface="Calibri" panose="020F0502020204030204"/>
                <a:ea typeface="Calibri" panose="020F0502020204030204"/>
              </a:rPr>
              <a:t>s</a:t>
            </a:r>
            <a:r>
              <a:rPr lang="zh-CN" altLang="en-US" sz="1600">
                <a:latin typeface="Calibri" panose="020F0502020204030204"/>
                <a:ea typeface="宋体" panose="02010600030101010101" pitchFamily="2" charset="-122"/>
              </a:rPr>
              <a:t>点的环境慎用</a:t>
            </a:r>
            <a:endParaRPr lang="zh-CN" altLang="en-US" sz="1600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实战案例（初步选）</a:t>
            </a:r>
            <a:endParaRPr lang="zh-CN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5440" y="995045"/>
            <a:ext cx="8961755" cy="53486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cs typeface="+mn-ea"/>
              </a:rPr>
              <a:t>大盘解析</a:t>
            </a:r>
            <a:endParaRPr lang="zh-CN" sz="3200" b="1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charset="-122"/>
              <a:ea typeface="思源黑体" panose="020B05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波段钱详解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用户好评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实战案例（精选）</a:t>
            </a:r>
            <a:endParaRPr lang="zh-CN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315" y="1351280"/>
            <a:ext cx="8180705" cy="48831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637270" y="3136900"/>
            <a:ext cx="324421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sz="1600">
                <a:latin typeface="Calibri" panose="020F0502020204030204"/>
                <a:ea typeface="Calibri" panose="020F0502020204030204"/>
              </a:rPr>
              <a:t>结合主力动向、控盘和流动资金精选</a:t>
            </a:r>
            <a:endParaRPr lang="zh-CN" sz="1600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实战案例（预警和等入场）</a:t>
            </a:r>
            <a:endParaRPr lang="zh-CN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5575" y="1457325"/>
            <a:ext cx="9490075" cy="25469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实战案例（离场或止损）</a:t>
            </a:r>
            <a:endParaRPr lang="zh-CN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06880" y="2228215"/>
            <a:ext cx="9203690" cy="230695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sz="1600">
                <a:latin typeface="Calibri" panose="020F0502020204030204"/>
                <a:ea typeface="Calibri" panose="020F0502020204030204"/>
              </a:rPr>
              <a:t>强势环境</a:t>
            </a:r>
            <a:endParaRPr lang="zh-CN" sz="1600">
              <a:latin typeface="Calibri" panose="020F0502020204030204"/>
              <a:ea typeface="Calibri" panose="020F050202020403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Calibri" panose="020F0502020204030204"/>
                <a:ea typeface="Calibri" panose="020F0502020204030204"/>
              </a:rPr>
              <a:t>1</a:t>
            </a:r>
            <a:r>
              <a:rPr lang="zh-CN" altLang="en-US" sz="1600">
                <a:latin typeface="Calibri" panose="020F0502020204030204"/>
                <a:ea typeface="宋体" panose="02010600030101010101" pitchFamily="2" charset="-122"/>
              </a:rPr>
              <a:t>、成本优势记心间</a:t>
            </a:r>
            <a:endParaRPr lang="zh-CN" altLang="en-US" sz="16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Calibri" panose="020F0502020204030204"/>
                <a:ea typeface="宋体" panose="02010600030101010101" pitchFamily="2" charset="-122"/>
              </a:rPr>
              <a:t>2</a:t>
            </a:r>
            <a:r>
              <a:rPr lang="zh-CN" altLang="en-US" sz="1600">
                <a:latin typeface="Calibri" panose="020F0502020204030204"/>
                <a:ea typeface="宋体" panose="02010600030101010101" pitchFamily="2" charset="-122"/>
              </a:rPr>
              <a:t>、底仓看何时趋势破位回笼资金</a:t>
            </a:r>
            <a:endParaRPr lang="zh-CN" altLang="en-US" sz="16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Calibri" panose="020F0502020204030204"/>
                <a:ea typeface="宋体" panose="02010600030101010101" pitchFamily="2" charset="-122"/>
              </a:rPr>
              <a:t>弱势环境</a:t>
            </a:r>
            <a:endParaRPr lang="zh-CN" altLang="en-US" sz="16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Calibri" panose="020F0502020204030204"/>
                <a:ea typeface="Calibri" panose="020F0502020204030204"/>
              </a:rPr>
              <a:t>1</a:t>
            </a:r>
            <a:r>
              <a:rPr lang="zh-CN" altLang="en-US" sz="1600">
                <a:latin typeface="Calibri" panose="020F0502020204030204"/>
                <a:ea typeface="宋体" panose="02010600030101010101" pitchFamily="2" charset="-122"/>
              </a:rPr>
              <a:t>、成本优势记心间</a:t>
            </a:r>
            <a:endParaRPr lang="zh-CN" altLang="en-US" sz="16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Calibri" panose="020F0502020204030204"/>
                <a:ea typeface="宋体" panose="02010600030101010101" pitchFamily="2" charset="-122"/>
              </a:rPr>
              <a:t>2</a:t>
            </a:r>
            <a:r>
              <a:rPr lang="zh-CN" altLang="en-US" sz="1600">
                <a:latin typeface="Calibri" panose="020F0502020204030204"/>
                <a:ea typeface="宋体" panose="02010600030101010101" pitchFamily="2" charset="-122"/>
              </a:rPr>
              <a:t>、</a:t>
            </a:r>
            <a:r>
              <a:rPr lang="zh-CN" altLang="en-US" sz="1600">
                <a:latin typeface="Calibri" panose="020F0502020204030204"/>
                <a:ea typeface="Calibri" panose="020F0502020204030204"/>
              </a:rPr>
              <a:t>感觉赚差不多了，啥时候走都行；日线死叉必须走；弱势环境目标油菜钱，底线不亏大钱</a:t>
            </a:r>
            <a:endParaRPr lang="zh-CN" altLang="en-US" sz="1600">
              <a:latin typeface="Calibri" panose="020F0502020204030204"/>
              <a:ea typeface="Calibri" panose="020F050202020403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latin typeface="Calibri" panose="020F0502020204030204"/>
              <a:ea typeface="Calibri" panose="020F050202020403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sz="1600">
                <a:latin typeface="Calibri" panose="020F0502020204030204"/>
                <a:ea typeface="Calibri" panose="020F0502020204030204"/>
              </a:rPr>
              <a:t>硬性亏损</a:t>
            </a:r>
            <a:r>
              <a:rPr lang="en-US" altLang="zh-CN" sz="1600">
                <a:latin typeface="Calibri" panose="020F0502020204030204"/>
                <a:ea typeface="Calibri" panose="020F0502020204030204"/>
              </a:rPr>
              <a:t>10%</a:t>
            </a:r>
            <a:r>
              <a:rPr lang="zh-CN" altLang="en-US" sz="1600">
                <a:latin typeface="Calibri" panose="020F0502020204030204"/>
                <a:ea typeface="宋体" panose="02010600030101010101" pitchFamily="2" charset="-122"/>
              </a:rPr>
              <a:t>必须止损</a:t>
            </a:r>
            <a:endParaRPr lang="zh-CN" altLang="en-US" sz="1600">
              <a:latin typeface="Calibri" panose="020F0502020204030204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用户好评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主题（王姐）</a:t>
            </a:r>
            <a:endParaRPr lang="zh-CN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2755" y="892175"/>
            <a:ext cx="8921750" cy="53670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5" y="6319520"/>
            <a:ext cx="121913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/>
              <a:t>以上为部分客户较好的反馈展示，个别情况不代表普遍现象，个股历史涨幅不预示其未来表现，过往收益亦不代表未来收益承诺。市场有风险，投资需谨慎！</a:t>
            </a:r>
            <a:endParaRPr lang="zh-CN" altLang="en-US" sz="120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4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策略（天天狙击龙头）</a:t>
            </a:r>
            <a:endParaRPr lang="zh-CN" sz="4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301625" y="1205230"/>
            <a:ext cx="11588750" cy="49987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 -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大盘解析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92020" y="106680"/>
            <a:ext cx="749109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大盘分析与川大爷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2735" y="5620385"/>
            <a:ext cx="1170686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en-US" altLang="zh-CN" sz="1600" b="0" i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年的行情较为特殊，川建国上台第一年，核心诉求制造业回流和贸易逆差没有解决之前，任何抽象政策都可能出现，比如之前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245%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政策已经展露出了这点，</a:t>
            </a:r>
            <a:r>
              <a:rPr lang="zh-CN" altLang="en-US" sz="1600" b="0" i="0">
                <a:solidFill>
                  <a:srgbClr val="16A0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所以今年股票想要做的安心一点，降低川建国同志一句话就让你账户回到解放前，尽量要资产配置</a:t>
            </a:r>
            <a:endParaRPr lang="zh-CN" altLang="en-US" sz="1600" b="0" i="0">
              <a:solidFill>
                <a:srgbClr val="16A0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7965" y="1099820"/>
            <a:ext cx="9295765" cy="44151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92020" y="106680"/>
            <a:ext cx="749109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大盘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S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点后通常两种走势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2735" y="5512435"/>
            <a:ext cx="11706860" cy="10763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en-US" altLang="zh-CN" sz="1600" b="0" i="0">
                <a:solidFill>
                  <a:srgbClr val="16A0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0" i="0">
                <a:solidFill>
                  <a:srgbClr val="16A0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、弄死人类型的：市场没有任何热点存在，此时可能会导致牛线下移。如果股票仓位控制不当，容易使投资者的股票回到解放前的状态。</a:t>
            </a:r>
            <a:endParaRPr lang="en-US" altLang="zh-CN" sz="1600" b="0" i="0">
              <a:solidFill>
                <a:srgbClr val="16A0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en-US" altLang="zh-CN" sz="1600" b="0" i="0">
                <a:solidFill>
                  <a:srgbClr val="16A0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0" i="0">
                <a:solidFill>
                  <a:srgbClr val="16A0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、调仓换股类型的：类似于之前</a:t>
            </a:r>
            <a:r>
              <a:rPr lang="en-US" altLang="zh-CN" sz="1600" b="0" i="0">
                <a:solidFill>
                  <a:srgbClr val="16A0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b="0" i="0">
                <a:solidFill>
                  <a:srgbClr val="16A0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0" i="0">
                <a:solidFill>
                  <a:srgbClr val="16A0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600" b="0" i="0">
                <a:solidFill>
                  <a:srgbClr val="16A0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日，市场热点从机器人、创新药等领域转移到区块链板块。</a:t>
            </a:r>
            <a:endParaRPr lang="zh-CN" altLang="en-US" sz="1600" b="0" i="0">
              <a:solidFill>
                <a:srgbClr val="16A0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zh-CN" altLang="en-US" sz="1600" b="0" i="0">
                <a:solidFill>
                  <a:srgbClr val="16A0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有一点很明确，股票肯定先清仓再说，尤其是上轮热点的品种！</a:t>
            </a:r>
            <a:endParaRPr lang="zh-CN" altLang="en-US" sz="1600" b="0" i="0">
              <a:solidFill>
                <a:srgbClr val="16A0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2675" y="1010285"/>
            <a:ext cx="7169785" cy="44221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92020" y="106680"/>
            <a:ext cx="749109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回顾：猎手掘金精选、预警和离场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195" y="1096010"/>
            <a:ext cx="10342245" cy="5275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92020" y="106680"/>
            <a:ext cx="749109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回顾：猎手掘金精选、预警和离场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260" y="1712595"/>
            <a:ext cx="6892925" cy="4114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575" y="1031875"/>
            <a:ext cx="8223250" cy="2711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92020" y="106680"/>
            <a:ext cx="749109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下轮主题热点猜想：军工（目前正在棱镜中）</a:t>
            </a:r>
            <a:endParaRPr lang="zh-CN" sz="3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1775" y="1485900"/>
            <a:ext cx="11652250" cy="46977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1500"/>
              </a:lnSpc>
              <a:spcBef>
                <a:spcPts val="1800"/>
              </a:spcBef>
              <a:spcAft>
                <a:spcPts val="900"/>
              </a:spcAft>
            </a:pPr>
            <a:r>
              <a:rPr lang="zh-CN" altLang="en-US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一、巴黎航展催化</a:t>
            </a:r>
            <a:r>
              <a:rPr lang="en-US" altLang="zh-CN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​</a:t>
            </a:r>
            <a:endParaRPr lang="en-US" altLang="zh-CN" sz="1400" b="0" i="0">
              <a:solidFill>
                <a:srgbClr val="1F2329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spcBef>
                <a:spcPts val="400"/>
              </a:spcBef>
              <a:spcAft>
                <a:spcPts val="400"/>
              </a:spcAft>
            </a:pPr>
            <a:r>
              <a:rPr lang="zh-CN" altLang="en-US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当地时间 </a:t>
            </a:r>
            <a:r>
              <a:rPr lang="en-US" altLang="zh-CN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 </a:t>
            </a:r>
            <a:r>
              <a:rPr lang="zh-CN" altLang="en-US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月 </a:t>
            </a:r>
            <a:r>
              <a:rPr lang="en-US" altLang="zh-CN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16 </a:t>
            </a:r>
            <a:r>
              <a:rPr lang="zh-CN" altLang="en-US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日，第 </a:t>
            </a:r>
            <a:r>
              <a:rPr lang="en-US" altLang="zh-CN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55 </a:t>
            </a:r>
            <a:r>
              <a:rPr lang="zh-CN" altLang="en-US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届巴黎 </a:t>
            </a:r>
            <a:r>
              <a:rPr lang="en-US" altLang="zh-CN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 </a:t>
            </a:r>
            <a:r>
              <a:rPr lang="zh-CN" altLang="en-US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布尔歇国际航空航天展览会开幕，众多中国先进航空产品亮相。歼 </a:t>
            </a:r>
            <a:r>
              <a:rPr lang="en-US" altLang="zh-CN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- 35A </a:t>
            </a:r>
            <a:r>
              <a:rPr lang="zh-CN" altLang="en-US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隐身战斗机境外首展，其先进设计与作战能力引发国际关注，展现我国航空军工实力迈向新高度。此外，像歼 </a:t>
            </a:r>
            <a:r>
              <a:rPr lang="en-US" altLang="zh-CN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- 10CE </a:t>
            </a:r>
            <a:r>
              <a:rPr lang="zh-CN" altLang="en-US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等军贸明星以及 “翼龙” 无人机系列等产品参展，凸显我国军工产品在国际市场的竞争力。航展作为全球军工领域交流展示平台，新品发布往往能引发资本市场对军工板块的关注，刺激相关企业股价，如航展期间军工股关注度提升，部分军工航空企业股价出现波动上扬趋势，成为短期炒作的重要触发点。</a:t>
            </a:r>
            <a:r>
              <a:rPr lang="en-US" altLang="zh-CN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​</a:t>
            </a:r>
            <a:endParaRPr lang="en-US" altLang="zh-CN" sz="1400" b="0" i="0">
              <a:solidFill>
                <a:srgbClr val="1F2329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ts val="1500"/>
              </a:lnSpc>
              <a:spcBef>
                <a:spcPts val="1800"/>
              </a:spcBef>
              <a:spcAft>
                <a:spcPts val="900"/>
              </a:spcAft>
            </a:pPr>
            <a:r>
              <a:rPr lang="zh-CN" altLang="en-US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二、“九天” 航母无人机潜力</a:t>
            </a:r>
            <a:r>
              <a:rPr lang="en-US" altLang="zh-CN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​</a:t>
            </a:r>
            <a:endParaRPr lang="en-US" altLang="zh-CN" sz="1400" b="0" i="0">
              <a:solidFill>
                <a:srgbClr val="1F2329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spcBef>
                <a:spcPts val="400"/>
              </a:spcBef>
              <a:spcAft>
                <a:spcPts val="400"/>
              </a:spcAft>
            </a:pPr>
            <a:r>
              <a:rPr lang="zh-CN" altLang="en-US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“九天” 察打一体无人机亮点突出，翼展达 </a:t>
            </a:r>
            <a:r>
              <a:rPr lang="en-US" altLang="zh-CN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25 </a:t>
            </a:r>
            <a:r>
              <a:rPr lang="zh-CN" altLang="en-US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米，最大起飞重量 </a:t>
            </a:r>
            <a:r>
              <a:rPr lang="en-US" altLang="zh-CN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16 </a:t>
            </a:r>
            <a:r>
              <a:rPr lang="zh-CN" altLang="en-US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吨，最大载重 </a:t>
            </a:r>
            <a:r>
              <a:rPr lang="en-US" altLang="zh-CN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 </a:t>
            </a:r>
            <a:r>
              <a:rPr lang="zh-CN" altLang="en-US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吨，动力采用涡扇发动机，性能卓越。其续航与挂载能力出色，最大航程 </a:t>
            </a:r>
            <a:r>
              <a:rPr lang="en-US" altLang="zh-CN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7000 </a:t>
            </a:r>
            <a:r>
              <a:rPr lang="zh-CN" altLang="en-US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公里，航时大于 </a:t>
            </a:r>
            <a:r>
              <a:rPr lang="en-US" altLang="zh-CN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12 </a:t>
            </a:r>
            <a:r>
              <a:rPr lang="zh-CN" altLang="en-US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小时，</a:t>
            </a:r>
            <a:r>
              <a:rPr lang="en-US" altLang="zh-CN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 </a:t>
            </a:r>
            <a:r>
              <a:rPr lang="zh-CN" altLang="en-US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个外挂点可挂载多种武器弹药，还集成 “异构蜂巢任务舱”，有 “空中无人机航母” 之称。该无人机预计 </a:t>
            </a:r>
            <a:r>
              <a:rPr lang="en-US" altLang="zh-CN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 </a:t>
            </a:r>
            <a:r>
              <a:rPr lang="zh-CN" altLang="en-US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月底首飞，一旦成功，将标志我国无人机技术重大突破，相关产业链企业如参与研发制造的零部件供应商、系统集成商等，有望迎来业绩增长预期，从而吸引资金炒作，推动股价上升，成为军工板块中基于新技术、新产品的炒作热点。</a:t>
            </a:r>
            <a:r>
              <a:rPr lang="en-US" altLang="zh-CN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​</a:t>
            </a:r>
            <a:endParaRPr lang="en-US" altLang="zh-CN" sz="1400" b="0" i="0">
              <a:solidFill>
                <a:srgbClr val="1F2329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ts val="1500"/>
              </a:lnSpc>
              <a:spcBef>
                <a:spcPts val="1800"/>
              </a:spcBef>
              <a:spcAft>
                <a:spcPts val="900"/>
              </a:spcAft>
            </a:pPr>
            <a:r>
              <a:rPr lang="zh-CN" altLang="en-US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三、八月建军节与十月阅兵预期</a:t>
            </a:r>
            <a:r>
              <a:rPr lang="en-US" altLang="zh-CN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​</a:t>
            </a:r>
            <a:endParaRPr lang="en-US" altLang="zh-CN" sz="1400" b="0" i="0">
              <a:solidFill>
                <a:srgbClr val="1F2329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1400" b="1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八月建军节</a:t>
            </a:r>
            <a:r>
              <a:rPr lang="zh-CN" altLang="en-US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建军节作为重要节日，市场对军工板块关注度会自然提升。从以往经验看，节日前后军工主题基金申购量可能增加，资金流入军工板块。同时，官方可能发布国防建设相关成果、政策导向等信息，如表彰先进军工企业、加大研发投入计划等，刺激市场对军工企业未来业绩的乐观预期，引发投资者对军工股的追捧，推动股价上涨，形成节日效应下的炒作契机。</a:t>
            </a:r>
            <a:r>
              <a:rPr lang="en-US" altLang="zh-CN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​</a:t>
            </a:r>
            <a:endParaRPr lang="en-US" altLang="zh-CN" sz="1400" b="0" i="0">
              <a:solidFill>
                <a:srgbClr val="1F2329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1400" b="1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十月阅兵</a:t>
            </a:r>
            <a:r>
              <a:rPr lang="zh-CN" altLang="en-US" sz="1400" b="0" i="0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阅兵是展示国家军事力量的重要窗口，若今年十月有阅兵活动，军工企业生产的先进武器装备将集中亮相。这不仅彰显国防实力，还能直观体现军工企业研发制造成果。市场会预期军工企业后续订单增加，尤其对于参与阅兵装备生产的企业，订单增长预期强烈，进而引发资金对军工板块的炒作。在过往有阅兵的年份，阅兵前数月军工板块就会因预期升温而出现股价波动上涨行情，成为重要炒作时间节点。</a:t>
            </a:r>
            <a:endParaRPr lang="zh-CN" altLang="en-US" sz="1400" b="0" i="0">
              <a:solidFill>
                <a:srgbClr val="1F2329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92020" y="106680"/>
            <a:ext cx="749109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未来主题猜想：游戏（目前尚未上棱镜）</a:t>
            </a:r>
            <a:endParaRPr lang="zh-CN" sz="3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320" y="2385060"/>
            <a:ext cx="4585335" cy="38671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705" y="2984500"/>
            <a:ext cx="6123940" cy="29845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2590" y="1015365"/>
            <a:ext cx="1150556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游戏产业的价值重估：</a:t>
            </a:r>
            <a:endParaRPr lang="zh-CN" altLang="en-US" sz="1600" b="0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/>
            <a:endParaRPr lang="zh-CN" altLang="en-US" sz="1600" b="0" i="0">
              <a:solidFill>
                <a:srgbClr val="000000"/>
              </a:solidFill>
              <a:latin typeface="Inter"/>
              <a:ea typeface="Inter"/>
            </a:endParaRPr>
          </a:p>
          <a:p>
            <a:pPr marL="0" indent="0"/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作为数字服务与文化输出载体，游戏产业摆脱关税束缚，《黑神话：悟空》等现象级作品带动行业爆发，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2025 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年已有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 13 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款重点产品计划发售。政策层面，游戏版号常态化发放，其作为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 “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文化出口新名片</a:t>
            </a:r>
            <a:r>
              <a:rPr lang="en-US" altLang="zh-CN" sz="1600" b="0" i="0">
                <a:solidFill>
                  <a:srgbClr val="000000"/>
                </a:solidFill>
                <a:latin typeface="Inter"/>
                <a:ea typeface="Inter"/>
              </a:rPr>
              <a:t>” </a:t>
            </a:r>
            <a:r>
              <a:rPr lang="zh-CN" altLang="en-US" sz="1600" b="0" i="0">
                <a:solidFill>
                  <a:srgbClr val="000000"/>
                </a:solidFill>
                <a:latin typeface="Inter"/>
                <a:ea typeface="Inter"/>
              </a:rPr>
              <a:t>的定位获认可，对比传统文旅输出的困境，游戏、网文等新业态更具年轻化传播优势。</a:t>
            </a:r>
            <a:endParaRPr lang="zh-CN" altLang="en-US" sz="1600" b="0" i="0">
              <a:solidFill>
                <a:srgbClr val="000000"/>
              </a:solidFill>
              <a:latin typeface="Inter"/>
              <a:ea typeface="Inter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2955</Words>
  <Application>WPS 演示</Application>
  <PresentationFormat>宽屏</PresentationFormat>
  <Paragraphs>130</Paragraphs>
  <Slides>29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思源黑体</vt:lpstr>
      <vt:lpstr>Noto Sans S Chinese Medium</vt:lpstr>
      <vt:lpstr>DIN Black</vt:lpstr>
      <vt:lpstr>Inter</vt:lpstr>
      <vt:lpstr>Arial Unicode MS</vt:lpstr>
      <vt:lpstr>Calibri</vt:lpstr>
      <vt:lpstr>Segoe UI</vt:lpstr>
      <vt:lpstr>Calibri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宓睿</cp:lastModifiedBy>
  <cp:revision>1553</cp:revision>
  <dcterms:created xsi:type="dcterms:W3CDTF">2019-06-19T02:08:00Z</dcterms:created>
  <dcterms:modified xsi:type="dcterms:W3CDTF">2025-06-19T12:04:15Z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4CDE2E3F61304FBAA8DEDBEE78CB5992_13</vt:lpwstr>
  </property>
</Properties>
</file>