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5"/>
  </p:notesMasterIdLst>
  <p:handoutMasterIdLst>
    <p:handoutMasterId r:id="rId36"/>
  </p:handoutMasterIdLst>
  <p:sldIdLst>
    <p:sldId id="263" r:id="rId4"/>
    <p:sldId id="271" r:id="rId5"/>
    <p:sldId id="296" r:id="rId6"/>
    <p:sldId id="3425" r:id="rId7"/>
    <p:sldId id="4092" r:id="rId8"/>
    <p:sldId id="2169" r:id="rId9"/>
    <p:sldId id="4093" r:id="rId10"/>
    <p:sldId id="4067" r:id="rId11"/>
    <p:sldId id="4078" r:id="rId12"/>
    <p:sldId id="4081" r:id="rId13"/>
    <p:sldId id="4083" r:id="rId14"/>
    <p:sldId id="4086" r:id="rId15"/>
    <p:sldId id="1591" r:id="rId16"/>
    <p:sldId id="4082" r:id="rId17"/>
    <p:sldId id="4087" r:id="rId18"/>
    <p:sldId id="4090" r:id="rId19"/>
    <p:sldId id="4091" r:id="rId20"/>
    <p:sldId id="4094" r:id="rId21"/>
    <p:sldId id="4095" r:id="rId22"/>
    <p:sldId id="3657" r:id="rId23"/>
    <p:sldId id="3510" r:id="rId24"/>
    <p:sldId id="1932" r:id="rId25"/>
    <p:sldId id="3082" r:id="rId26"/>
    <p:sldId id="3565" r:id="rId27"/>
    <p:sldId id="615" r:id="rId28"/>
    <p:sldId id="2279" r:id="rId29"/>
    <p:sldId id="4074" r:id="rId30"/>
    <p:sldId id="4075" r:id="rId31"/>
    <p:sldId id="4076" r:id="rId32"/>
    <p:sldId id="3690" r:id="rId33"/>
    <p:sldId id="270" r:id="rId34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5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35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158.xml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133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3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5.xml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54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0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image" Target="../media/image3.png"/><Relationship Id="rId3" Type="http://schemas.openxmlformats.org/officeDocument/2006/relationships/tags" Target="../tags/tag155.xml"/><Relationship Id="rId2" Type="http://schemas.openxmlformats.org/officeDocument/2006/relationships/image" Target="../media/image1.png"/><Relationship Id="rId1" Type="http://schemas.openxmlformats.org/officeDocument/2006/relationships/tags" Target="../tags/tag15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月以来的强权重弱题材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737235"/>
            <a:ext cx="6991350" cy="4688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615" y="1235075"/>
            <a:ext cx="6069330" cy="1683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15" y="2967990"/>
            <a:ext cx="4883785" cy="3587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椭圆 9"/>
          <p:cNvSpPr/>
          <p:nvPr/>
        </p:nvSpPr>
        <p:spPr>
          <a:xfrm>
            <a:off x="10884535" y="1296670"/>
            <a:ext cx="10826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09665" y="759460"/>
            <a:ext cx="8667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29055" y="5644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指数高位、控盘、题材走弱、</a:t>
            </a:r>
            <a:r>
              <a:rPr lang="en-US" altLang="zh-CN">
                <a:solidFill>
                  <a:srgbClr val="FF0000"/>
                </a:solidFill>
              </a:rPr>
              <a:t>333</a:t>
            </a:r>
            <a:r>
              <a:rPr lang="zh-CN" altLang="en-US">
                <a:solidFill>
                  <a:srgbClr val="FF0000"/>
                </a:solidFill>
              </a:rPr>
              <a:t>降仓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注意强弱对比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19320" y="972185"/>
            <a:ext cx="7250430" cy="514731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73355" y="1177925"/>
            <a:ext cx="4175760" cy="392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974725" y="5247640"/>
            <a:ext cx="2277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6.5</a:t>
            </a:r>
            <a:r>
              <a:rPr lang="zh-CN" altLang="en-US">
                <a:highlight>
                  <a:srgbClr val="FFFF00"/>
                </a:highlight>
              </a:rPr>
              <a:t>晚上课程选股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破位个股增加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864235"/>
            <a:ext cx="5688330" cy="5387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40" y="864235"/>
            <a:ext cx="4196715" cy="2829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7207250" y="2730500"/>
            <a:ext cx="2411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高标：龙头出现跌停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940" y="3789680"/>
            <a:ext cx="4197350" cy="2671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033260" y="5110480"/>
            <a:ext cx="2518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补涨：逐步盘弱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板块异动（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6.18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949960"/>
            <a:ext cx="5330825" cy="1676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55600" y="2771775"/>
            <a:ext cx="5394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银行</a:t>
            </a:r>
            <a:r>
              <a:rPr lang="zh-CN" altLang="en-US"/>
              <a:t>（新高）、</a:t>
            </a:r>
            <a:r>
              <a:rPr lang="zh-CN" altLang="en-US">
                <a:solidFill>
                  <a:srgbClr val="FF0000"/>
                </a:solidFill>
              </a:rPr>
              <a:t>半导体</a:t>
            </a:r>
            <a:r>
              <a:rPr lang="en-US" altLang="zh-CN"/>
              <a:t>(</a:t>
            </a:r>
            <a:r>
              <a:rPr lang="zh-CN" altLang="en-US"/>
              <a:t>补涨）、</a:t>
            </a:r>
            <a:r>
              <a:rPr lang="zh-CN" altLang="en-US">
                <a:solidFill>
                  <a:srgbClr val="FF0000"/>
                </a:solidFill>
              </a:rPr>
              <a:t>国防军工</a:t>
            </a:r>
            <a:r>
              <a:rPr lang="zh-CN" altLang="en-US"/>
              <a:t>（前高）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20354"/>
          <a:stretch>
            <a:fillRect/>
          </a:stretch>
        </p:blipFill>
        <p:spPr>
          <a:xfrm>
            <a:off x="6006465" y="900430"/>
            <a:ext cx="3898900" cy="2454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" y="3429000"/>
            <a:ext cx="4999355" cy="2930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925" y="3667125"/>
            <a:ext cx="5683885" cy="2454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1044956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半导体突破选择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6.18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007110"/>
            <a:ext cx="6038850" cy="4693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270" y="1196975"/>
            <a:ext cx="3959860" cy="41325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1020953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资金低位补涨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6.18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70" y="878205"/>
            <a:ext cx="3371215" cy="3712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" y="878205"/>
            <a:ext cx="4928870" cy="5563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075" y="2526665"/>
            <a:ext cx="4072890" cy="3506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大单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6.18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001395"/>
            <a:ext cx="6095365" cy="4855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285" y="1001395"/>
            <a:ext cx="3992245" cy="4855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业绩选股（上升通道）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909955"/>
            <a:ext cx="4794250" cy="5110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460" y="909955"/>
            <a:ext cx="3492500" cy="3549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490" y="2588895"/>
            <a:ext cx="3873500" cy="2978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业绩选股（周线金叉）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1362"/>
          <a:stretch>
            <a:fillRect/>
          </a:stretch>
        </p:blipFill>
        <p:spPr>
          <a:xfrm>
            <a:off x="74930" y="924560"/>
            <a:ext cx="4371340" cy="5008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560" y="861695"/>
            <a:ext cx="4004945" cy="3883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025" y="1216660"/>
            <a:ext cx="412432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震荡加剧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中报窗口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2025.6.19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3+2_17503201699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503199608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市场重回</a:t>
            </a:r>
            <a:r>
              <a:rPr lang="en-US" altLang="zh-CN" sz="4000">
                <a:solidFill>
                  <a:srgbClr val="FF0000"/>
                </a:solidFill>
              </a:rPr>
              <a:t>3400</a:t>
            </a:r>
            <a:r>
              <a:rPr lang="zh-CN" altLang="en-US" sz="4000">
                <a:solidFill>
                  <a:srgbClr val="FF0000"/>
                </a:solidFill>
              </a:rPr>
              <a:t>点，对增量考验加大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中线上攻高位注意控盘股分化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高切低节奏中的轮动试错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五六月业绩真空期轮动修复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10" y="1247140"/>
            <a:ext cx="8959215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644515" y="25317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（机器人）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290050" y="2986405"/>
            <a:ext cx="1072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（传媒）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13625" y="5350510"/>
            <a:ext cx="3297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暗线（银行、黄金）控盘走强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券商的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渣男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时刻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9906" t="5459"/>
          <a:stretch>
            <a:fillRect/>
          </a:stretch>
        </p:blipFill>
        <p:spPr>
          <a:xfrm>
            <a:off x="0" y="1019175"/>
            <a:ext cx="6913245" cy="54216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975" y="1142365"/>
            <a:ext cx="5513070" cy="2957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205345" y="4309110"/>
            <a:ext cx="442785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6.12</a:t>
            </a:r>
            <a:r>
              <a:rPr lang="zh-CN" altLang="en-US">
                <a:highlight>
                  <a:srgbClr val="FFFF00"/>
                </a:highlight>
              </a:rPr>
              <a:t>课程原话：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“</a:t>
            </a:r>
            <a:r>
              <a:rPr lang="zh-CN" altLang="en-US">
                <a:highlight>
                  <a:srgbClr val="FFFF00"/>
                </a:highlight>
              </a:rPr>
              <a:t>券商一个月只上一次班，每当你看到他放量的时候，很容易是阶段高点，因为可能未来一个月他都不会再出现。</a:t>
            </a:r>
            <a:r>
              <a:rPr lang="en-US" altLang="zh-CN">
                <a:highlight>
                  <a:srgbClr val="FFFF00"/>
                </a:highlight>
              </a:rPr>
              <a:t>”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中线上攻高位，资金翻绿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58835" y="1217295"/>
            <a:ext cx="3493135" cy="410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1.</a:t>
            </a:r>
            <a:r>
              <a:rPr lang="zh-CN" altLang="en-US">
                <a:solidFill>
                  <a:schemeClr val="tx1"/>
                </a:solidFill>
              </a:rPr>
              <a:t>市场震荡特征</a:t>
            </a:r>
            <a:r>
              <a:rPr lang="zh-CN" altLang="en-US">
                <a:solidFill>
                  <a:srgbClr val="0029DA"/>
                </a:solidFill>
              </a:rPr>
              <a:t>阴阳交替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2. </a:t>
            </a:r>
            <a:r>
              <a:rPr lang="zh-CN" altLang="en-US">
                <a:solidFill>
                  <a:schemeClr val="tx1"/>
                </a:solidFill>
              </a:rPr>
              <a:t>中线上攻高位，</a:t>
            </a:r>
            <a:r>
              <a:rPr lang="zh-CN" altLang="en-US">
                <a:solidFill>
                  <a:srgbClr val="00B050"/>
                </a:solidFill>
              </a:rPr>
              <a:t>去弱留强</a:t>
            </a:r>
            <a:endParaRPr lang="zh-CN" altLang="en-US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短线上攻低位，追涨没溢价。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E123DA"/>
                </a:solidFill>
              </a:rPr>
              <a:t>未来：</a:t>
            </a:r>
            <a:endParaRPr lang="zh-CN" altLang="en-US">
              <a:solidFill>
                <a:srgbClr val="E123DA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①高位震荡易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r>
              <a:rPr lang="en-US" altLang="zh-CN">
                <a:solidFill>
                  <a:srgbClr val="00B05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牛线下移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②震荡中低吸回档</a:t>
            </a:r>
            <a:r>
              <a:rPr lang="zh-CN" altLang="en-US">
                <a:solidFill>
                  <a:srgbClr val="FF0000"/>
                </a:solidFill>
              </a:rPr>
              <a:t>控盘攀升</a:t>
            </a:r>
            <a:r>
              <a:rPr lang="zh-CN" altLang="en-US">
                <a:solidFill>
                  <a:schemeClr val="tx1"/>
                </a:solidFill>
              </a:rPr>
              <a:t>的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市场特征：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①拉指数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/</a:t>
            </a:r>
            <a:r>
              <a:rPr lang="zh-CN" altLang="en-US">
                <a:solidFill>
                  <a:srgbClr val="F315F3"/>
                </a:solidFill>
              </a:rPr>
              <a:t>局部控盘股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②题材</a:t>
            </a:r>
            <a:r>
              <a:rPr lang="zh-CN" altLang="en-US">
                <a:solidFill>
                  <a:srgbClr val="0029DA"/>
                </a:solidFill>
              </a:rPr>
              <a:t>电风扇</a:t>
            </a:r>
            <a:r>
              <a:rPr lang="zh-CN" altLang="en-US">
                <a:solidFill>
                  <a:schemeClr val="tx1"/>
                </a:solidFill>
              </a:rPr>
              <a:t>轮动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5511" b="6864"/>
          <a:stretch>
            <a:fillRect/>
          </a:stretch>
        </p:blipFill>
        <p:spPr>
          <a:xfrm>
            <a:off x="147320" y="961390"/>
            <a:ext cx="7942580" cy="5521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控盘走强，小盘股盘弱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" y="939165"/>
            <a:ext cx="6014720" cy="5401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773295"/>
            <a:ext cx="5413375" cy="1399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5" y="939165"/>
            <a:ext cx="4732020" cy="3639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357630" y="2900045"/>
            <a:ext cx="3460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权重虹吸资金，题材持续盘弱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（科创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小盘股代表牛线下移）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135" y="3684905"/>
            <a:ext cx="2603500" cy="16871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1076</Words>
  <Application>WPS 演示</Application>
  <PresentationFormat>宽屏</PresentationFormat>
  <Paragraphs>176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947</cp:revision>
  <dcterms:created xsi:type="dcterms:W3CDTF">2019-06-19T02:08:00Z</dcterms:created>
  <dcterms:modified xsi:type="dcterms:W3CDTF">2025-06-19T09:29:50Z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67F8E99CA25843CDBAFD0150A9FB820A</vt:lpwstr>
  </property>
</Properties>
</file>