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484" r:id="rId7"/>
    <p:sldId id="4477" r:id="rId8"/>
    <p:sldId id="4498" r:id="rId9"/>
    <p:sldId id="4500" r:id="rId10"/>
    <p:sldId id="4493" r:id="rId11"/>
    <p:sldId id="4229" r:id="rId12"/>
    <p:sldId id="4489" r:id="rId13"/>
    <p:sldId id="4491" r:id="rId14"/>
    <p:sldId id="4497" r:id="rId15"/>
    <p:sldId id="4183" r:id="rId16"/>
    <p:sldId id="4426" r:id="rId17"/>
    <p:sldId id="4184" r:id="rId18"/>
    <p:sldId id="4209" r:id="rId19"/>
    <p:sldId id="4241" r:id="rId20"/>
    <p:sldId id="4401" r:id="rId21"/>
    <p:sldId id="4402" r:id="rId22"/>
    <p:sldId id="4443"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60.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7.xml"/><Relationship Id="rId6" Type="http://schemas.openxmlformats.org/officeDocument/2006/relationships/image" Target="../media/image45.png"/><Relationship Id="rId5" Type="http://schemas.openxmlformats.org/officeDocument/2006/relationships/tags" Target="../tags/tag146.xml"/><Relationship Id="rId4" Type="http://schemas.openxmlformats.org/officeDocument/2006/relationships/image" Target="../media/image3.png"/><Relationship Id="rId3" Type="http://schemas.openxmlformats.org/officeDocument/2006/relationships/tags" Target="../tags/tag145.xml"/><Relationship Id="rId2" Type="http://schemas.openxmlformats.org/officeDocument/2006/relationships/image" Target="../media/image1.png"/><Relationship Id="rId1"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46.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5.xml"/><Relationship Id="rId6" Type="http://schemas.openxmlformats.org/officeDocument/2006/relationships/image" Target="../media/image47.png"/><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image" Target="../media/image3.png"/><Relationship Id="rId3" Type="http://schemas.openxmlformats.org/officeDocument/2006/relationships/tags" Target="../tags/tag157.xml"/><Relationship Id="rId2" Type="http://schemas.openxmlformats.org/officeDocument/2006/relationships/image" Target="../media/image1.png"/><Relationship Id="rId1" Type="http://schemas.openxmlformats.org/officeDocument/2006/relationships/tags" Target="../tags/tag15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solidFill>
                  <a:srgbClr val="F315F3"/>
                </a:solidFill>
              </a:rPr>
              <a:t>冷门权重拉指数</a:t>
            </a:r>
            <a:endParaRPr lang="zh-CN" altLang="en-US">
              <a:solidFill>
                <a:srgbClr val="F315F3"/>
              </a:solidFill>
            </a:endParaRPr>
          </a:p>
          <a:p>
            <a:r>
              <a:rPr lang="zh-CN" altLang="en-US"/>
              <a:t>买指数相对容易盈利。</a:t>
            </a: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59690" y="895985"/>
            <a:ext cx="6455410" cy="541337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8" name="文本框 7"/>
          <p:cNvSpPr txBox="1"/>
          <p:nvPr/>
        </p:nvSpPr>
        <p:spPr>
          <a:xfrm>
            <a:off x="790575" y="4124325"/>
            <a:ext cx="2205355" cy="368300"/>
          </a:xfrm>
          <a:prstGeom prst="rect">
            <a:avLst/>
          </a:prstGeom>
          <a:noFill/>
        </p:spPr>
        <p:txBody>
          <a:bodyPr wrap="square" rtlCol="0">
            <a:spAutoFit/>
          </a:bodyPr>
          <a:p>
            <a:r>
              <a:rPr lang="zh-CN" altLang="en-US">
                <a:highlight>
                  <a:srgbClr val="FFFF00"/>
                </a:highlight>
              </a:rPr>
              <a:t>风口首板股，回档</a:t>
            </a:r>
            <a:endParaRPr lang="zh-CN" altLang="en-US">
              <a:highlight>
                <a:srgbClr val="FFFF00"/>
              </a:highlight>
            </a:endParaRPr>
          </a:p>
        </p:txBody>
      </p:sp>
      <p:pic>
        <p:nvPicPr>
          <p:cNvPr id="9" name="图片 8"/>
          <p:cNvPicPr>
            <a:picLocks noChangeAspect="1"/>
          </p:cNvPicPr>
          <p:nvPr/>
        </p:nvPicPr>
        <p:blipFill>
          <a:blip r:embed="rId2"/>
          <a:stretch>
            <a:fillRect/>
          </a:stretch>
        </p:blipFill>
        <p:spPr>
          <a:xfrm>
            <a:off x="5813425" y="970915"/>
            <a:ext cx="3597275" cy="3612515"/>
          </a:xfrm>
          <a:prstGeom prst="rect">
            <a:avLst/>
          </a:prstGeom>
          <a:ln>
            <a:solidFill>
              <a:schemeClr val="accent1"/>
            </a:solidFill>
          </a:ln>
        </p:spPr>
      </p:pic>
      <p:sp>
        <p:nvSpPr>
          <p:cNvPr id="10" name="文本框 9"/>
          <p:cNvSpPr txBox="1"/>
          <p:nvPr/>
        </p:nvSpPr>
        <p:spPr>
          <a:xfrm>
            <a:off x="6769735" y="5754370"/>
            <a:ext cx="3737610" cy="645160"/>
          </a:xfrm>
          <a:prstGeom prst="rect">
            <a:avLst/>
          </a:prstGeom>
          <a:noFill/>
        </p:spPr>
        <p:txBody>
          <a:bodyPr wrap="square" rtlCol="0">
            <a:spAutoFit/>
          </a:bodyPr>
          <a:p>
            <a:r>
              <a:rPr lang="en-US" altLang="zh-CN"/>
              <a:t>6.15--6.16</a:t>
            </a:r>
            <a:r>
              <a:rPr lang="zh-CN" altLang="en-US"/>
              <a:t>风口个股回档</a:t>
            </a:r>
            <a:endParaRPr lang="zh-CN" altLang="en-US"/>
          </a:p>
          <a:p>
            <a:r>
              <a:rPr lang="zh-CN" altLang="en-US"/>
              <a:t>下半周有反弹预期</a:t>
            </a:r>
            <a:endParaRPr lang="zh-CN" altLang="en-US"/>
          </a:p>
        </p:txBody>
      </p:sp>
      <p:pic>
        <p:nvPicPr>
          <p:cNvPr id="11" name="图片 10"/>
          <p:cNvPicPr>
            <a:picLocks noChangeAspect="1"/>
          </p:cNvPicPr>
          <p:nvPr/>
        </p:nvPicPr>
        <p:blipFill>
          <a:blip r:embed="rId3"/>
          <a:stretch>
            <a:fillRect/>
          </a:stretch>
        </p:blipFill>
        <p:spPr>
          <a:xfrm>
            <a:off x="8584565" y="2134235"/>
            <a:ext cx="3358515" cy="313626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新异动（有色）</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34620" y="903605"/>
            <a:ext cx="5005070" cy="5253990"/>
          </a:xfrm>
          <a:prstGeom prst="rect">
            <a:avLst/>
          </a:prstGeom>
          <a:ln>
            <a:solidFill>
              <a:schemeClr val="accent1"/>
            </a:solidFill>
          </a:ln>
        </p:spPr>
      </p:pic>
      <p:pic>
        <p:nvPicPr>
          <p:cNvPr id="6" name="图片 5"/>
          <p:cNvPicPr>
            <a:picLocks noChangeAspect="1"/>
          </p:cNvPicPr>
          <p:nvPr/>
        </p:nvPicPr>
        <p:blipFill>
          <a:blip r:embed="rId2"/>
          <a:srcRect t="13465"/>
          <a:stretch>
            <a:fillRect/>
          </a:stretch>
        </p:blipFill>
        <p:spPr>
          <a:xfrm>
            <a:off x="5312410" y="836295"/>
            <a:ext cx="5861685" cy="222821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5312410" y="3131820"/>
            <a:ext cx="3300730" cy="310261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731250" y="3131820"/>
            <a:ext cx="2892425" cy="3102610"/>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周金反弹</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布局二次突破</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级别的传导和买卖点的定义"/>
          <p:cNvPicPr>
            <a:picLocks noChangeAspect="1"/>
          </p:cNvPicPr>
          <p:nvPr/>
        </p:nvPicPr>
        <p:blipFill>
          <a:blip r:embed="rId1"/>
          <a:stretch>
            <a:fillRect/>
          </a:stretch>
        </p:blipFill>
        <p:spPr>
          <a:xfrm>
            <a:off x="6182995" y="3429000"/>
            <a:ext cx="5293360" cy="2786380"/>
          </a:xfrm>
          <a:prstGeom prst="rect">
            <a:avLst/>
          </a:prstGeom>
          <a:ln>
            <a:solidFill>
              <a:schemeClr val="accent1"/>
            </a:solidFill>
          </a:ln>
        </p:spPr>
      </p:pic>
      <p:sp>
        <p:nvSpPr>
          <p:cNvPr id="8" name="文本框 7"/>
          <p:cNvSpPr txBox="1"/>
          <p:nvPr/>
        </p:nvSpPr>
        <p:spPr>
          <a:xfrm>
            <a:off x="256540" y="5673725"/>
            <a:ext cx="5099685" cy="645160"/>
          </a:xfrm>
          <a:prstGeom prst="rect">
            <a:avLst/>
          </a:prstGeom>
          <a:noFill/>
        </p:spPr>
        <p:txBody>
          <a:bodyPr wrap="square" rtlCol="0">
            <a:spAutoFit/>
          </a:bodyPr>
          <a:p>
            <a:r>
              <a:rPr lang="zh-CN" altLang="en-US">
                <a:highlight>
                  <a:srgbClr val="FFFF00"/>
                </a:highlight>
              </a:rPr>
              <a:t>周线金叉潮，红色</a:t>
            </a:r>
            <a:r>
              <a:rPr lang="en-US" altLang="zh-CN">
                <a:highlight>
                  <a:srgbClr val="FFFF00"/>
                </a:highlight>
              </a:rPr>
              <a:t>B</a:t>
            </a:r>
            <a:r>
              <a:rPr lang="zh-CN" altLang="en-US">
                <a:highlight>
                  <a:srgbClr val="FFFF00"/>
                </a:highlight>
              </a:rPr>
              <a:t>点，个股加速拉升。</a:t>
            </a:r>
            <a:endParaRPr lang="zh-CN" altLang="en-US">
              <a:highlight>
                <a:srgbClr val="FFFF00"/>
              </a:highlight>
            </a:endParaRPr>
          </a:p>
          <a:p>
            <a:r>
              <a:rPr lang="zh-CN" altLang="en-US">
                <a:solidFill>
                  <a:srgbClr val="FF0000"/>
                </a:solidFill>
                <a:highlight>
                  <a:srgbClr val="FFFF00"/>
                </a:highlight>
              </a:rPr>
              <a:t>（红</a:t>
            </a:r>
            <a:r>
              <a:rPr lang="en-US" altLang="zh-CN">
                <a:solidFill>
                  <a:srgbClr val="FF0000"/>
                </a:solidFill>
                <a:highlight>
                  <a:srgbClr val="FFFF00"/>
                </a:highlight>
              </a:rPr>
              <a:t>B</a:t>
            </a:r>
            <a:r>
              <a:rPr lang="zh-CN" altLang="en-US">
                <a:solidFill>
                  <a:srgbClr val="FF0000"/>
                </a:solidFill>
                <a:highlight>
                  <a:srgbClr val="FFFF00"/>
                </a:highlight>
              </a:rPr>
              <a:t>调整有限，少做</a:t>
            </a:r>
            <a:r>
              <a:rPr lang="en-US" altLang="zh-CN">
                <a:solidFill>
                  <a:srgbClr val="FF0000"/>
                </a:solidFill>
                <a:highlight>
                  <a:srgbClr val="FFFF00"/>
                </a:highlight>
              </a:rPr>
              <a:t>T</a:t>
            </a:r>
            <a:r>
              <a:rPr lang="zh-CN" altLang="en-US">
                <a:solidFill>
                  <a:srgbClr val="FF0000"/>
                </a:solidFill>
                <a:highlight>
                  <a:srgbClr val="FFFF00"/>
                </a:highlight>
              </a:rPr>
              <a:t>易卖飞，多趋势持仓）</a:t>
            </a:r>
            <a:endParaRPr lang="zh-CN" altLang="en-US">
              <a:solidFill>
                <a:srgbClr val="FF0000"/>
              </a:solidFill>
              <a:highlight>
                <a:srgbClr val="FFFF00"/>
              </a:highlight>
            </a:endParaRPr>
          </a:p>
        </p:txBody>
      </p:sp>
      <p:pic>
        <p:nvPicPr>
          <p:cNvPr id="6" name="图片 5"/>
          <p:cNvPicPr>
            <a:picLocks noChangeAspect="1"/>
          </p:cNvPicPr>
          <p:nvPr/>
        </p:nvPicPr>
        <p:blipFill>
          <a:blip r:embed="rId2"/>
          <a:stretch>
            <a:fillRect/>
          </a:stretch>
        </p:blipFill>
        <p:spPr>
          <a:xfrm>
            <a:off x="6198870" y="768350"/>
            <a:ext cx="5292725" cy="255270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124460" y="832485"/>
            <a:ext cx="5888355" cy="4756785"/>
          </a:xfrm>
          <a:prstGeom prst="rect">
            <a:avLst/>
          </a:prstGeom>
          <a:ln>
            <a:solidFill>
              <a:schemeClr val="accent1"/>
            </a:solid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红色</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B</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点：主线逼空上行</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872490" y="3340735"/>
            <a:ext cx="4064000" cy="368300"/>
          </a:xfrm>
          <a:prstGeom prst="rect">
            <a:avLst/>
          </a:prstGeom>
          <a:noFill/>
        </p:spPr>
        <p:txBody>
          <a:bodyPr wrap="square" rtlCol="0">
            <a:spAutoFit/>
          </a:bodyPr>
          <a:p>
            <a:r>
              <a:rPr lang="en-US" altLang="zh-CN">
                <a:highlight>
                  <a:srgbClr val="FFFF00"/>
                </a:highlight>
              </a:rPr>
              <a:t> </a:t>
            </a:r>
            <a:endParaRPr lang="en-US" altLang="zh-CN">
              <a:highlight>
                <a:srgbClr val="FFFF00"/>
              </a:highlight>
            </a:endParaRPr>
          </a:p>
        </p:txBody>
      </p:sp>
      <p:pic>
        <p:nvPicPr>
          <p:cNvPr id="5" name="图片 4"/>
          <p:cNvPicPr>
            <a:picLocks noChangeAspect="1"/>
          </p:cNvPicPr>
          <p:nvPr/>
        </p:nvPicPr>
        <p:blipFill>
          <a:blip r:embed="rId1"/>
          <a:stretch>
            <a:fillRect/>
          </a:stretch>
        </p:blipFill>
        <p:spPr>
          <a:xfrm>
            <a:off x="109855" y="901065"/>
            <a:ext cx="5876925" cy="386715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6112510" y="901065"/>
            <a:ext cx="5743575" cy="3848100"/>
          </a:xfrm>
          <a:prstGeom prst="rect">
            <a:avLst/>
          </a:prstGeom>
          <a:ln>
            <a:solidFill>
              <a:schemeClr val="accent1"/>
            </a:solidFill>
          </a:ln>
        </p:spPr>
      </p:pic>
      <p:sp>
        <p:nvSpPr>
          <p:cNvPr id="10" name="文本框 9"/>
          <p:cNvSpPr txBox="1"/>
          <p:nvPr/>
        </p:nvSpPr>
        <p:spPr>
          <a:xfrm>
            <a:off x="643255" y="4875530"/>
            <a:ext cx="5243830" cy="368300"/>
          </a:xfrm>
          <a:prstGeom prst="rect">
            <a:avLst/>
          </a:prstGeom>
          <a:noFill/>
        </p:spPr>
        <p:txBody>
          <a:bodyPr wrap="square" rtlCol="0">
            <a:spAutoFit/>
          </a:bodyPr>
          <a:p>
            <a:r>
              <a:rPr lang="zh-CN" altLang="en-US">
                <a:highlight>
                  <a:srgbClr val="FFFF00"/>
                </a:highlight>
              </a:rPr>
              <a:t>趋势控盘主线持续走强（科技类</a:t>
            </a:r>
            <a:r>
              <a:rPr lang="en-US" altLang="zh-CN">
                <a:highlight>
                  <a:srgbClr val="FFFF00"/>
                </a:highlight>
              </a:rPr>
              <a:t>+</a:t>
            </a:r>
            <a:r>
              <a:rPr lang="zh-CN" altLang="en-US">
                <a:highlight>
                  <a:srgbClr val="FFFF00"/>
                </a:highlight>
              </a:rPr>
              <a:t>算力金属等）</a:t>
            </a:r>
            <a:endParaRPr lang="zh-CN" altLang="en-US">
              <a:highlight>
                <a:srgbClr val="FFFF00"/>
              </a:highlight>
            </a:endParaRPr>
          </a:p>
        </p:txBody>
      </p:sp>
      <p:sp>
        <p:nvSpPr>
          <p:cNvPr id="12" name="文本框 11"/>
          <p:cNvSpPr txBox="1"/>
          <p:nvPr/>
        </p:nvSpPr>
        <p:spPr>
          <a:xfrm>
            <a:off x="6225540" y="4833620"/>
            <a:ext cx="5517515" cy="368300"/>
          </a:xfrm>
          <a:prstGeom prst="rect">
            <a:avLst/>
          </a:prstGeom>
          <a:noFill/>
        </p:spPr>
        <p:txBody>
          <a:bodyPr wrap="square" rtlCol="0">
            <a:spAutoFit/>
          </a:bodyPr>
          <a:p>
            <a:r>
              <a:rPr lang="zh-CN" altLang="en-US">
                <a:highlight>
                  <a:srgbClr val="FFFF00"/>
                </a:highlight>
              </a:rPr>
              <a:t>无控盘类方向被虹吸资金，持续走弱（消费、医药等）</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周金第二周：①赚指数的钱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135255" y="768350"/>
            <a:ext cx="5958840" cy="4945380"/>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6294755" y="3286760"/>
            <a:ext cx="5065395" cy="2814955"/>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6294755" y="768350"/>
            <a:ext cx="5065395" cy="2418080"/>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491490" y="3554730"/>
            <a:ext cx="5203190" cy="1037590"/>
          </a:xfrm>
          <a:prstGeom prst="rect">
            <a:avLst/>
          </a:prstGeom>
          <a:ln>
            <a:solidFill>
              <a:schemeClr val="accent1"/>
            </a:solidFill>
          </a:ln>
        </p:spPr>
      </p:pic>
      <p:sp>
        <p:nvSpPr>
          <p:cNvPr id="15" name="文本框 14"/>
          <p:cNvSpPr txBox="1"/>
          <p:nvPr/>
        </p:nvSpPr>
        <p:spPr>
          <a:xfrm>
            <a:off x="1066800" y="5852160"/>
            <a:ext cx="4721860" cy="368300"/>
          </a:xfrm>
          <a:prstGeom prst="rect">
            <a:avLst/>
          </a:prstGeom>
          <a:noFill/>
        </p:spPr>
        <p:txBody>
          <a:bodyPr wrap="square" rtlCol="0">
            <a:spAutoFit/>
          </a:bodyPr>
          <a:p>
            <a:r>
              <a:rPr lang="zh-CN" altLang="en-US">
                <a:highlight>
                  <a:srgbClr val="FFFF00"/>
                </a:highlight>
              </a:rPr>
              <a:t>六月节奏：上旬买指数，下旬买个股</a:t>
            </a:r>
            <a:endParaRPr lang="zh-CN" altLang="en-US">
              <a:highlight>
                <a:srgbClr val="FFFF00"/>
              </a:highlight>
            </a:endParaRPr>
          </a:p>
        </p:txBody>
      </p:sp>
      <p:sp>
        <p:nvSpPr>
          <p:cNvPr id="16" name="文本框 15"/>
          <p:cNvSpPr txBox="1"/>
          <p:nvPr/>
        </p:nvSpPr>
        <p:spPr>
          <a:xfrm>
            <a:off x="6677025" y="2402205"/>
            <a:ext cx="2226310" cy="368300"/>
          </a:xfrm>
          <a:prstGeom prst="rect">
            <a:avLst/>
          </a:prstGeom>
          <a:noFill/>
        </p:spPr>
        <p:txBody>
          <a:bodyPr wrap="square" rtlCol="0">
            <a:spAutoFit/>
          </a:bodyPr>
          <a:p>
            <a:r>
              <a:rPr lang="zh-CN" altLang="en-US">
                <a:highlight>
                  <a:srgbClr val="FFFF00"/>
                </a:highlight>
              </a:rPr>
              <a:t>科创</a:t>
            </a:r>
            <a:r>
              <a:rPr lang="en-US" altLang="zh-CN">
                <a:highlight>
                  <a:srgbClr val="FFFF00"/>
                </a:highlight>
              </a:rPr>
              <a:t>18%</a:t>
            </a:r>
            <a:r>
              <a:rPr lang="zh-CN" altLang="en-US">
                <a:highlight>
                  <a:srgbClr val="FFFF00"/>
                </a:highlight>
              </a:rPr>
              <a:t>涨幅</a:t>
            </a:r>
            <a:endParaRPr lang="zh-CN" altLang="en-US">
              <a:highlight>
                <a:srgbClr val="FFFF00"/>
              </a:highlight>
            </a:endParaRPr>
          </a:p>
        </p:txBody>
      </p:sp>
      <p:sp>
        <p:nvSpPr>
          <p:cNvPr id="17" name="文本框 16"/>
          <p:cNvSpPr txBox="1"/>
          <p:nvPr/>
        </p:nvSpPr>
        <p:spPr>
          <a:xfrm>
            <a:off x="6677025" y="3851275"/>
            <a:ext cx="2603500" cy="368300"/>
          </a:xfrm>
          <a:prstGeom prst="rect">
            <a:avLst/>
          </a:prstGeom>
          <a:noFill/>
        </p:spPr>
        <p:txBody>
          <a:bodyPr wrap="square" rtlCol="0">
            <a:spAutoFit/>
          </a:bodyPr>
          <a:p>
            <a:r>
              <a:rPr lang="zh-CN" altLang="en-US">
                <a:highlight>
                  <a:srgbClr val="FFFF00"/>
                </a:highlight>
              </a:rPr>
              <a:t>中证</a:t>
            </a:r>
            <a:r>
              <a:rPr lang="en-US" altLang="zh-CN">
                <a:highlight>
                  <a:srgbClr val="FFFF00"/>
                </a:highlight>
              </a:rPr>
              <a:t>1000</a:t>
            </a:r>
            <a:r>
              <a:rPr lang="zh-CN" altLang="en-US">
                <a:highlight>
                  <a:srgbClr val="FFFF00"/>
                </a:highlight>
              </a:rPr>
              <a:t>基金</a:t>
            </a:r>
            <a:r>
              <a:rPr lang="en-US" altLang="zh-CN">
                <a:highlight>
                  <a:srgbClr val="FFFF00"/>
                </a:highlight>
              </a:rPr>
              <a:t>8%</a:t>
            </a:r>
            <a:r>
              <a:rPr lang="zh-CN" altLang="en-US">
                <a:highlight>
                  <a:srgbClr val="FFFF00"/>
                </a:highlight>
              </a:rPr>
              <a:t>涨幅</a:t>
            </a:r>
            <a:endParaRPr lang="zh-CN" altLang="en-US">
              <a:highlight>
                <a:srgbClr val="FFFF00"/>
              </a:highlight>
            </a:endParaRPr>
          </a:p>
        </p:txBody>
      </p:sp>
      <p:sp>
        <p:nvSpPr>
          <p:cNvPr id="18" name="文本框 17"/>
          <p:cNvSpPr txBox="1"/>
          <p:nvPr/>
        </p:nvSpPr>
        <p:spPr>
          <a:xfrm>
            <a:off x="429895" y="1414145"/>
            <a:ext cx="2243455" cy="368300"/>
          </a:xfrm>
          <a:prstGeom prst="rect">
            <a:avLst/>
          </a:prstGeom>
          <a:noFill/>
        </p:spPr>
        <p:txBody>
          <a:bodyPr wrap="square" rtlCol="0">
            <a:spAutoFit/>
          </a:bodyPr>
          <a:p>
            <a:r>
              <a:rPr lang="en-US" altLang="zh-CN">
                <a:highlight>
                  <a:srgbClr val="FFFF00"/>
                </a:highlight>
              </a:rPr>
              <a:t>3.23</a:t>
            </a:r>
            <a:r>
              <a:rPr lang="zh-CN" altLang="en-US">
                <a:highlight>
                  <a:srgbClr val="FFFF00"/>
                </a:highlight>
              </a:rPr>
              <a:t>牛线下移买指数</a:t>
            </a:r>
            <a:endParaRPr lang="zh-CN" altLang="en-US">
              <a:highlight>
                <a:srgbClr val="FFFF00"/>
              </a:highlight>
            </a:endParaRPr>
          </a:p>
        </p:txBody>
      </p:sp>
      <p:sp>
        <p:nvSpPr>
          <p:cNvPr id="19" name="文本框 18"/>
          <p:cNvSpPr txBox="1"/>
          <p:nvPr/>
        </p:nvSpPr>
        <p:spPr>
          <a:xfrm>
            <a:off x="3241040" y="2678430"/>
            <a:ext cx="2244090" cy="368300"/>
          </a:xfrm>
          <a:prstGeom prst="rect">
            <a:avLst/>
          </a:prstGeom>
          <a:noFill/>
        </p:spPr>
        <p:txBody>
          <a:bodyPr wrap="square" rtlCol="0">
            <a:spAutoFit/>
          </a:bodyPr>
          <a:p>
            <a:r>
              <a:rPr lang="en-US" altLang="zh-CN">
                <a:highlight>
                  <a:srgbClr val="FFFF00"/>
                </a:highlight>
              </a:rPr>
              <a:t>6.9</a:t>
            </a:r>
            <a:r>
              <a:rPr lang="zh-CN" altLang="en-US">
                <a:highlight>
                  <a:srgbClr val="FFFF00"/>
                </a:highlight>
              </a:rPr>
              <a:t>牛线下移买指数</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周金第二周：②赚个股的钱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63525" y="869950"/>
            <a:ext cx="5495290" cy="513524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155055" y="800735"/>
            <a:ext cx="4464685" cy="295910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155055" y="3336925"/>
            <a:ext cx="4471035" cy="3073400"/>
          </a:xfrm>
          <a:prstGeom prst="rect">
            <a:avLst/>
          </a:prstGeom>
          <a:ln>
            <a:solidFill>
              <a:schemeClr val="accent1"/>
            </a:solidFill>
          </a:ln>
        </p:spPr>
      </p:pic>
      <p:sp>
        <p:nvSpPr>
          <p:cNvPr id="8" name="文本框 7"/>
          <p:cNvSpPr txBox="1"/>
          <p:nvPr/>
        </p:nvSpPr>
        <p:spPr>
          <a:xfrm>
            <a:off x="6635115" y="2527935"/>
            <a:ext cx="2679700" cy="368300"/>
          </a:xfrm>
          <a:prstGeom prst="rect">
            <a:avLst/>
          </a:prstGeom>
          <a:noFill/>
        </p:spPr>
        <p:txBody>
          <a:bodyPr wrap="square" rtlCol="0">
            <a:spAutoFit/>
          </a:bodyPr>
          <a:p>
            <a:r>
              <a:rPr lang="zh-CN" altLang="en-US">
                <a:highlight>
                  <a:srgbClr val="FFFF00"/>
                </a:highlight>
              </a:rPr>
              <a:t>趋势慢牛类控盘股</a:t>
            </a:r>
            <a:endParaRPr lang="zh-CN" altLang="en-US">
              <a:highlight>
                <a:srgbClr val="FFFF00"/>
              </a:highlight>
            </a:endParaRPr>
          </a:p>
        </p:txBody>
      </p:sp>
      <p:sp>
        <p:nvSpPr>
          <p:cNvPr id="11" name="文本框 10"/>
          <p:cNvSpPr txBox="1"/>
          <p:nvPr/>
        </p:nvSpPr>
        <p:spPr>
          <a:xfrm>
            <a:off x="6488430" y="3625215"/>
            <a:ext cx="2972435" cy="368300"/>
          </a:xfrm>
          <a:prstGeom prst="rect">
            <a:avLst/>
          </a:prstGeom>
          <a:noFill/>
        </p:spPr>
        <p:txBody>
          <a:bodyPr wrap="square" rtlCol="0">
            <a:spAutoFit/>
          </a:bodyPr>
          <a:p>
            <a:r>
              <a:rPr lang="zh-CN" altLang="en-US">
                <a:highlight>
                  <a:srgbClr val="FFFF00"/>
                </a:highlight>
              </a:rPr>
              <a:t>加速拉升类控盘股</a:t>
            </a:r>
            <a:endParaRPr lang="zh-CN" altLang="en-US">
              <a:highlight>
                <a:srgbClr val="FFFF00"/>
              </a:highlight>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《主线淘金》选突破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rcRect l="3733" t="6126" r="64407" b="4884"/>
          <a:stretch>
            <a:fillRect/>
          </a:stretch>
        </p:blipFill>
        <p:spPr>
          <a:xfrm>
            <a:off x="8791575" y="5039995"/>
            <a:ext cx="1398270" cy="1365250"/>
          </a:xfrm>
          <a:prstGeom prst="rect">
            <a:avLst/>
          </a:prstGeom>
          <a:ln>
            <a:solidFill>
              <a:schemeClr val="accent1"/>
            </a:solidFill>
          </a:ln>
        </p:spPr>
      </p:pic>
      <p:sp>
        <p:nvSpPr>
          <p:cNvPr id="10" name="文本框 9"/>
          <p:cNvSpPr txBox="1"/>
          <p:nvPr/>
        </p:nvSpPr>
        <p:spPr>
          <a:xfrm>
            <a:off x="10189845" y="4946015"/>
            <a:ext cx="2414270" cy="1568450"/>
          </a:xfrm>
          <a:prstGeom prst="rect">
            <a:avLst/>
          </a:prstGeom>
          <a:noFill/>
        </p:spPr>
        <p:txBody>
          <a:bodyPr wrap="square" rtlCol="0">
            <a:spAutoFit/>
          </a:bodyPr>
          <a:p>
            <a:r>
              <a:rPr lang="zh-CN" altLang="en-US" sz="1600">
                <a:solidFill>
                  <a:srgbClr val="FF0000"/>
                </a:solidFill>
              </a:rPr>
              <a:t>《主线淘金》</a:t>
            </a:r>
            <a:r>
              <a:rPr lang="en-US" altLang="zh-CN" sz="1600">
                <a:solidFill>
                  <a:srgbClr val="FF0000"/>
                </a:solidFill>
              </a:rPr>
              <a:t>158/</a:t>
            </a:r>
            <a:r>
              <a:rPr lang="zh-CN" altLang="en-US" sz="1600">
                <a:solidFill>
                  <a:srgbClr val="FF0000"/>
                </a:solidFill>
              </a:rPr>
              <a:t>月</a:t>
            </a:r>
            <a:endParaRPr lang="zh-CN" altLang="en-US" sz="1600">
              <a:solidFill>
                <a:srgbClr val="FF0000"/>
              </a:solidFill>
            </a:endParaRPr>
          </a:p>
          <a:p>
            <a:pPr algn="ctr"/>
            <a:r>
              <a:rPr lang="zh-CN" altLang="en-US" sz="1600">
                <a:solidFill>
                  <a:srgbClr val="F315F3"/>
                </a:solidFill>
              </a:rPr>
              <a:t>找主线</a:t>
            </a:r>
            <a:endParaRPr lang="zh-CN" altLang="en-US" sz="1600">
              <a:solidFill>
                <a:srgbClr val="F315F3"/>
              </a:solidFill>
            </a:endParaRPr>
          </a:p>
          <a:p>
            <a:pPr algn="ctr"/>
            <a:r>
              <a:rPr lang="zh-CN" altLang="en-US" sz="1600">
                <a:solidFill>
                  <a:srgbClr val="F315F3"/>
                </a:solidFill>
              </a:rPr>
              <a:t>选突破</a:t>
            </a:r>
            <a:endParaRPr lang="zh-CN" altLang="en-US" sz="1600">
              <a:solidFill>
                <a:srgbClr val="F315F3"/>
              </a:solidFill>
            </a:endParaRPr>
          </a:p>
          <a:p>
            <a:pPr algn="ctr"/>
            <a:r>
              <a:rPr lang="zh-CN" altLang="en-US" sz="1600">
                <a:solidFill>
                  <a:srgbClr val="F315F3"/>
                </a:solidFill>
              </a:rPr>
              <a:t>买回档</a:t>
            </a:r>
            <a:endParaRPr lang="zh-CN" altLang="en-US" sz="1600">
              <a:solidFill>
                <a:srgbClr val="F315F3"/>
              </a:solidFill>
            </a:endParaRPr>
          </a:p>
          <a:p>
            <a:pPr algn="ctr"/>
            <a:r>
              <a:rPr lang="zh-CN" altLang="en-US" sz="1600">
                <a:solidFill>
                  <a:srgbClr val="F315F3"/>
                </a:solidFill>
              </a:rPr>
              <a:t>卖盘弱</a:t>
            </a:r>
            <a:endParaRPr lang="zh-CN" altLang="en-US" sz="1600">
              <a:solidFill>
                <a:srgbClr val="F315F3"/>
              </a:solidFill>
            </a:endParaRPr>
          </a:p>
          <a:p>
            <a:endParaRPr lang="zh-CN" altLang="en-US" sz="1600">
              <a:solidFill>
                <a:srgbClr val="F315F3"/>
              </a:solidFill>
            </a:endParaRPr>
          </a:p>
        </p:txBody>
      </p:sp>
      <p:pic>
        <p:nvPicPr>
          <p:cNvPr id="3" name="图片 2"/>
          <p:cNvPicPr>
            <a:picLocks noChangeAspect="1"/>
          </p:cNvPicPr>
          <p:nvPr/>
        </p:nvPicPr>
        <p:blipFill>
          <a:blip r:embed="rId2"/>
          <a:stretch>
            <a:fillRect/>
          </a:stretch>
        </p:blipFill>
        <p:spPr>
          <a:xfrm>
            <a:off x="0" y="947420"/>
            <a:ext cx="5642610" cy="4962525"/>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5114925" y="1014730"/>
            <a:ext cx="3754755" cy="3535680"/>
          </a:xfrm>
          <a:prstGeom prst="rect">
            <a:avLst/>
          </a:prstGeom>
          <a:ln>
            <a:solidFill>
              <a:schemeClr val="accent1"/>
            </a:solidFill>
          </a:ln>
        </p:spPr>
      </p:pic>
      <p:sp>
        <p:nvSpPr>
          <p:cNvPr id="6" name="文本框 5"/>
          <p:cNvSpPr txBox="1"/>
          <p:nvPr/>
        </p:nvSpPr>
        <p:spPr>
          <a:xfrm>
            <a:off x="5288280" y="1163320"/>
            <a:ext cx="181165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a:t>
            </a:r>
            <a:r>
              <a:rPr lang="en-US" altLang="zh-CN">
                <a:highlight>
                  <a:srgbClr val="FFFF00"/>
                </a:highlight>
              </a:rPr>
              <a:t>11</a:t>
            </a:r>
            <a:r>
              <a:rPr lang="zh-CN" altLang="en-US">
                <a:highlight>
                  <a:srgbClr val="FFFF00"/>
                </a:highlight>
              </a:rPr>
              <a:t>日选股，</a:t>
            </a:r>
            <a:endParaRPr lang="zh-CN" altLang="en-US">
              <a:highlight>
                <a:srgbClr val="FFFF00"/>
              </a:highlight>
            </a:endParaRPr>
          </a:p>
          <a:p>
            <a:r>
              <a:rPr lang="zh-CN" altLang="en-US">
                <a:highlight>
                  <a:srgbClr val="FFFF00"/>
                </a:highlight>
              </a:rPr>
              <a:t>最大涨幅</a:t>
            </a:r>
            <a:r>
              <a:rPr lang="en-US" altLang="zh-CN">
                <a:highlight>
                  <a:srgbClr val="FFFF00"/>
                </a:highlight>
              </a:rPr>
              <a:t>42%</a:t>
            </a:r>
            <a:endParaRPr lang="en-US" altLang="zh-CN">
              <a:highlight>
                <a:srgbClr val="FFFF00"/>
              </a:highlight>
            </a:endParaRPr>
          </a:p>
        </p:txBody>
      </p:sp>
      <p:pic>
        <p:nvPicPr>
          <p:cNvPr id="7" name="图片 6"/>
          <p:cNvPicPr>
            <a:picLocks noChangeAspect="1"/>
          </p:cNvPicPr>
          <p:nvPr/>
        </p:nvPicPr>
        <p:blipFill>
          <a:blip r:embed="rId4"/>
          <a:stretch>
            <a:fillRect/>
          </a:stretch>
        </p:blipFill>
        <p:spPr>
          <a:xfrm>
            <a:off x="8954135" y="1014730"/>
            <a:ext cx="3184525" cy="3536315"/>
          </a:xfrm>
          <a:prstGeom prst="rect">
            <a:avLst/>
          </a:prstGeom>
          <a:ln>
            <a:solidFill>
              <a:schemeClr val="accent1"/>
            </a:solidFill>
          </a:ln>
        </p:spPr>
      </p:pic>
      <p:sp>
        <p:nvSpPr>
          <p:cNvPr id="8" name="文本框 7"/>
          <p:cNvSpPr txBox="1"/>
          <p:nvPr/>
        </p:nvSpPr>
        <p:spPr>
          <a:xfrm>
            <a:off x="9649460" y="2134235"/>
            <a:ext cx="2043430"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a:t>
            </a:r>
            <a:r>
              <a:rPr lang="en-US" altLang="zh-CN">
                <a:highlight>
                  <a:srgbClr val="FFFF00"/>
                </a:highlight>
              </a:rPr>
              <a:t>9</a:t>
            </a:r>
            <a:r>
              <a:rPr lang="zh-CN" altLang="en-US">
                <a:highlight>
                  <a:srgbClr val="FFFF00"/>
                </a:highlight>
              </a:rPr>
              <a:t>日选股，</a:t>
            </a:r>
            <a:endParaRPr lang="zh-CN" altLang="en-US">
              <a:highlight>
                <a:srgbClr val="FFFF00"/>
              </a:highlight>
            </a:endParaRPr>
          </a:p>
          <a:p>
            <a:r>
              <a:rPr lang="zh-CN" altLang="en-US">
                <a:highlight>
                  <a:srgbClr val="FFFF00"/>
                </a:highlight>
              </a:rPr>
              <a:t>最大涨幅</a:t>
            </a:r>
            <a:r>
              <a:rPr lang="en-US" altLang="zh-CN">
                <a:highlight>
                  <a:srgbClr val="FFFF00"/>
                </a:highlight>
              </a:rPr>
              <a:t>24%</a:t>
            </a:r>
            <a:endParaRPr lang="en-US" altLang="zh-CN">
              <a:highlight>
                <a:srgbClr val="FFFF00"/>
              </a:highlight>
            </a:endParaRPr>
          </a:p>
        </p:txBody>
      </p:sp>
      <p:pic>
        <p:nvPicPr>
          <p:cNvPr id="18" name="图片 17"/>
          <p:cNvPicPr>
            <a:picLocks noChangeAspect="1"/>
          </p:cNvPicPr>
          <p:nvPr/>
        </p:nvPicPr>
        <p:blipFill>
          <a:blip r:embed="rId5"/>
          <a:stretch>
            <a:fillRect/>
          </a:stretch>
        </p:blipFill>
        <p:spPr>
          <a:xfrm>
            <a:off x="5114925" y="4796790"/>
            <a:ext cx="3509010" cy="1499870"/>
          </a:xfrm>
          <a:prstGeom prst="rect">
            <a:avLst/>
          </a:prstGeom>
          <a:ln>
            <a:solidFill>
              <a:schemeClr val="accent1"/>
            </a:solidFill>
          </a:ln>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1789</Words>
  <Application>WPS 演示</Application>
  <PresentationFormat>宽屏</PresentationFormat>
  <Paragraphs>168</Paragraphs>
  <Slides>20</Slides>
  <Notes>4</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20</vt:i4>
      </vt:variant>
    </vt:vector>
  </HeadingPairs>
  <TitlesOfParts>
    <vt:vector size="46"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Segoe Print</vt:lpstr>
      <vt:lpstr>Arial Unicode MS</vt:lpstr>
      <vt:lpstr>Calibri</vt:lpstr>
      <vt:lpstr>KSOF954951BB</vt:lpstr>
      <vt:lpstr>KSOFDDF55C4C</vt:lpstr>
      <vt:lpstr>Noto Sans S Chinese Black</vt:lpstr>
      <vt:lpstr>思源黑体 CN Bold</vt:lpstr>
      <vt:lpstr>思源黑体 CN Medium</vt:lpstr>
      <vt:lpstr>思源黑体 CN Normal</vt:lpstr>
      <vt:lpstr>清雅黑体</vt:lpstr>
      <vt:lpstr>Saturday Sans Regular</vt:lpstr>
      <vt:lpstr>方正宝黑体 简 Medium</vt:lpstr>
      <vt:lpstr>KSOFD723FC5D</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1287</cp:revision>
  <dcterms:created xsi:type="dcterms:W3CDTF">2019-06-19T02:08:00Z</dcterms:created>
  <dcterms:modified xsi:type="dcterms:W3CDTF">2026-06-22T09:07:18Z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