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8"/>
  </p:notesMasterIdLst>
  <p:handoutMasterIdLst>
    <p:handoutMasterId r:id="rId29"/>
  </p:handoutMasterIdLst>
  <p:sldIdLst>
    <p:sldId id="263" r:id="rId4"/>
    <p:sldId id="271" r:id="rId5"/>
    <p:sldId id="296" r:id="rId6"/>
    <p:sldId id="3425" r:id="rId7"/>
    <p:sldId id="4092" r:id="rId8"/>
    <p:sldId id="2169" r:id="rId9"/>
    <p:sldId id="4093" r:id="rId10"/>
    <p:sldId id="4067" r:id="rId11"/>
    <p:sldId id="4078" r:id="rId12"/>
    <p:sldId id="4081" r:id="rId13"/>
    <p:sldId id="4083" r:id="rId14"/>
    <p:sldId id="1591" r:id="rId15"/>
    <p:sldId id="4094" r:id="rId16"/>
    <p:sldId id="4095" r:id="rId17"/>
    <p:sldId id="3657" r:id="rId18"/>
    <p:sldId id="3510" r:id="rId19"/>
    <p:sldId id="1932" r:id="rId20"/>
    <p:sldId id="3082" r:id="rId21"/>
    <p:sldId id="3565" r:id="rId22"/>
    <p:sldId id="615" r:id="rId23"/>
    <p:sldId id="2279" r:id="rId24"/>
    <p:sldId id="3690" r:id="rId25"/>
    <p:sldId id="4096" r:id="rId26"/>
    <p:sldId id="270" r:id="rId27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3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E123DA"/>
    <a:srgbClr val="D7000F"/>
    <a:srgbClr val="23B253"/>
    <a:srgbClr val="3422E2"/>
    <a:srgbClr val="FFFFFF"/>
    <a:srgbClr val="CF00B5"/>
    <a:srgbClr val="CB02CD"/>
    <a:srgbClr val="FFF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3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151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tags" Target="../tags/tag133.xml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6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8.xml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3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40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4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image" Target="../media/image3.png"/><Relationship Id="rId3" Type="http://schemas.openxmlformats.org/officeDocument/2006/relationships/tags" Target="../tags/tag148.xml"/><Relationship Id="rId2" Type="http://schemas.openxmlformats.org/officeDocument/2006/relationships/image" Target="../media/image1.png"/><Relationship Id="rId1" Type="http://schemas.openxmlformats.org/officeDocument/2006/relationships/tags" Target="../tags/tag1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7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0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14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3048000" y="3244850"/>
            <a:ext cx="6096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3.6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月以来的强权重弱题材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8357870" y="1492250"/>
            <a:ext cx="2668905" cy="3536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737235"/>
            <a:ext cx="6991350" cy="4688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9615" y="1235075"/>
            <a:ext cx="6069330" cy="16833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9615" y="2967990"/>
            <a:ext cx="4883785" cy="35871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椭圆 9"/>
          <p:cNvSpPr/>
          <p:nvPr/>
        </p:nvSpPr>
        <p:spPr>
          <a:xfrm>
            <a:off x="10884535" y="1296670"/>
            <a:ext cx="1082675" cy="388620"/>
          </a:xfrm>
          <a:prstGeom prst="ellipse">
            <a:avLst/>
          </a:prstGeom>
          <a:solidFill>
            <a:schemeClr val="accent5">
              <a:lumMod val="75000"/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6209665" y="759460"/>
            <a:ext cx="866775" cy="388620"/>
          </a:xfrm>
          <a:prstGeom prst="ellipse">
            <a:avLst/>
          </a:prstGeom>
          <a:solidFill>
            <a:schemeClr val="accent5">
              <a:lumMod val="75000"/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329055" y="56445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指数高位、控盘、题材走弱、</a:t>
            </a:r>
            <a:r>
              <a:rPr lang="en-US" altLang="zh-CN">
                <a:solidFill>
                  <a:srgbClr val="FF0000"/>
                </a:solidFill>
              </a:rPr>
              <a:t>333</a:t>
            </a:r>
            <a:r>
              <a:rPr lang="zh-CN" altLang="en-US">
                <a:solidFill>
                  <a:srgbClr val="FF0000"/>
                </a:solidFill>
              </a:rPr>
              <a:t>降仓</a:t>
            </a:r>
            <a:endParaRPr lang="zh-CN" altLang="en-US">
              <a:solidFill>
                <a:srgbClr val="FF0000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业绩窗口资金调仓，先卖后买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b="46881"/>
          <a:stretch>
            <a:fillRect/>
          </a:stretch>
        </p:blipFill>
        <p:spPr>
          <a:xfrm>
            <a:off x="150495" y="3333750"/>
            <a:ext cx="4783455" cy="2359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495" y="821690"/>
            <a:ext cx="4782820" cy="23590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2855" y="821690"/>
            <a:ext cx="4589145" cy="23596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557655" y="5772150"/>
            <a:ext cx="25361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陆续涨到前高回落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653655" y="2143125"/>
            <a:ext cx="23139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高标人气龙头跌停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0480" y="3333750"/>
            <a:ext cx="4541520" cy="23602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文本框 12"/>
          <p:cNvSpPr txBox="1"/>
          <p:nvPr/>
        </p:nvSpPr>
        <p:spPr>
          <a:xfrm>
            <a:off x="7306310" y="5772150"/>
            <a:ext cx="22371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指数阶梯式回落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市场看点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业绩选股（上升通道）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610" y="802005"/>
            <a:ext cx="4699635" cy="49472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135" y="802005"/>
            <a:ext cx="4050030" cy="35591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5975" y="1080135"/>
            <a:ext cx="3391535" cy="300291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085" y="3429000"/>
            <a:ext cx="3514090" cy="30899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7207250" y="4739005"/>
            <a:ext cx="48609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315F3"/>
                </a:solidFill>
              </a:rPr>
              <a:t>业绩</a:t>
            </a:r>
            <a:r>
              <a:rPr lang="en-US" altLang="zh-CN">
                <a:solidFill>
                  <a:srgbClr val="F315F3"/>
                </a:solidFill>
              </a:rPr>
              <a:t>+</a:t>
            </a:r>
            <a:r>
              <a:rPr lang="zh-CN" altLang="en-US">
                <a:solidFill>
                  <a:srgbClr val="F315F3"/>
                </a:solidFill>
              </a:rPr>
              <a:t>资金</a:t>
            </a:r>
            <a:r>
              <a:rPr lang="en-US" altLang="zh-CN">
                <a:solidFill>
                  <a:srgbClr val="F315F3"/>
                </a:solidFill>
              </a:rPr>
              <a:t>+</a:t>
            </a:r>
            <a:r>
              <a:rPr lang="zh-CN" altLang="en-US">
                <a:solidFill>
                  <a:srgbClr val="F315F3"/>
                </a:solidFill>
              </a:rPr>
              <a:t>控盘</a:t>
            </a:r>
            <a:r>
              <a:rPr lang="en-US" altLang="zh-CN">
                <a:solidFill>
                  <a:srgbClr val="F315F3"/>
                </a:solidFill>
              </a:rPr>
              <a:t>+</a:t>
            </a:r>
            <a:r>
              <a:rPr lang="zh-CN" altLang="en-US">
                <a:solidFill>
                  <a:srgbClr val="F315F3"/>
                </a:solidFill>
              </a:rPr>
              <a:t>趋势</a:t>
            </a:r>
            <a:r>
              <a:rPr lang="zh-CN" altLang="en-US"/>
              <a:t>持续走强</a:t>
            </a:r>
            <a:endParaRPr lang="zh-CN" altLang="en-US"/>
          </a:p>
          <a:p>
            <a:endParaRPr lang="zh-CN" altLang="en-US"/>
          </a:p>
          <a:p>
            <a:r>
              <a:rPr lang="zh-CN" altLang="en-US">
                <a:solidFill>
                  <a:srgbClr val="FF0000"/>
                </a:solidFill>
              </a:rPr>
              <a:t>绩优股</a:t>
            </a:r>
            <a:r>
              <a:rPr lang="zh-CN" altLang="en-US"/>
              <a:t>更容易获得业绩披露期资金的青睐</a:t>
            </a:r>
            <a:endParaRPr lang="zh-CN" altLang="en-US"/>
          </a:p>
          <a:p>
            <a:endParaRPr lang="zh-CN" altLang="en-US"/>
          </a:p>
        </p:txBody>
      </p:sp>
    </p:spTree>
    <p:custDataLst>
      <p:tags r:id="rId6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23365" y="60325"/>
            <a:ext cx="9615170" cy="13220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0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业绩选股（周线金叉）</a:t>
            </a: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40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5" y="930910"/>
            <a:ext cx="5026660" cy="47155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900" y="930910"/>
            <a:ext cx="3914140" cy="3606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730" y="2437130"/>
            <a:ext cx="3822065" cy="35401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5421630" y="4828540"/>
            <a:ext cx="262636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周线金叉</a:t>
            </a:r>
            <a:r>
              <a:rPr lang="zh-CN" altLang="en-US"/>
              <a:t>往往是过去</a:t>
            </a:r>
            <a:endParaRPr lang="zh-CN" altLang="en-US"/>
          </a:p>
          <a:p>
            <a:r>
              <a:rPr lang="zh-CN" altLang="en-US"/>
              <a:t>一段时间在调整，刚有</a:t>
            </a:r>
            <a:endParaRPr lang="zh-CN" altLang="en-US"/>
          </a:p>
          <a:p>
            <a:r>
              <a:rPr lang="zh-CN" altLang="en-US"/>
              <a:t>资金介入的个股。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个股走强走弱的区别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个股强弱对比"/>
          <p:cNvPicPr>
            <a:picLocks noChangeAspect="1"/>
          </p:cNvPicPr>
          <p:nvPr/>
        </p:nvPicPr>
        <p:blipFill>
          <a:blip r:embed="rId2"/>
          <a:srcRect t="17656" r="17551" b="8552"/>
          <a:stretch>
            <a:fillRect/>
          </a:stretch>
        </p:blipFill>
        <p:spPr>
          <a:xfrm>
            <a:off x="724535" y="826135"/>
            <a:ext cx="10589260" cy="567372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71035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9565640" y="887095"/>
            <a:ext cx="1090930" cy="35560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64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25315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业绩窗口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altLang="en-US" sz="66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腾笼换鸟</a:t>
            </a:r>
            <a:endParaRPr lang="zh-CN" altLang="en-US" sz="66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2025.6.22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76935" y="847090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386570" y="918845"/>
            <a:ext cx="688975" cy="12255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  <p:sp>
        <p:nvSpPr>
          <p:cNvPr id="3" name="矩形 2"/>
          <p:cNvSpPr/>
          <p:nvPr/>
        </p:nvSpPr>
        <p:spPr>
          <a:xfrm>
            <a:off x="7487920" y="887095"/>
            <a:ext cx="611505" cy="113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1920x1080_17505846311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4" name="图片 3" descr="3+2_17505848346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本节课内容大纲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7495" y="1099820"/>
            <a:ext cx="11521440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</a:rPr>
              <a:t>1.</a:t>
            </a:r>
            <a:r>
              <a:rPr lang="zh-CN" altLang="en-US" sz="4000">
                <a:solidFill>
                  <a:srgbClr val="FF0000"/>
                </a:solidFill>
              </a:rPr>
              <a:t>市场重回</a:t>
            </a:r>
            <a:r>
              <a:rPr lang="en-US" altLang="zh-CN" sz="4000">
                <a:solidFill>
                  <a:srgbClr val="FF0000"/>
                </a:solidFill>
              </a:rPr>
              <a:t>3400</a:t>
            </a:r>
            <a:r>
              <a:rPr lang="zh-CN" altLang="en-US" sz="4000">
                <a:solidFill>
                  <a:srgbClr val="FF0000"/>
                </a:solidFill>
              </a:rPr>
              <a:t>点，对增量考验加大</a:t>
            </a:r>
            <a:endParaRPr lang="zh-CN" altLang="en-US" sz="4000">
              <a:solidFill>
                <a:srgbClr val="FF0000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2.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中线上攻高位注意控盘股分化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  <a:p>
            <a:pPr algn="ctr">
              <a:lnSpc>
                <a:spcPct val="180000"/>
              </a:lnSpc>
            </a:pPr>
            <a:r>
              <a:rPr lang="en-US" altLang="zh-CN" sz="4000">
                <a:solidFill>
                  <a:srgbClr val="FF0000"/>
                </a:solidFill>
                <a:sym typeface="+mn-ea"/>
              </a:rPr>
              <a:t>3.</a:t>
            </a:r>
            <a:r>
              <a:rPr lang="zh-CN" altLang="en-US" sz="4000">
                <a:solidFill>
                  <a:srgbClr val="FF0000"/>
                </a:solidFill>
                <a:sym typeface="+mn-ea"/>
              </a:rPr>
              <a:t>高切低节奏中的轮动试错</a:t>
            </a:r>
            <a:endParaRPr lang="zh-CN" altLang="en-US" sz="4000">
              <a:solidFill>
                <a:srgbClr val="FF0000"/>
              </a:solidFill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850" y="5113020"/>
            <a:ext cx="3162300" cy="9144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业绩窗口，资金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“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腾笼换鸟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”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" y="831215"/>
            <a:ext cx="8673465" cy="56362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837295" y="1383030"/>
            <a:ext cx="321373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①</a:t>
            </a:r>
            <a:r>
              <a:rPr lang="en-US" altLang="zh-CN"/>
              <a:t>5-6</a:t>
            </a:r>
            <a:r>
              <a:rPr lang="zh-CN" altLang="en-US"/>
              <a:t>月</a:t>
            </a:r>
            <a:r>
              <a:rPr lang="zh-CN" altLang="en-US">
                <a:solidFill>
                  <a:srgbClr val="FF0000"/>
                </a:solidFill>
              </a:rPr>
              <a:t>业绩真空期</a:t>
            </a:r>
            <a:r>
              <a:rPr lang="zh-CN" altLang="en-US"/>
              <a:t>，做超跌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②</a:t>
            </a:r>
            <a:r>
              <a:rPr lang="en-US" altLang="zh-CN"/>
              <a:t>7-8</a:t>
            </a:r>
            <a:r>
              <a:rPr lang="zh-CN" altLang="en-US"/>
              <a:t>月</a:t>
            </a:r>
            <a:r>
              <a:rPr lang="zh-CN" altLang="en-US">
                <a:solidFill>
                  <a:srgbClr val="FF0000"/>
                </a:solidFill>
              </a:rPr>
              <a:t>业绩兑现期</a:t>
            </a:r>
            <a:r>
              <a:rPr lang="zh-CN" altLang="en-US"/>
              <a:t>，做绩优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③</a:t>
            </a:r>
            <a:r>
              <a:rPr lang="zh-CN" altLang="en-US">
                <a:solidFill>
                  <a:srgbClr val="0029DA"/>
                </a:solidFill>
              </a:rPr>
              <a:t>资金切换</a:t>
            </a:r>
            <a:r>
              <a:rPr lang="zh-CN" altLang="en-US"/>
              <a:t>导致市场震荡</a:t>
            </a:r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规避</a:t>
            </a:r>
            <a:r>
              <a:rPr lang="zh-CN" altLang="en-US">
                <a:solidFill>
                  <a:srgbClr val="00B050"/>
                </a:solidFill>
              </a:rPr>
              <a:t>绩差股</a:t>
            </a:r>
            <a:r>
              <a:rPr lang="zh-CN" altLang="en-US"/>
              <a:t>，破位股，</a:t>
            </a:r>
            <a:endParaRPr lang="zh-CN" altLang="en-US"/>
          </a:p>
          <a:p>
            <a:r>
              <a:rPr lang="zh-CN" altLang="en-US"/>
              <a:t>腾挪资金准备做</a:t>
            </a:r>
            <a:r>
              <a:rPr lang="zh-CN" altLang="en-US">
                <a:solidFill>
                  <a:srgbClr val="F315F3"/>
                </a:solidFill>
              </a:rPr>
              <a:t>绩优股</a:t>
            </a:r>
            <a:endParaRPr lang="zh-CN" altLang="en-US">
              <a:solidFill>
                <a:srgbClr val="F315F3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37890" y="3184525"/>
            <a:ext cx="33039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4 7 8 10</a:t>
            </a:r>
            <a:r>
              <a:rPr lang="zh-CN" altLang="en-US">
                <a:highlight>
                  <a:srgbClr val="FFFF00"/>
                </a:highlight>
              </a:rPr>
              <a:t>月上涨和业绩成正比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业绩真空期轮动修复到达末期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8010" y="1247140"/>
            <a:ext cx="8959215" cy="46863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5644515" y="253174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（机器人）</a:t>
            </a:r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9290050" y="2986405"/>
            <a:ext cx="10725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（传媒）</a:t>
            </a:r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7413625" y="5350510"/>
            <a:ext cx="3297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暗线（银行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控盘）走强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券商的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“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渣男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”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时刻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040" y="4671695"/>
            <a:ext cx="2597150" cy="7556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20000"/>
              </a:lnSpc>
            </a:pP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6" name="图片 5"/>
          <p:cNvPicPr/>
          <p:nvPr/>
        </p:nvPicPr>
        <p:blipFill>
          <a:blip r:embed="rId2"/>
          <a:srcRect l="29906" t="5459"/>
          <a:stretch>
            <a:fillRect/>
          </a:stretch>
        </p:blipFill>
        <p:spPr>
          <a:xfrm>
            <a:off x="0" y="1019175"/>
            <a:ext cx="6913245" cy="54216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975" y="1142365"/>
            <a:ext cx="5513070" cy="29578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7205345" y="4309110"/>
            <a:ext cx="4427855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10000"/>
              </a:lnSpc>
            </a:pPr>
            <a:r>
              <a:rPr lang="en-US" altLang="zh-CN">
                <a:highlight>
                  <a:srgbClr val="FFFF00"/>
                </a:highlight>
              </a:rPr>
              <a:t>6.12</a:t>
            </a:r>
            <a:r>
              <a:rPr lang="zh-CN" altLang="en-US">
                <a:highlight>
                  <a:srgbClr val="FFFF00"/>
                </a:highlight>
              </a:rPr>
              <a:t>课程原话：</a:t>
            </a:r>
            <a:endParaRPr lang="zh-CN" altLang="en-US">
              <a:highlight>
                <a:srgbClr val="FFFF00"/>
              </a:highlight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highlight>
                  <a:srgbClr val="FFFF00"/>
                </a:highlight>
              </a:rPr>
              <a:t>“</a:t>
            </a:r>
            <a:r>
              <a:rPr lang="zh-CN" altLang="en-US">
                <a:highlight>
                  <a:srgbClr val="FFFF00"/>
                </a:highlight>
              </a:rPr>
              <a:t>券商一个月只上一次班，每当你看到他放量的时候，很容易是阶段高点，因为可能未来一个月他都不会再出现。</a:t>
            </a:r>
            <a:r>
              <a:rPr lang="en-US" altLang="zh-CN">
                <a:highlight>
                  <a:srgbClr val="FFFF00"/>
                </a:highlight>
              </a:rPr>
              <a:t>”</a:t>
            </a:r>
            <a:endParaRPr lang="en-US" altLang="zh-CN">
              <a:highlight>
                <a:srgbClr val="FFFF00"/>
              </a:highlight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中线上攻高位回落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5335" y="12172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516620" y="1217295"/>
            <a:ext cx="3493135" cy="46253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E123DA"/>
                </a:solidFill>
              </a:rPr>
              <a:t>未来：</a:t>
            </a:r>
            <a:endParaRPr lang="zh-CN" altLang="en-US">
              <a:solidFill>
                <a:srgbClr val="E123DA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①高位震荡易</a:t>
            </a:r>
            <a:r>
              <a:rPr lang="zh-CN" altLang="en-US">
                <a:solidFill>
                  <a:srgbClr val="00B050"/>
                </a:solidFill>
              </a:rPr>
              <a:t>绿帽背离</a:t>
            </a:r>
            <a:r>
              <a:rPr lang="en-US" altLang="zh-CN">
                <a:solidFill>
                  <a:srgbClr val="00B050"/>
                </a:solidFill>
              </a:rPr>
              <a:t>/</a:t>
            </a:r>
            <a:r>
              <a:rPr lang="zh-CN" altLang="en-US">
                <a:solidFill>
                  <a:srgbClr val="FF0000"/>
                </a:solidFill>
              </a:rPr>
              <a:t>牛线下移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②风险释放中，减少操作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rgbClr val="FF0000"/>
                </a:solidFill>
              </a:rPr>
              <a:t>市场特征：</a:t>
            </a:r>
            <a:endParaRPr lang="zh-CN" altLang="en-US">
              <a:solidFill>
                <a:srgbClr val="FF0000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①拉指数</a:t>
            </a:r>
            <a:r>
              <a:rPr lang="zh-CN" altLang="en-US">
                <a:solidFill>
                  <a:srgbClr val="F315F3"/>
                </a:solidFill>
              </a:rPr>
              <a:t>权重</a:t>
            </a:r>
            <a:r>
              <a:rPr lang="en-US" altLang="zh-CN">
                <a:solidFill>
                  <a:srgbClr val="F315F3"/>
                </a:solidFill>
              </a:rPr>
              <a:t>/</a:t>
            </a:r>
            <a:r>
              <a:rPr lang="zh-CN" altLang="en-US">
                <a:solidFill>
                  <a:srgbClr val="F315F3"/>
                </a:solidFill>
              </a:rPr>
              <a:t>局部控盘股（银行）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zh-CN" altLang="en-US">
                <a:solidFill>
                  <a:schemeClr val="tx1"/>
                </a:solidFill>
              </a:rPr>
              <a:t>②题材随指数</a:t>
            </a:r>
            <a:r>
              <a:rPr lang="en-US" altLang="zh-CN">
                <a:solidFill>
                  <a:srgbClr val="0029DA"/>
                </a:solidFill>
              </a:rPr>
              <a:t>S</a:t>
            </a:r>
            <a:r>
              <a:rPr lang="zh-CN" altLang="en-US">
                <a:solidFill>
                  <a:srgbClr val="0029DA"/>
                </a:solidFill>
              </a:rPr>
              <a:t>点</a:t>
            </a:r>
            <a:r>
              <a:rPr lang="zh-CN" altLang="en-US">
                <a:solidFill>
                  <a:schemeClr val="tx1"/>
                </a:solidFill>
              </a:rPr>
              <a:t>破位</a:t>
            </a:r>
            <a:r>
              <a:rPr lang="zh-CN" altLang="en-US">
                <a:solidFill>
                  <a:srgbClr val="0029DA"/>
                </a:solidFill>
              </a:rPr>
              <a:t>（周死叉）</a:t>
            </a:r>
            <a:endParaRPr lang="zh-CN" altLang="en-US">
              <a:solidFill>
                <a:srgbClr val="0029DA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rgbClr val="0029DA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rgbClr val="0029DA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solidFill>
                  <a:srgbClr val="F315F3"/>
                </a:solidFill>
              </a:rPr>
              <a:t>5</a:t>
            </a:r>
            <a:r>
              <a:rPr lang="zh-CN" altLang="en-US">
                <a:solidFill>
                  <a:srgbClr val="F315F3"/>
                </a:solidFill>
              </a:rPr>
              <a:t>月中</a:t>
            </a:r>
            <a:r>
              <a:rPr lang="zh-CN" altLang="en-US">
                <a:solidFill>
                  <a:schemeClr val="tx1"/>
                </a:solidFill>
              </a:rPr>
              <a:t>判断中线上攻要</a:t>
            </a:r>
            <a:r>
              <a:rPr lang="zh-CN" altLang="en-US">
                <a:solidFill>
                  <a:srgbClr val="FF0000"/>
                </a:solidFill>
              </a:rPr>
              <a:t>启动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altLang="zh-CN">
                <a:solidFill>
                  <a:srgbClr val="F315F3"/>
                </a:solidFill>
              </a:rPr>
              <a:t>6</a:t>
            </a:r>
            <a:r>
              <a:rPr lang="zh-CN" altLang="en-US">
                <a:solidFill>
                  <a:srgbClr val="F315F3"/>
                </a:solidFill>
              </a:rPr>
              <a:t>月初</a:t>
            </a:r>
            <a:r>
              <a:rPr lang="zh-CN" altLang="en-US">
                <a:solidFill>
                  <a:schemeClr val="tx1"/>
                </a:solidFill>
              </a:rPr>
              <a:t>判断中线上攻</a:t>
            </a:r>
            <a:r>
              <a:rPr lang="en-US" altLang="zh-CN">
                <a:solidFill>
                  <a:schemeClr val="tx1"/>
                </a:solidFill>
              </a:rPr>
              <a:t>70</a:t>
            </a:r>
            <a:r>
              <a:rPr lang="zh-CN" altLang="en-US">
                <a:solidFill>
                  <a:schemeClr val="tx1"/>
                </a:solidFill>
              </a:rPr>
              <a:t>要</a:t>
            </a:r>
            <a:r>
              <a:rPr lang="zh-CN" altLang="en-US">
                <a:solidFill>
                  <a:srgbClr val="0029DA"/>
                </a:solidFill>
              </a:rPr>
              <a:t>回落</a:t>
            </a:r>
            <a:endParaRPr lang="zh-CN" altLang="en-US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05305" y="3429000"/>
            <a:ext cx="1991995" cy="12623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5311" r="19213" b="7001"/>
          <a:stretch>
            <a:fillRect/>
          </a:stretch>
        </p:blipFill>
        <p:spPr>
          <a:xfrm>
            <a:off x="55245" y="1052830"/>
            <a:ext cx="8301355" cy="51574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585595" y="0"/>
            <a:ext cx="901319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权重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+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控盘走强，小盘股盘弱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932305" y="760095"/>
            <a:ext cx="4191635" cy="2698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45" y="939165"/>
            <a:ext cx="6014720" cy="54019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05" y="4773295"/>
            <a:ext cx="5413375" cy="13995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2725" y="939165"/>
            <a:ext cx="4732020" cy="36391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1357630" y="2900045"/>
            <a:ext cx="34607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权重虹吸资金，题材持续盘弱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（科创</a:t>
            </a:r>
            <a:r>
              <a:rPr lang="en-US" altLang="zh-CN">
                <a:highlight>
                  <a:srgbClr val="FFFF00"/>
                </a:highlight>
              </a:rPr>
              <a:t>50</a:t>
            </a:r>
            <a:r>
              <a:rPr lang="zh-CN" altLang="en-US">
                <a:highlight>
                  <a:srgbClr val="FFFF00"/>
                </a:highlight>
              </a:rPr>
              <a:t>小盘股代表牛线下移）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135" y="3684905"/>
            <a:ext cx="2603500" cy="168719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PP_MARK_KEY" val="34a5c737-2527-451b-a6cc-313a70f4ce21"/>
  <p:tag name="COMMONDATA" val="eyJoZGlkIjoiMTk1ZjdmYzA4NGU5M2Q5YjlkMTljOTVhOTZhYTM2OGE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1047</Words>
  <Application>WPS 演示</Application>
  <PresentationFormat>宽屏</PresentationFormat>
  <Paragraphs>168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思源黑体 CN Normal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948</cp:revision>
  <dcterms:created xsi:type="dcterms:W3CDTF">2019-06-19T02:08:00Z</dcterms:created>
  <dcterms:modified xsi:type="dcterms:W3CDTF">2025-06-22T09:34:16Z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67F8E99CA25843CDBAFD0150A9FB820A</vt:lpwstr>
  </property>
</Properties>
</file>