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435" r:id="rId3"/>
    <p:sldId id="586" r:id="rId4"/>
    <p:sldId id="591" r:id="rId5"/>
    <p:sldId id="562" r:id="rId6"/>
    <p:sldId id="593" r:id="rId7"/>
    <p:sldId id="587" r:id="rId8"/>
    <p:sldId id="599" r:id="rId9"/>
    <p:sldId id="600" r:id="rId10"/>
    <p:sldId id="595" r:id="rId11"/>
    <p:sldId id="589" r:id="rId12"/>
    <p:sldId id="272" r:id="rId13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85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03FF"/>
    <a:srgbClr val="F31BF3"/>
    <a:srgbClr val="AB5ED1"/>
    <a:srgbClr val="092BB1"/>
    <a:srgbClr val="B34500"/>
    <a:srgbClr val="FFBF75"/>
    <a:srgbClr val="FFD483"/>
    <a:srgbClr val="FFEFCE"/>
    <a:srgbClr val="FFD585"/>
    <a:srgbClr val="FFE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108"/>
        <p:guide pos="3840"/>
        <p:guide pos="485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33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image" Target="../media/image5.png"/><Relationship Id="rId11" Type="http://schemas.openxmlformats.org/officeDocument/2006/relationships/image" Target="../media/image4.jpe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12" name="图片 11" descr="介绍页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780415"/>
            <a:ext cx="12192000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397625"/>
            <a:ext cx="1113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经传多赢资深投顾：方建伟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0012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；基金从业编号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A2025062200022x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1430"/>
            <a:ext cx="12192000" cy="5156835"/>
          </a:xfrm>
          <a:prstGeom prst="rect">
            <a:avLst/>
          </a:prstGeom>
        </p:spPr>
      </p:pic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780415"/>
            <a:ext cx="12192000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397625"/>
            <a:ext cx="1113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经传多赢资深投顾：方建伟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0012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；基金从业编号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A2025062200022x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1430"/>
            <a:ext cx="12192000" cy="51568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5" name="图片 4" descr="PPT内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7" name="图片 6" descr="log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657860" y="6382385"/>
            <a:ext cx="1113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经传多赢资深投顾：罗雪奎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A1120616080001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；基金从业编号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A20250619001216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sp>
        <p:nvSpPr>
          <p:cNvPr id="11" name="等腰三角形 10"/>
          <p:cNvSpPr/>
          <p:nvPr userDrawn="1"/>
        </p:nvSpPr>
        <p:spPr>
          <a:xfrm rot="5400000">
            <a:off x="4345305" y="2675890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5400000">
            <a:off x="4592320" y="26714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>
          <a:xfrm rot="5400000">
            <a:off x="4843780" y="268287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203960" y="4286250"/>
            <a:ext cx="8296275" cy="0"/>
          </a:xfrm>
          <a:prstGeom prst="line">
            <a:avLst/>
          </a:prstGeom>
          <a:ln w="22225">
            <a:gradFill>
              <a:gsLst>
                <a:gs pos="0">
                  <a:srgbClr val="132AAC"/>
                </a:gs>
                <a:gs pos="47000">
                  <a:srgbClr val="7399DC"/>
                </a:gs>
                <a:gs pos="100000">
                  <a:srgbClr val="0A2EA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31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2.xml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12.pn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25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7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8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106045" y="40640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3600">
                <a:solidFill>
                  <a:schemeClr val="bg1"/>
                </a:solidFill>
              </a:rPr>
              <a:t>建立股池</a:t>
            </a:r>
            <a:endParaRPr lang="zh-CN" altLang="en-US" sz="360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4936" r="40537"/>
          <a:stretch>
            <a:fillRect/>
          </a:stretch>
        </p:blipFill>
        <p:spPr>
          <a:xfrm>
            <a:off x="121285" y="817880"/>
            <a:ext cx="4088765" cy="52222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25" y="817880"/>
            <a:ext cx="3684270" cy="37788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135" y="1793240"/>
            <a:ext cx="3451225" cy="37782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7255" y="3093085"/>
            <a:ext cx="3152775" cy="3267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7853045" y="927735"/>
            <a:ext cx="36188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大盘金叉磨死，选择高控盘</a:t>
            </a:r>
            <a:endParaRPr lang="zh-CN" altLang="en-US">
              <a:highlight>
                <a:srgbClr val="FFFF00"/>
              </a:highlight>
            </a:endParaRPr>
          </a:p>
          <a:p>
            <a:r>
              <a:rPr lang="zh-CN" altLang="en-US">
                <a:highlight>
                  <a:srgbClr val="FFFF00"/>
                </a:highlight>
              </a:rPr>
              <a:t>熊线上移死叉回档个股。</a:t>
            </a:r>
            <a:endParaRPr lang="zh-CN" altLang="en-US">
              <a:highlight>
                <a:srgbClr val="FFFF00"/>
              </a:highligh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" name="图片 34" descr="组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47720" y="2235200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33520" y="3119755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47720" y="4004310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902200" y="201803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市场简评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6"/>
            </p:custDataLst>
          </p:nvPr>
        </p:nvSpPr>
        <p:spPr>
          <a:xfrm>
            <a:off x="4109720" y="193484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4109720" y="370141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4109720" y="281813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4902200" y="290131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牛熊线的使用方法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4902200" y="378460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建立股池的方法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PART 01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市场简评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106045" y="40640"/>
            <a:ext cx="12192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3600">
                <a:solidFill>
                  <a:schemeClr val="bg1"/>
                </a:solidFill>
              </a:rPr>
              <a:t>市场：周线金叉潮</a:t>
            </a:r>
            <a:endParaRPr lang="zh-CN" altLang="en-US" sz="3600">
              <a:solidFill>
                <a:schemeClr val="bg1"/>
              </a:solidFill>
            </a:endParaRPr>
          </a:p>
          <a:p>
            <a:pPr marL="457200" lvl="1" indent="457200" algn="ctr"/>
            <a:endParaRPr lang="zh-CN" altLang="en-US" sz="3600">
              <a:solidFill>
                <a:schemeClr val="bg1"/>
              </a:solidFill>
            </a:endParaRPr>
          </a:p>
        </p:txBody>
      </p:sp>
      <p:pic>
        <p:nvPicPr>
          <p:cNvPr id="5" name="图片 4" descr="级别的传导和买卖点的定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82995" y="3429000"/>
            <a:ext cx="5293360" cy="2786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256540" y="5673725"/>
            <a:ext cx="50996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周线金叉潮，红色</a:t>
            </a:r>
            <a:r>
              <a:rPr lang="en-US" altLang="zh-CN">
                <a:highlight>
                  <a:srgbClr val="FFFF00"/>
                </a:highlight>
              </a:rPr>
              <a:t>B</a:t>
            </a:r>
            <a:r>
              <a:rPr lang="zh-CN" altLang="en-US">
                <a:highlight>
                  <a:srgbClr val="FFFF00"/>
                </a:highlight>
              </a:rPr>
              <a:t>点，个股加速拉升。</a:t>
            </a:r>
            <a:endParaRPr lang="zh-CN" altLang="en-US">
              <a:highlight>
                <a:srgbClr val="FFFF00"/>
              </a:highlight>
            </a:endParaRPr>
          </a:p>
          <a:p>
            <a:r>
              <a:rPr lang="zh-CN" altLang="en-US">
                <a:solidFill>
                  <a:srgbClr val="FF0000"/>
                </a:solidFill>
                <a:highlight>
                  <a:srgbClr val="FFFF00"/>
                </a:highlight>
              </a:rPr>
              <a:t>（红</a:t>
            </a:r>
            <a:r>
              <a:rPr lang="en-US" altLang="zh-CN">
                <a:solidFill>
                  <a:srgbClr val="FF0000"/>
                </a:solidFill>
                <a:highlight>
                  <a:srgbClr val="FFFF00"/>
                </a:highlight>
              </a:rPr>
              <a:t>B</a:t>
            </a:r>
            <a:r>
              <a:rPr lang="zh-CN" altLang="en-US">
                <a:solidFill>
                  <a:srgbClr val="FF0000"/>
                </a:solidFill>
                <a:highlight>
                  <a:srgbClr val="FFFF00"/>
                </a:highlight>
              </a:rPr>
              <a:t>调整有限，少做</a:t>
            </a:r>
            <a:r>
              <a:rPr lang="en-US" altLang="zh-CN">
                <a:solidFill>
                  <a:srgbClr val="FF0000"/>
                </a:solidFill>
                <a:highlight>
                  <a:srgbClr val="FFFF00"/>
                </a:highlight>
              </a:rPr>
              <a:t>T</a:t>
            </a:r>
            <a:r>
              <a:rPr lang="zh-CN" altLang="en-US">
                <a:solidFill>
                  <a:srgbClr val="FF0000"/>
                </a:solidFill>
                <a:highlight>
                  <a:srgbClr val="FFFF00"/>
                </a:highlight>
              </a:rPr>
              <a:t>易卖飞，多趋势持仓）</a:t>
            </a:r>
            <a:endParaRPr lang="zh-CN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870" y="768350"/>
            <a:ext cx="5292725" cy="2552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60" y="832485"/>
            <a:ext cx="5888355" cy="47567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2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牛熊线的使用方法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106045" y="40640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en-US" altLang="zh-CN" sz="3600">
                <a:solidFill>
                  <a:schemeClr val="bg1"/>
                </a:solidFill>
              </a:rPr>
              <a:t>1.</a:t>
            </a:r>
            <a:r>
              <a:rPr lang="zh-CN" altLang="en-US" sz="3600">
                <a:solidFill>
                  <a:schemeClr val="bg1"/>
                </a:solidFill>
              </a:rPr>
              <a:t>牛熊线</a:t>
            </a:r>
            <a:r>
              <a:rPr lang="zh-CN" altLang="en-US" sz="3600">
                <a:solidFill>
                  <a:schemeClr val="bg1"/>
                </a:solidFill>
              </a:rPr>
              <a:t>的用法</a:t>
            </a:r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7665" y="985520"/>
            <a:ext cx="57277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 sz="1600"/>
          </a:p>
          <a:p>
            <a:endParaRPr lang="zh-CN" altLang="en-US" sz="1600"/>
          </a:p>
        </p:txBody>
      </p:sp>
      <p:sp>
        <p:nvSpPr>
          <p:cNvPr id="7" name="文本框 6"/>
          <p:cNvSpPr txBox="1"/>
          <p:nvPr/>
        </p:nvSpPr>
        <p:spPr>
          <a:xfrm>
            <a:off x="922020" y="3822065"/>
            <a:ext cx="3463925" cy="8299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1600" b="0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红色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是牛线，代表箱体压力线。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1600" b="0" i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是熊线，代表箱体支撑线。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1600" b="0" i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熊线上移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突破牛线，股价突破平台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65" y="1094740"/>
            <a:ext cx="4191000" cy="24231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710" y="985520"/>
            <a:ext cx="5444490" cy="37776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55245" y="0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en-US" altLang="zh-CN" sz="3600">
                <a:solidFill>
                  <a:schemeClr val="bg1"/>
                </a:solidFill>
                <a:sym typeface="+mn-ea"/>
              </a:rPr>
              <a:t>2.</a:t>
            </a:r>
            <a:r>
              <a:rPr lang="zh-CN" altLang="en-US" sz="3600">
                <a:solidFill>
                  <a:schemeClr val="bg1"/>
                </a:solidFill>
                <a:sym typeface="+mn-ea"/>
              </a:rPr>
              <a:t>牛熊线</a:t>
            </a:r>
            <a:r>
              <a:rPr lang="zh-CN" altLang="en-US" sz="3600">
                <a:solidFill>
                  <a:schemeClr val="bg1"/>
                </a:solidFill>
                <a:sym typeface="+mn-ea"/>
              </a:rPr>
              <a:t>的各类情况</a:t>
            </a:r>
            <a:endParaRPr lang="zh-CN" altLang="en-US" sz="3600">
              <a:solidFill>
                <a:schemeClr val="bg1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39510" y="1056640"/>
            <a:ext cx="4346575" cy="64516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>
              <a:spcBef>
                <a:spcPct val="0"/>
              </a:spcBef>
              <a:spcAft>
                <a:spcPct val="0"/>
              </a:spcAft>
            </a:pPr>
            <a:r>
              <a:rPr lang="en-US" altLang="zh-CN" b="0" i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b="0" i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熊线上移</a:t>
            </a:r>
            <a:r>
              <a:rPr lang="zh-CN" altLang="en-US" b="0" i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：开始上涨</a:t>
            </a:r>
            <a:endParaRPr lang="zh-CN" altLang="en-US" b="0" i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</a:pPr>
            <a:r>
              <a:rPr lang="en-US" altLang="zh-CN" b="0" i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b="0" i="0">
                <a:solidFill>
                  <a:srgbClr val="F31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突破牛熊线</a:t>
            </a:r>
            <a:r>
              <a:rPr lang="zh-CN" altLang="en-US" b="0" i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：加速上涨（考验资金）</a:t>
            </a:r>
            <a:endParaRPr lang="en-US" altLang="zh-CN" b="0" i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635" y="1056640"/>
            <a:ext cx="5942330" cy="50907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435" y="2096770"/>
            <a:ext cx="2925445" cy="40557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/>
        </p:nvSpPr>
        <p:spPr>
          <a:xfrm>
            <a:off x="9250045" y="2593975"/>
            <a:ext cx="28867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2003FF"/>
                </a:solidFill>
              </a:rPr>
              <a:t>3.</a:t>
            </a:r>
            <a:r>
              <a:rPr lang="zh-CN" altLang="en-US">
                <a:solidFill>
                  <a:srgbClr val="2003FF"/>
                </a:solidFill>
              </a:rPr>
              <a:t>熊线下移：（承压分化）</a:t>
            </a:r>
            <a:endParaRPr lang="zh-CN" altLang="en-US">
              <a:solidFill>
                <a:srgbClr val="2003FF"/>
              </a:solidFill>
            </a:endParaRPr>
          </a:p>
          <a:p>
            <a:r>
              <a:rPr lang="en-US" altLang="zh-CN"/>
              <a:t>a. </a:t>
            </a:r>
            <a:r>
              <a:rPr lang="zh-CN" altLang="en-US"/>
              <a:t>资金翻绿，反弹承压</a:t>
            </a:r>
            <a:endParaRPr lang="zh-CN" altLang="en-US"/>
          </a:p>
          <a:p>
            <a:r>
              <a:rPr lang="en-US" altLang="zh-CN"/>
              <a:t>b.</a:t>
            </a:r>
            <a:r>
              <a:rPr lang="zh-CN" altLang="en-US"/>
              <a:t>下跌末期，即将出现</a:t>
            </a:r>
            <a:r>
              <a:rPr lang="en-US" altLang="zh-CN"/>
              <a:t>B</a:t>
            </a:r>
            <a:r>
              <a:rPr lang="zh-CN" altLang="en-US"/>
              <a:t>点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9250045" y="4159250"/>
            <a:ext cx="25406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4.</a:t>
            </a:r>
            <a:r>
              <a:rPr lang="zh-CN" altLang="en-US">
                <a:solidFill>
                  <a:srgbClr val="FF0000"/>
                </a:solidFill>
              </a:rPr>
              <a:t>牛线下移：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/>
              <a:t>天花板塌陷，中期趋势破位，下跌开启。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55245" y="0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en-US" altLang="zh-CN" sz="3600">
                <a:solidFill>
                  <a:schemeClr val="bg1"/>
                </a:solidFill>
                <a:sym typeface="+mn-ea"/>
              </a:rPr>
              <a:t>2.</a:t>
            </a:r>
            <a:r>
              <a:rPr lang="zh-CN" altLang="en-US" sz="3600">
                <a:solidFill>
                  <a:schemeClr val="bg1"/>
                </a:solidFill>
                <a:sym typeface="+mn-ea"/>
              </a:rPr>
              <a:t>牛熊线</a:t>
            </a:r>
            <a:r>
              <a:rPr lang="zh-CN" altLang="en-US" sz="3600">
                <a:solidFill>
                  <a:schemeClr val="bg1"/>
                </a:solidFill>
                <a:sym typeface="+mn-ea"/>
              </a:rPr>
              <a:t>的买卖</a:t>
            </a:r>
            <a:endParaRPr lang="zh-CN" altLang="en-US" sz="3600">
              <a:solidFill>
                <a:schemeClr val="bg1"/>
              </a:solidFill>
              <a:sym typeface="+mn-ea"/>
            </a:endParaRPr>
          </a:p>
        </p:txBody>
      </p:sp>
      <p:pic>
        <p:nvPicPr>
          <p:cNvPr id="4" name="图片 3" descr="牛熊线看控盘股的分化（2024）"/>
          <p:cNvPicPr>
            <a:picLocks noChangeAspect="1"/>
          </p:cNvPicPr>
          <p:nvPr/>
        </p:nvPicPr>
        <p:blipFill>
          <a:blip r:embed="rId1"/>
          <a:srcRect l="18100"/>
          <a:stretch>
            <a:fillRect/>
          </a:stretch>
        </p:blipFill>
        <p:spPr>
          <a:xfrm>
            <a:off x="1778635" y="1009650"/>
            <a:ext cx="8899525" cy="5177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3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建立股池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DIAGRAM_VIRTUALLY_FRAME" val="{&quot;height&quot;:365.25,&quot;left&quot;:261,&quot;top&quot;:61.5,&quot;width&quot;:602.1}"/>
</p:tagLst>
</file>

<file path=ppt/tags/tag15.xml><?xml version="1.0" encoding="utf-8"?>
<p:tagLst xmlns:p="http://schemas.openxmlformats.org/presentationml/2006/main">
  <p:tag name="KSO_WM_DIAGRAM_VIRTUALLY_FRAME" val="{&quot;height&quot;:365.25,&quot;left&quot;:261,&quot;top&quot;:61.5,&quot;width&quot;:602.1}"/>
</p:tagLst>
</file>

<file path=ppt/tags/tag16.xml><?xml version="1.0" encoding="utf-8"?>
<p:tagLst xmlns:p="http://schemas.openxmlformats.org/presentationml/2006/main">
  <p:tag name="KSO_WM_DIAGRAM_VIRTUALLY_FRAME" val="{&quot;height&quot;:365.25,&quot;left&quot;:261,&quot;top&quot;:61.5,&quot;width&quot;:602.1}"/>
</p:tagLst>
</file>

<file path=ppt/tags/tag17.xml><?xml version="1.0" encoding="utf-8"?>
<p:tagLst xmlns:p="http://schemas.openxmlformats.org/presentationml/2006/main">
  <p:tag name="KSO_WM_DIAGRAM_VIRTUALLY_FRAME" val="{&quot;height&quot;:365.25,&quot;left&quot;:261,&quot;top&quot;:61.5,&quot;width&quot;:602.1}"/>
</p:tagLst>
</file>

<file path=ppt/tags/tag18.xml><?xml version="1.0" encoding="utf-8"?>
<p:tagLst xmlns:p="http://schemas.openxmlformats.org/presentationml/2006/main">
  <p:tag name="KSO_WM_DIAGRAM_VIRTUALLY_FRAME" val="{&quot;height&quot;:365.25,&quot;left&quot;:261,&quot;top&quot;:61.5,&quot;width&quot;:602.1}"/>
</p:tagLst>
</file>

<file path=ppt/tags/tag19.xml><?xml version="1.0" encoding="utf-8"?>
<p:tagLst xmlns:p="http://schemas.openxmlformats.org/presentationml/2006/main">
  <p:tag name="KSO_WM_DIAGRAM_VIRTUALLY_FRAME" val="{&quot;height&quot;:365.25,&quot;left&quot;:261,&quot;top&quot;:61.5,&quot;width&quot;:602.1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365.25,&quot;left&quot;:261,&quot;top&quot;:61.5,&quot;width&quot;:602.1}"/>
</p:tagLst>
</file>

<file path=ppt/tags/tag21.xml><?xml version="1.0" encoding="utf-8"?>
<p:tagLst xmlns:p="http://schemas.openxmlformats.org/presentationml/2006/main">
  <p:tag name="KSO_WM_DIAGRAM_VIRTUALLY_FRAME" val="{&quot;height&quot;:365.25,&quot;left&quot;:261,&quot;top&quot;:61.5,&quot;width&quot;:602.1}"/>
</p:tagLst>
</file>

<file path=ppt/tags/tag22.xml><?xml version="1.0" encoding="utf-8"?>
<p:tagLst xmlns:p="http://schemas.openxmlformats.org/presentationml/2006/main">
  <p:tag name="KSO_WM_DIAGRAM_VIRTUALLY_FRAME" val="{&quot;height&quot;:365.25,&quot;left&quot;:261,&quot;top&quot;:61.5,&quot;width&quot;:602.1}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PP_MARK_KEY" val="257877f6-fe8c-4c47-ab4c-274c99a6a791"/>
  <p:tag name="COMMONDATA" val="eyJoZGlkIjoiOWFhYzUwZWNmOTk3M2Y1MTI5MjBiOWM4Y2UyNjJjNzUifQ=="/>
  <p:tag name="commondata" val="eyJoZGlkIjoiNjIxZDM2NzczYzIxNjM3NjQ4OTA5MWY3NTZjMjQ0NWEifQ=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WPS 演示</Application>
  <PresentationFormat>宽屏</PresentationFormat>
  <Paragraphs>57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Wingdings</vt:lpstr>
      <vt:lpstr>优设标题黑</vt:lpstr>
      <vt:lpstr>黑体</vt:lpstr>
      <vt:lpstr>微软雅黑 Light</vt:lpstr>
      <vt:lpstr>思源黑体 CN Normal</vt:lpstr>
      <vt:lpstr>思源黑体 CN Light</vt:lpstr>
      <vt:lpstr>思源黑体 CN Bold</vt:lpstr>
      <vt:lpstr>思源黑体 CN Regular</vt:lpstr>
      <vt:lpstr>Impact</vt:lpstr>
      <vt:lpstr>思源黑体 CN Medium</vt:lpstr>
      <vt:lpstr>Arial Unicode MS</vt:lpstr>
      <vt:lpstr>Calibri</vt:lpstr>
      <vt:lpstr>KSOF6188761F</vt:lpstr>
      <vt:lpstr>Segoe Print</vt:lpstr>
      <vt:lpstr>KSOF954951BB</vt:lpstr>
      <vt:lpstr>KSOF618801C0</vt:lpstr>
      <vt:lpstr>KSOFD72470BC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罗雪奎</cp:lastModifiedBy>
  <cp:revision>707</cp:revision>
  <dcterms:created xsi:type="dcterms:W3CDTF">2019-06-19T02:08:00Z</dcterms:created>
  <dcterms:modified xsi:type="dcterms:W3CDTF">2026-06-22T10:28:05Z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59BC3DF784374FFE9248BDD012039189_13</vt:lpwstr>
  </property>
</Properties>
</file>