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938" r:id="rId3"/>
    <p:sldId id="602" r:id="rId4"/>
    <p:sldId id="603" r:id="rId5"/>
    <p:sldId id="894" r:id="rId6"/>
    <p:sldId id="1138" r:id="rId8"/>
    <p:sldId id="1090" r:id="rId9"/>
    <p:sldId id="607" r:id="rId10"/>
    <p:sldId id="1133" r:id="rId11"/>
    <p:sldId id="1143" r:id="rId12"/>
    <p:sldId id="1153" r:id="rId13"/>
    <p:sldId id="614" r:id="rId14"/>
    <p:sldId id="1118" r:id="rId15"/>
    <p:sldId id="1132" r:id="rId16"/>
    <p:sldId id="1136" r:id="rId17"/>
    <p:sldId id="1152" r:id="rId18"/>
    <p:sldId id="1154" r:id="rId19"/>
    <p:sldId id="1146" r:id="rId20"/>
    <p:sldId id="1156" r:id="rId21"/>
    <p:sldId id="1145" r:id="rId22"/>
    <p:sldId id="1157" r:id="rId23"/>
    <p:sldId id="1029" r:id="rId24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4" userDrawn="1">
          <p15:clr>
            <a:srgbClr val="A4A3A4"/>
          </p15:clr>
        </p15:guide>
        <p15:guide id="2" pos="3923" userDrawn="1">
          <p15:clr>
            <a:srgbClr val="A4A3A4"/>
          </p15:clr>
        </p15:guide>
        <p15:guide id="3" pos="48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2" clrIdx="1"/>
  <p:cmAuthor id="255442523" name="婵&amp;HO" initials="婵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4500"/>
    <a:srgbClr val="FFBF75"/>
    <a:srgbClr val="FFD483"/>
    <a:srgbClr val="FFEFCE"/>
    <a:srgbClr val="FFD585"/>
    <a:srgbClr val="FFEFCF"/>
    <a:srgbClr val="FFEFCD"/>
    <a:srgbClr val="FFD983"/>
    <a:srgbClr val="EFDDFF"/>
    <a:srgbClr val="C16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9901" autoAdjust="0"/>
    <p:restoredTop sz="99761" autoAdjust="0"/>
  </p:normalViewPr>
  <p:slideViewPr>
    <p:cSldViewPr snapToGrid="0" showGuides="1">
      <p:cViewPr varScale="1">
        <p:scale>
          <a:sx n="111" d="100"/>
          <a:sy n="111" d="100"/>
        </p:scale>
        <p:origin x="882" y="102"/>
      </p:cViewPr>
      <p:guideLst>
        <p:guide orient="horz" pos="2374"/>
        <p:guide pos="3923"/>
        <p:guide pos="48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48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分析航运走弱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猎手有奖征文提交链接：</a:t>
            </a:r>
            <a:r>
              <a:rPr lang="en-US" altLang="zh-CN"/>
              <a:t>https://gsh.n8n8.cn/huodong/userarticle</a:t>
            </a:r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1.png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2.png"/><Relationship Id="rId7" Type="http://schemas.openxmlformats.org/officeDocument/2006/relationships/image" Target="../media/image4.png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6.png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1" Type="http://schemas.openxmlformats.org/officeDocument/2006/relationships/image" Target="../media/image5.png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image" Target="../media/image2.png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目录页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7" name="图片 6" descr="组 2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45495" y="6012180"/>
            <a:ext cx="1246505" cy="2019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标题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8" name="图片 7" descr="龙头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封面 拷贝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635" y="800100"/>
            <a:ext cx="12192635" cy="6057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经传多赢投资顾问: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何灶婵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| 执业编号: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A1120622050001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风险提示:观点基于软件数据和理论模型分析，仅供参考，不构成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投资</a:t>
            </a:r>
            <a:r>
              <a:rPr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PPT封面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-9088-988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25.xml"/><Relationship Id="rId12" Type="http://schemas.openxmlformats.org/officeDocument/2006/relationships/tags" Target="../tags/tag24.xml"/><Relationship Id="rId11" Type="http://schemas.openxmlformats.org/officeDocument/2006/relationships/tags" Target="../tags/tag23.xml"/><Relationship Id="rId10" Type="http://schemas.openxmlformats.org/officeDocument/2006/relationships/tags" Target="../tags/tag2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27.xml"/><Relationship Id="rId3" Type="http://schemas.openxmlformats.org/officeDocument/2006/relationships/image" Target="../media/image10.png"/><Relationship Id="rId2" Type="http://schemas.openxmlformats.org/officeDocument/2006/relationships/tags" Target="../tags/tag26.xml"/><Relationship Id="rId1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36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8.xml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9.xml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0.xml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41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42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3.xml"/><Relationship Id="rId1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44.xml"/><Relationship Id="rId1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5.xml"/><Relationship Id="rId1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6.xml"/><Relationship Id="rId1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30.xml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1.xml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32.xml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4.xml"/><Relationship Id="rId2" Type="http://schemas.openxmlformats.org/officeDocument/2006/relationships/tags" Target="../tags/tag34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5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77265" y="3206115"/>
            <a:ext cx="40487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06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23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20:15</a:t>
            </a:r>
            <a:endParaRPr lang="zh-CN" altLang="en-US" sz="3000" dirty="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09295" y="1771650"/>
            <a:ext cx="8692515" cy="14344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zh-CN" sz="6000" dirty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周线回踩</a:t>
            </a:r>
            <a:r>
              <a:rPr lang="en-US" altLang="zh-CN" sz="6000" dirty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 </a:t>
            </a:r>
            <a:r>
              <a:rPr lang="zh-CN" altLang="en-US" sz="6000" dirty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龙回头</a:t>
            </a:r>
            <a:endParaRPr lang="zh-CN" altLang="en-US" sz="6000" dirty="0">
              <a:gradFill>
                <a:gsLst>
                  <a:gs pos="0">
                    <a:srgbClr val="FFEFCE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54760" y="4012565"/>
            <a:ext cx="134366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何灶婵</a:t>
            </a:r>
            <a:endParaRPr lang="zh-CN" altLang="en-US" sz="260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553970" y="4074160"/>
            <a:ext cx="3497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执业编号</a:t>
            </a:r>
            <a:r>
              <a:rPr lang="en-US" altLang="zh-CN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:A1120622050001</a:t>
            </a:r>
            <a:endParaRPr lang="en-US" altLang="zh-CN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7265" y="4033520"/>
            <a:ext cx="314325" cy="61912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1254760" y="4544695"/>
            <a:ext cx="5708015" cy="12287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</a:t>
            </a: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资深投顾，金融专业出身，专注研究市场</a:t>
            </a:r>
            <a:r>
              <a:rPr lang="en-US" altLang="zh-CN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10</a:t>
            </a: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余年。对大盘研判有独特自我见解。独创翻倍超跌战法、龙头回马枪，方法实用易懂，服务专业用心，深受用户朋友的喜欢。</a:t>
            </a:r>
            <a:endParaRPr lang="zh-CN" altLang="en-US" sz="160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11" name="图片 10" descr="132_17257738151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530" y="727710"/>
            <a:ext cx="3937635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061210" y="122555"/>
            <a:ext cx="83400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    S</a:t>
            </a:r>
            <a:r>
              <a:rPr lang="zh-CN" altLang="en-US" sz="3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点第一个金叉，前期热点龙头</a:t>
            </a:r>
            <a:r>
              <a:rPr lang="en-US" altLang="zh-CN" sz="3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  </a:t>
            </a:r>
            <a:r>
              <a:rPr lang="zh-CN" altLang="en-US" sz="3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抢反弹</a:t>
            </a:r>
            <a:endParaRPr lang="zh-CN" altLang="en-US" sz="3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uFillTx/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5645" y="5953760"/>
            <a:ext cx="10937240" cy="4483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rgbClr val="FF0000"/>
                </a:solidFill>
              </a:rPr>
              <a:t>前期热点如区块链、医药、核聚变、大消费周线回踩，星星龙头纷纷反弹</a:t>
            </a: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8770" y="1440180"/>
            <a:ext cx="11802745" cy="38576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4815" y="853440"/>
            <a:ext cx="4956175" cy="48799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775" y="941070"/>
            <a:ext cx="6232525" cy="46767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03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06855" y="2926715"/>
            <a:ext cx="95123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8000" dirty="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选龙头股</a:t>
            </a:r>
            <a:endParaRPr lang="zh-CN" sz="8000" dirty="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627755" y="68580"/>
            <a:ext cx="6893560" cy="8489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   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龙头理论</a:t>
            </a:r>
            <a:endParaRPr lang="en-US" altLang="zh-CN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589645" y="1481455"/>
            <a:ext cx="3475990" cy="34639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415" y="917575"/>
            <a:ext cx="11139170" cy="522668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627755" y="68580"/>
            <a:ext cx="6893560" cy="8489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启动龙头双龙起爆选股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589645" y="1481455"/>
            <a:ext cx="3475990" cy="34639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90880" y="6150610"/>
            <a:ext cx="8823960" cy="5765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      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有双龙优选双龙，没有则选择单龙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4805" y="762000"/>
            <a:ext cx="11251565" cy="52838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627755" y="68580"/>
            <a:ext cx="6893560" cy="8489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  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龙头精选要素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89965" y="1306830"/>
            <a:ext cx="11075670" cy="50539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1</a:t>
            </a:r>
            <a:r>
              <a:rPr lang="zh-CN" altLang="en-US"/>
              <a:t>、实体涨停板，双龙更佳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、底部筹码集中，没松动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、震荡回调过程中资金红肥绿瘦，控盘增加</a:t>
            </a:r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、优选第一波启动后回踩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>
                <a:solidFill>
                  <a:srgbClr val="FF0000"/>
                </a:solidFill>
              </a:rPr>
              <a:t>买点信号（水下低吸）</a:t>
            </a:r>
            <a:endParaRPr lang="zh-CN" altLang="en-US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en-US" altLang="zh-CN"/>
              <a:t>1</a:t>
            </a:r>
            <a:r>
              <a:rPr lang="zh-CN" altLang="en-US"/>
              <a:t>、回踩支撑，强势行情回踩</a:t>
            </a:r>
            <a:r>
              <a:rPr lang="en-US" altLang="zh-CN"/>
              <a:t>5</a:t>
            </a:r>
            <a:r>
              <a:rPr lang="zh-CN" altLang="en-US"/>
              <a:t>日线</a:t>
            </a:r>
            <a:r>
              <a:rPr lang="en-US" altLang="zh-CN"/>
              <a:t>/</a:t>
            </a:r>
            <a:r>
              <a:rPr lang="zh-CN" altLang="en-US"/>
              <a:t>蓝线</a:t>
            </a:r>
            <a:r>
              <a:rPr lang="en-US" altLang="zh-CN"/>
              <a:t>/</a:t>
            </a:r>
            <a:r>
              <a:rPr lang="zh-CN" altLang="en-US"/>
              <a:t>缺口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、金叉、蓝线</a:t>
            </a:r>
            <a:r>
              <a:rPr lang="en-US" altLang="zh-CN"/>
              <a:t>/</a:t>
            </a:r>
            <a:r>
              <a:rPr lang="zh-CN" altLang="en-US"/>
              <a:t>熊线上移代表启动，是加仓信号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、盘中</a:t>
            </a:r>
            <a:r>
              <a:rPr lang="en-US" altLang="zh-CN"/>
              <a:t>T0</a:t>
            </a:r>
            <a:r>
              <a:rPr lang="zh-CN" altLang="en-US"/>
              <a:t>买点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olidFill>
                  <a:srgbClr val="FF0000"/>
                </a:solidFill>
              </a:rPr>
              <a:t>卖点信号（有盈利卖出都是正确）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en-US" altLang="zh-CN"/>
              <a:t>1</a:t>
            </a:r>
            <a:r>
              <a:rPr lang="zh-CN" altLang="en-US"/>
              <a:t>、若是把握到涨停板个股，第二天不能继续封板，则是减仓信号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、前高压力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、熊线兜底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924050" y="5903595"/>
            <a:ext cx="8214995" cy="7321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dirty="0" smtClean="0">
              <a:solidFill>
                <a:schemeClr val="tx1"/>
              </a:solidFill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70165" y="917575"/>
            <a:ext cx="4663440" cy="44132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557270" y="131445"/>
            <a:ext cx="4491990" cy="4324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 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用户反馈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47615" y="6207760"/>
            <a:ext cx="5946140" cy="17843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200"/>
              <a:t>以上为特定客户、特定时间区间的历史业绩，个别情况不代表普遍现象，个股历史涨幅不预示其未来表现，过往收益亦不代表未来收益承诺。市场有风险，投资需谨慎</a:t>
            </a:r>
            <a:r>
              <a:rPr lang="en-US" altLang="zh-CN" sz="1200"/>
              <a:t>!</a:t>
            </a:r>
            <a:endParaRPr lang="en-US" altLang="zh-CN" sz="12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900" y="1163320"/>
            <a:ext cx="3960495" cy="53676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395" y="1235710"/>
            <a:ext cx="8216900" cy="47250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557270" y="131445"/>
            <a:ext cx="4491990" cy="4324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  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用户反馈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47615" y="6121400"/>
            <a:ext cx="5946140" cy="17843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200"/>
              <a:t>以上为特定客户、特定时间区间的历史业绩，个别情况不代表普遍现象，个股历史涨幅不预示其未来表现，过往收益亦不代表未来收益承诺。市场有风险，投资需谨慎</a:t>
            </a:r>
            <a:r>
              <a:rPr lang="en-US" altLang="zh-CN" sz="1200"/>
              <a:t>!</a:t>
            </a:r>
            <a:endParaRPr lang="en-US" altLang="zh-CN" sz="12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0895" y="1000125"/>
            <a:ext cx="10445115" cy="477075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355" y="1099820"/>
            <a:ext cx="1200785" cy="5238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62485" cy="689800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136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76645" y="1549400"/>
            <a:ext cx="5437505" cy="2897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90000"/>
              </a:lnSpc>
            </a:pPr>
            <a:r>
              <a:rPr 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</a:rPr>
              <a:t>行情要点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+mn-ea"/>
            </a:endParaRPr>
          </a:p>
          <a:p>
            <a:pPr>
              <a:lnSpc>
                <a:spcPct val="19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</a:rPr>
              <a:t>最强风口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+mn-ea"/>
            </a:endParaRPr>
          </a:p>
          <a:p>
            <a:pPr>
              <a:lnSpc>
                <a:spcPct val="190000"/>
              </a:lnSpc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+mn-ea"/>
              </a:rPr>
              <a:t>龙头选股模型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charset="-122"/>
              <a:ea typeface="思源黑体 CN Medium" panose="020B0600000000000000" charset="-122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37785" y="1588453"/>
            <a:ext cx="955040" cy="4590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01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02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03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2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endParaRPr lang="en-US" altLang="zh-CN" sz="32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38735"/>
            <a:ext cx="12192635" cy="67246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01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83105" y="3011170"/>
            <a:ext cx="847344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66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行情要点</a:t>
            </a:r>
            <a:endParaRPr lang="zh-CN" sz="66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0" y="3238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S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点后首个金叉，看反弹</a:t>
            </a:r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 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90585" y="1144905"/>
            <a:ext cx="2893060" cy="819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 dirty="0">
                <a:solidFill>
                  <a:srgbClr val="FF0000"/>
                </a:solidFill>
              </a:rPr>
              <a:t>    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83385" y="5807710"/>
            <a:ext cx="8652510" cy="7645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平均股价</a:t>
            </a:r>
            <a:r>
              <a:rPr lang="en-US" altLang="zh-CN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S</a:t>
            </a:r>
            <a:r>
              <a:rPr lang="zh-CN" altLang="en-US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点</a:t>
            </a:r>
            <a:r>
              <a:rPr lang="en-US" altLang="zh-CN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+</a:t>
            </a:r>
            <a:r>
              <a:rPr lang="zh-CN" altLang="en-US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资金绿</a:t>
            </a:r>
            <a:r>
              <a:rPr lang="en-US" altLang="zh-CN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+</a:t>
            </a:r>
            <a:r>
              <a:rPr lang="zh-CN" altLang="en-US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弱势金叉，同时也是</a:t>
            </a:r>
            <a:r>
              <a:rPr lang="en-US" altLang="zh-CN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6</a:t>
            </a:r>
            <a:r>
              <a:rPr lang="zh-CN" altLang="en-US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月涨幅最大的阳线，死叉</a:t>
            </a:r>
            <a:r>
              <a:rPr lang="en-US" altLang="zh-CN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10</a:t>
            </a:r>
            <a:r>
              <a:rPr lang="zh-CN" altLang="en-US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天第一个金叉，大涨后的</a:t>
            </a:r>
            <a:r>
              <a:rPr lang="en-US" altLang="zh-CN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S</a:t>
            </a:r>
            <a:r>
              <a:rPr lang="zh-CN" altLang="en-US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点后首个金叉必有反弹，在资金翻绿的金叉反弹，逢高减仓，逢低低吸，仓位</a:t>
            </a:r>
            <a:r>
              <a:rPr lang="en-US" altLang="zh-CN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</a:t>
            </a:r>
            <a:r>
              <a:rPr lang="zh-CN" altLang="en-US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成以内。</a:t>
            </a:r>
            <a:endParaRPr lang="zh-CN" altLang="en-US" sz="1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r>
              <a:rPr lang="en-US" altLang="zh-CN" sz="1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</a:t>
            </a:r>
            <a:endParaRPr lang="zh-CN" altLang="en-US" sz="16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84020" y="1144270"/>
            <a:ext cx="8651875" cy="440499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838450" y="122555"/>
            <a:ext cx="6637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       </a:t>
            </a:r>
            <a:r>
              <a:rPr lang="zh-CN" altLang="en-US" sz="3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数字人民币再次活跃</a:t>
            </a:r>
            <a:endParaRPr lang="zh-CN" altLang="en-US" sz="3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uFillTx/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09320" y="5733415"/>
            <a:ext cx="10743565" cy="6686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12520" y="2567940"/>
            <a:ext cx="11786235" cy="37699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13740" y="5796915"/>
            <a:ext cx="11238230" cy="6464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中东地缘政治影响对</a:t>
            </a:r>
            <a:r>
              <a:rPr lang="en-US" altLang="zh-CN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</a:t>
            </a:r>
            <a:r>
              <a:rPr lang="zh-CN" altLang="en-US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股来说逐渐减弱，如油气服务、核防护、航运</a:t>
            </a:r>
            <a:endParaRPr lang="zh-CN" altLang="en-US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 flipH="1">
            <a:off x="9653270" y="914400"/>
            <a:ext cx="2538730" cy="53625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</a:rPr>
              <a:t>消息面上</a:t>
            </a: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endParaRPr lang="en-US" altLang="zh-CN" sz="14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r>
              <a:rPr lang="en-US" altLang="zh-CN" sz="1400"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</a:rPr>
              <a:t>）固态电池：</a:t>
            </a:r>
            <a:r>
              <a:rPr lang="en-US" altLang="zh-CN" sz="1400">
                <a:latin typeface="Arial" panose="020B0604020202020204" pitchFamily="34" charset="0"/>
                <a:ea typeface="微软雅黑" panose="020B0503020204020204" pitchFamily="34" charset="-122"/>
              </a:rPr>
              <a:t>EV Tank</a:t>
            </a: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</a:rPr>
              <a:t>预计，</a:t>
            </a:r>
            <a:r>
              <a:rPr lang="en-US" altLang="zh-CN" sz="1400">
                <a:latin typeface="Arial" panose="020B0604020202020204" pitchFamily="34" charset="0"/>
                <a:ea typeface="微软雅黑" panose="020B0503020204020204" pitchFamily="34" charset="-122"/>
              </a:rPr>
              <a:t>2030</a:t>
            </a: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</a:rPr>
              <a:t>年全球固态电池（电解液含量低于</a:t>
            </a:r>
            <a:r>
              <a:rPr lang="en-US" altLang="zh-CN" sz="1400">
                <a:latin typeface="Arial" panose="020B0604020202020204" pitchFamily="34" charset="0"/>
                <a:ea typeface="微软雅黑" panose="020B0503020204020204" pitchFamily="34" charset="-122"/>
              </a:rPr>
              <a:t>10%</a:t>
            </a: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</a:rPr>
              <a:t>）的出货量将达到</a:t>
            </a:r>
            <a:r>
              <a:rPr lang="en-US" altLang="zh-CN" sz="1400">
                <a:latin typeface="Arial" panose="020B0604020202020204" pitchFamily="34" charset="0"/>
                <a:ea typeface="微软雅黑" panose="020B0503020204020204" pitchFamily="34" charset="-122"/>
              </a:rPr>
              <a:t>614.1GWh</a:t>
            </a: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</a:rPr>
              <a:t>，在整体锂电池中的渗透率预计在</a:t>
            </a:r>
            <a:r>
              <a:rPr lang="en-US" altLang="zh-CN" sz="1400">
                <a:latin typeface="Arial" panose="020B0604020202020204" pitchFamily="34" charset="0"/>
                <a:ea typeface="微软雅黑" panose="020B0503020204020204" pitchFamily="34" charset="-122"/>
              </a:rPr>
              <a:t>10%</a:t>
            </a: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</a:rPr>
              <a:t>左右，其市场规模将超过</a:t>
            </a:r>
            <a:r>
              <a:rPr lang="en-US" altLang="zh-CN" sz="1400">
                <a:latin typeface="Arial" panose="020B0604020202020204" pitchFamily="34" charset="0"/>
                <a:ea typeface="微软雅黑" panose="020B0503020204020204" pitchFamily="34" charset="-122"/>
              </a:rPr>
              <a:t>2500</a:t>
            </a: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</a:rPr>
              <a:t>亿元。</a:t>
            </a: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r>
              <a:rPr lang="en-US" altLang="zh-CN" sz="1400"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</a:rPr>
              <a:t>）油气：近日，原油期货价格持续走高，国内原油主力合约早盘突破</a:t>
            </a:r>
            <a:r>
              <a:rPr lang="en-US" altLang="zh-CN" sz="1400">
                <a:latin typeface="Arial" panose="020B0604020202020204" pitchFamily="34" charset="0"/>
                <a:ea typeface="微软雅黑" panose="020B0503020204020204" pitchFamily="34" charset="-122"/>
              </a:rPr>
              <a:t>588</a:t>
            </a: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</a:rPr>
              <a:t>元，布油主连一度突破</a:t>
            </a:r>
            <a:r>
              <a:rPr lang="en-US" altLang="zh-CN" sz="1400">
                <a:latin typeface="Arial" panose="020B0604020202020204" pitchFamily="34" charset="0"/>
                <a:ea typeface="微软雅黑" panose="020B0503020204020204" pitchFamily="34" charset="-122"/>
              </a:rPr>
              <a:t>79</a:t>
            </a: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</a:rPr>
              <a:t>美元。</a:t>
            </a: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r>
              <a:rPr lang="en-US" altLang="zh-CN" sz="1400"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</a:rPr>
              <a:t>）港口航运：截至今日，上海出口集装箱结算运价指数（欧洲航线）报</a:t>
            </a:r>
            <a:r>
              <a:rPr lang="en-US" altLang="zh-CN" sz="1400">
                <a:latin typeface="Arial" panose="020B0604020202020204" pitchFamily="34" charset="0"/>
                <a:ea typeface="微软雅黑" panose="020B0503020204020204" pitchFamily="34" charset="-122"/>
              </a:rPr>
              <a:t>1937.14</a:t>
            </a: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</a:rPr>
              <a:t>点，与上期相比涨</a:t>
            </a:r>
            <a:r>
              <a:rPr lang="en-US" altLang="zh-CN" sz="1400">
                <a:latin typeface="Arial" panose="020B0604020202020204" pitchFamily="34" charset="0"/>
                <a:ea typeface="微软雅黑" panose="020B0503020204020204" pitchFamily="34" charset="-122"/>
              </a:rPr>
              <a:t>14.1%</a:t>
            </a: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</a:rPr>
              <a:t>。</a:t>
            </a: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r>
              <a:rPr lang="en-US" altLang="zh-CN" sz="1400">
                <a:latin typeface="Arial" panose="020B0604020202020204" pitchFamily="34" charset="0"/>
                <a:ea typeface="微软雅黑" panose="020B0503020204020204" pitchFamily="34" charset="-122"/>
              </a:rPr>
              <a:t>4</a:t>
            </a: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</a:rPr>
              <a:t>）军工：机构称，</a:t>
            </a:r>
            <a:r>
              <a:rPr lang="en-US" altLang="zh-CN" sz="1400">
                <a:latin typeface="Arial" panose="020B0604020202020204" pitchFamily="34" charset="0"/>
                <a:ea typeface="微软雅黑" panose="020B0503020204020204" pitchFamily="34" charset="-122"/>
              </a:rPr>
              <a:t>“</a:t>
            </a: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</a:rPr>
              <a:t>十四五</a:t>
            </a:r>
            <a:r>
              <a:rPr lang="en-US" altLang="zh-CN" sz="1400">
                <a:latin typeface="Arial" panose="020B0604020202020204" pitchFamily="34" charset="0"/>
                <a:ea typeface="微软雅黑" panose="020B0503020204020204" pitchFamily="34" charset="-122"/>
              </a:rPr>
              <a:t>”</a:t>
            </a: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</a:rPr>
              <a:t>计划进入最后一年，军工行业扰动因素已基本消除，下游需求呈恢复性增长。</a:t>
            </a: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r>
              <a:rPr lang="en-US" altLang="zh-CN" sz="1400">
                <a:latin typeface="Arial" panose="020B0604020202020204" pitchFamily="34" charset="0"/>
                <a:ea typeface="微软雅黑" panose="020B0503020204020204" pitchFamily="34" charset="-122"/>
              </a:rPr>
              <a:t>5</a:t>
            </a:r>
            <a:r>
              <a:rPr lang="zh-CN" altLang="en-US" sz="1400">
                <a:latin typeface="Arial" panose="020B0604020202020204" pitchFamily="34" charset="0"/>
                <a:ea typeface="微软雅黑" panose="020B0503020204020204" pitchFamily="34" charset="-122"/>
              </a:rPr>
              <a:t>）跨境支付：昨日，跨境支付通正式上线运行，标志着内地与香港快速支付系统实现互联互通</a:t>
            </a: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8800" y="910590"/>
            <a:ext cx="8700770" cy="465709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0" y="32385"/>
            <a:ext cx="121920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月线</a:t>
            </a:r>
            <a:r>
              <a:rPr lang="en-US" altLang="zh-CN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MACD</a:t>
            </a:r>
            <a:r>
              <a:rPr lang="zh-CN" altLang="en-US" sz="4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金叉酝酿大行情</a:t>
            </a:r>
            <a:endParaRPr lang="zh-CN" altLang="en-US" sz="4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5" y="969645"/>
            <a:ext cx="11199495" cy="44862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35965" y="5834380"/>
            <a:ext cx="11028045" cy="7410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按历史几波大牛市来看，每一轮月线</a:t>
            </a:r>
            <a:r>
              <a:rPr lang="en-US" altLang="zh-CN"/>
              <a:t>MACD</a:t>
            </a:r>
            <a:r>
              <a:rPr lang="zh-CN" altLang="en-US"/>
              <a:t>金叉，容易走出一波大行情，目前还在金叉区域，保持信心！</a:t>
            </a:r>
            <a:endParaRPr lang="en-US" altLang="zh-CN"/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02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35125" y="2559685"/>
            <a:ext cx="907224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最大风口</a:t>
            </a:r>
            <a:endParaRPr lang="zh-CN" altLang="en-US" sz="6600" dirty="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838450" y="122555"/>
            <a:ext cx="6637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             </a:t>
            </a:r>
            <a:r>
              <a:rPr lang="zh-CN" altLang="en-US" sz="3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风口方向</a:t>
            </a:r>
            <a:endParaRPr lang="zh-CN" altLang="en-US" sz="24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uFillTx/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99585" y="5385435"/>
            <a:ext cx="6446520" cy="868045"/>
          </a:xfrm>
          <a:prstGeom prst="rect">
            <a:avLst/>
          </a:prstGeom>
          <a:gradFill>
            <a:gsLst>
              <a:gs pos="50000">
                <a:schemeClr val="accent3"/>
              </a:gs>
              <a:gs pos="0">
                <a:schemeClr val="accent3">
                  <a:lumMod val="25000"/>
                  <a:lumOff val="75000"/>
                </a:schemeClr>
              </a:gs>
              <a:gs pos="100000">
                <a:schemeClr val="accent3">
                  <a:lumMod val="85000"/>
                </a:schemeClr>
              </a:gs>
            </a:gsLst>
            <a:lin ang="5400000" scaled="1"/>
          </a:gradFill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主线：区块链升温</a:t>
            </a:r>
            <a:r>
              <a:rPr lang="en-US" altLang="zh-CN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军工：百亿</a:t>
            </a:r>
            <a:r>
              <a:rPr lang="en-US" altLang="zh-CN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+15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家涨停板</a:t>
            </a:r>
            <a:endParaRPr lang="zh-CN" altLang="en-US" sz="24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4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小热点：固态电池、油气设备服务</a:t>
            </a:r>
            <a:endParaRPr lang="zh-CN" altLang="en-US" sz="24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35280" y="1117600"/>
            <a:ext cx="11786235" cy="37699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2285" y="5022215"/>
            <a:ext cx="3684905" cy="14782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判断短线热点标准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、反复上榜，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天有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次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/5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天有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次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、排名前五</a:t>
            </a:r>
            <a:endParaRPr lang="zh-CN" altLang="en-US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、周线金叉区域</a:t>
            </a:r>
            <a:r>
              <a:rPr lang="en-US" altLang="zh-CN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en-US" altLang="zh-CN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5655" y="1049655"/>
            <a:ext cx="10865485" cy="37134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838450" y="122555"/>
            <a:ext cx="66370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       </a:t>
            </a:r>
            <a:r>
              <a:rPr lang="zh-CN" altLang="en-US" sz="3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区块链</a:t>
            </a:r>
            <a:r>
              <a:rPr lang="en-US" altLang="zh-CN" sz="3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 </a:t>
            </a:r>
            <a:r>
              <a:rPr lang="zh-CN" altLang="en-US" sz="3200" spc="-20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全链路分析</a:t>
            </a:r>
            <a:endParaRPr lang="zh-CN" altLang="en-US" sz="3200" spc="-200" dirty="0">
              <a:gradFill>
                <a:gsLst>
                  <a:gs pos="0">
                    <a:srgbClr val="FFEFCE"/>
                  </a:gs>
                  <a:gs pos="100000">
                    <a:srgbClr val="FFD483"/>
                  </a:gs>
                </a:gsLst>
                <a:lin ang="5400000" scaled="0"/>
              </a:gradFill>
              <a:uFillTx/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9265" y="5824855"/>
            <a:ext cx="11183620" cy="5772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16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35280" y="1117600"/>
            <a:ext cx="11786235" cy="37699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91820" y="5118735"/>
            <a:ext cx="11305540" cy="9740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5-29,</a:t>
            </a:r>
            <a:r>
              <a:rPr lang="zh-CN" altLang="en-US"/>
              <a:t>区块链首日上榜，单日资金流入</a:t>
            </a:r>
            <a:r>
              <a:rPr lang="en-US" altLang="zh-CN"/>
              <a:t>200</a:t>
            </a:r>
            <a:r>
              <a:rPr lang="zh-CN" altLang="en-US"/>
              <a:t>亿，板块涨停板家数</a:t>
            </a:r>
            <a:r>
              <a:rPr lang="en-US" altLang="zh-CN"/>
              <a:t>24</a:t>
            </a:r>
            <a:r>
              <a:rPr lang="zh-CN" altLang="en-US"/>
              <a:t>家，大主线热点启动</a:t>
            </a:r>
            <a:endParaRPr lang="zh-CN" altLang="en-US"/>
          </a:p>
          <a:p>
            <a:r>
              <a:rPr lang="en-US" altLang="zh-CN"/>
              <a:t>5-30</a:t>
            </a:r>
            <a:r>
              <a:rPr lang="zh-CN" altLang="en-US"/>
              <a:t>涨停板个股，满足</a:t>
            </a:r>
            <a:r>
              <a:rPr lang="en-US" altLang="zh-CN"/>
              <a:t>T+3 ,</a:t>
            </a:r>
            <a:r>
              <a:rPr lang="zh-CN" altLang="en-US"/>
              <a:t>纷纷走出涨停复制走势，甚至连板个股</a:t>
            </a:r>
            <a:endParaRPr lang="zh-CN" altLang="en-US"/>
          </a:p>
          <a:p>
            <a:r>
              <a:rPr lang="zh-CN" altLang="en-US"/>
              <a:t>同时龙头不死，行情不止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265" y="1172845"/>
            <a:ext cx="11555095" cy="32753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6.xml><?xml version="1.0" encoding="utf-8"?>
<p:tagLst xmlns:p="http://schemas.openxmlformats.org/presentationml/2006/main">
  <p:tag name="KSO_WM_UNIT_PLACING_PICTURE_USER_VIEWPORT" val="{&quot;height&quot;:2082,&quot;width&quot;:10544}"/>
  <p:tag name="KSO_WM_BEAUTIFY_FLAG" val="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8.xml><?xml version="1.0" encoding="utf-8"?>
<p:tagLst xmlns:p="http://schemas.openxmlformats.org/presentationml/2006/main">
  <p:tag name="COMMONDATA" val="eyJoZGlkIjoiOWFhYzUwZWNmOTk3M2Y1MTI5MjBiOWM4Y2UyNjJjNzUifQ=="/>
  <p:tag name="KSO_WPP_MARK_KEY" val="257877f6-fe8c-4c47-ab4c-274c99a6a791"/>
  <p:tag name="commondata" val="eyJoZGlkIjoiY2NjMjc2YTM3OTU3MDczMTg5NGExODc2MDBmZmJkNzMifQ==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1328</Words>
  <Application>WPS 演示</Application>
  <PresentationFormat>宽屏</PresentationFormat>
  <Paragraphs>119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9" baseType="lpstr">
      <vt:lpstr>Arial</vt:lpstr>
      <vt:lpstr>宋体</vt:lpstr>
      <vt:lpstr>Wingdings</vt:lpstr>
      <vt:lpstr>微软雅黑</vt:lpstr>
      <vt:lpstr>Wingdings</vt:lpstr>
      <vt:lpstr>思源黑体 CN Normal</vt:lpstr>
      <vt:lpstr>黑体</vt:lpstr>
      <vt:lpstr>思源黑体 CN Light</vt:lpstr>
      <vt:lpstr>思源黑体 CN Bold</vt:lpstr>
      <vt:lpstr>思源黑体 CN Medium</vt:lpstr>
      <vt:lpstr>Noto Sans S Chinese Medium</vt:lpstr>
      <vt:lpstr>DIN Black</vt:lpstr>
      <vt:lpstr>楷体</vt:lpstr>
      <vt:lpstr>思源黑体 CN Heavy</vt:lpstr>
      <vt:lpstr>Arial Unicode MS</vt:lpstr>
      <vt:lpstr>Calibri</vt:lpstr>
      <vt:lpstr>Segoe Print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俏俏</cp:lastModifiedBy>
  <cp:revision>936</cp:revision>
  <dcterms:created xsi:type="dcterms:W3CDTF">2019-06-19T02:08:00Z</dcterms:created>
  <dcterms:modified xsi:type="dcterms:W3CDTF">2025-06-23T10:09:40Z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98B0645011BC43B0BFB9BFC8374894E3</vt:lpwstr>
  </property>
</Properties>
</file>