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844" r:id="rId6"/>
    <p:sldId id="1944" r:id="rId8"/>
    <p:sldId id="1949" r:id="rId9"/>
    <p:sldId id="1917" r:id="rId10"/>
    <p:sldId id="607" r:id="rId11"/>
    <p:sldId id="1929" r:id="rId12"/>
    <p:sldId id="1945" r:id="rId13"/>
    <p:sldId id="1930" r:id="rId14"/>
    <p:sldId id="1950" r:id="rId15"/>
    <p:sldId id="1951" r:id="rId16"/>
    <p:sldId id="1952" r:id="rId17"/>
    <p:sldId id="1501" r:id="rId18"/>
    <p:sldId id="1939" r:id="rId19"/>
    <p:sldId id="1921" r:id="rId20"/>
    <p:sldId id="1616" r:id="rId21"/>
    <p:sldId id="1747" r:id="rId22"/>
    <p:sldId id="1948" r:id="rId23"/>
    <p:sldId id="1954" r:id="rId24"/>
    <p:sldId id="1953" r:id="rId25"/>
    <p:sldId id="614" r:id="rId26"/>
    <p:sldId id="615" r:id="rId27"/>
    <p:sldId id="635" r:id="rId28"/>
    <p:sldId id="616" r:id="rId29"/>
    <p:sldId id="1696" r:id="rId30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8" userDrawn="1">
          <p15:clr>
            <a:srgbClr val="A4A3A4"/>
          </p15:clr>
        </p15:guide>
        <p15:guide id="2" pos="3893" userDrawn="1">
          <p15:clr>
            <a:srgbClr val="A4A3A4"/>
          </p15:clr>
        </p15:guide>
        <p15:guide id="3" pos="49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  <p:cmAuthor id="3" name="PP" initials="P" lastIdx="1" clrIdx="2"/>
  <p:cmAuthor id="252404380" name="周伟杰" initials="周" lastIdx="1" clrIdx="3"/>
  <p:cmAuthor id="0" name="Mia Vida Villanueva" initials="MVV" lastIdx="1" clrIdx="0"/>
  <p:cmAuthor id="7" name="1206988966@qq.com" initials="1" lastIdx="1" clrIdx="2"/>
  <p:cmAuthor id="8" name="姜伟光" initials="姜" lastIdx="1" clrIdx="0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308"/>
        <p:guide pos="3893"/>
        <p:guide pos="49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gs" Target="tags/tag82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635" y="6465570"/>
            <a:ext cx="121913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经传多赢投资顾问:苏柏安 | 执业编号:A1120619080002  </a:t>
            </a: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基金从业编号：A20250613005386</a:t>
            </a:r>
            <a:endParaRPr sz="10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52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4.xml"/><Relationship Id="rId1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5.xml"/><Relationship Id="rId1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56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58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tags" Target="../tags/tag57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60.xml"/><Relationship Id="rId4" Type="http://schemas.openxmlformats.org/officeDocument/2006/relationships/image" Target="../media/image40.png"/><Relationship Id="rId3" Type="http://schemas.openxmlformats.org/officeDocument/2006/relationships/tags" Target="../tags/tag59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3.xml"/><Relationship Id="rId1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4.xml"/><Relationship Id="rId1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6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6.xml"/><Relationship Id="rId1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7.xml"/><Relationship Id="rId1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74.xml"/><Relationship Id="rId6" Type="http://schemas.openxmlformats.org/officeDocument/2006/relationships/image" Target="../media/image52.png"/><Relationship Id="rId5" Type="http://schemas.openxmlformats.org/officeDocument/2006/relationships/tags" Target="../tags/tag73.xml"/><Relationship Id="rId4" Type="http://schemas.openxmlformats.org/officeDocument/2006/relationships/image" Target="../media/image51.png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png"/><Relationship Id="rId8" Type="http://schemas.openxmlformats.org/officeDocument/2006/relationships/tags" Target="../tags/tag79.xml"/><Relationship Id="rId7" Type="http://schemas.openxmlformats.org/officeDocument/2006/relationships/image" Target="../media/image55.png"/><Relationship Id="rId6" Type="http://schemas.openxmlformats.org/officeDocument/2006/relationships/tags" Target="../tags/tag78.xml"/><Relationship Id="rId5" Type="http://schemas.openxmlformats.org/officeDocument/2006/relationships/image" Target="../media/image54.png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image" Target="../media/image53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80.xml"/><Relationship Id="rId1" Type="http://schemas.openxmlformats.org/officeDocument/2006/relationships/tags" Target="../tags/tag7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8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6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7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48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9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0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6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23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4075" y="1480820"/>
            <a:ext cx="8933815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底部启动，顺势而为②</a:t>
            </a:r>
            <a:endParaRPr lang="zh-CN" altLang="en-US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99995" y="3943985"/>
            <a:ext cx="4178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基金从业编号：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A20250613005386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466840" cy="1370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/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2024/2025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 userDrawn="1"/>
        </p:nvSpPr>
        <p:spPr>
          <a:xfrm>
            <a:off x="2576195" y="95250"/>
            <a:ext cx="70396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中线</a:t>
            </a:r>
            <a:r>
              <a:rPr lang="en-US" alt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--</a:t>
            </a:r>
            <a:r>
              <a:rPr lang="zh-CN" altLang="en-US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海洋状态底部启动（业绩类龙头）</a:t>
            </a:r>
            <a:endParaRPr lang="en-US" altLang="zh-CN" sz="32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42645"/>
            <a:ext cx="7278370" cy="44170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740" y="3429635"/>
            <a:ext cx="5896610" cy="30759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6300" y="842645"/>
            <a:ext cx="3695700" cy="31908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1723390" y="20116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3.25</a:t>
            </a:r>
            <a:r>
              <a:rPr lang="zh-CN" altLang="en-US">
                <a:solidFill>
                  <a:srgbClr val="FF0000"/>
                </a:solidFill>
              </a:rPr>
              <a:t>号陪跑点评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 userDrawn="1"/>
        </p:nvSpPr>
        <p:spPr>
          <a:xfrm>
            <a:off x="2870200" y="95250"/>
            <a:ext cx="70396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行业龙头，未来多选业绩不会差</a:t>
            </a:r>
            <a:r>
              <a:rPr lang="en-US" alt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endParaRPr lang="en-US" altLang="zh-CN" sz="32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5390" y="793115"/>
            <a:ext cx="9321800" cy="57429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2026285" y="6047105"/>
            <a:ext cx="7579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低位拐点黄金坑分批买，控盘</a:t>
            </a:r>
            <a:r>
              <a:rPr lang="en-US" altLang="zh-CN">
                <a:highlight>
                  <a:srgbClr val="FFFF00"/>
                </a:highlight>
              </a:rPr>
              <a:t>/</a:t>
            </a:r>
            <a:r>
              <a:rPr lang="zh-CN" altLang="en-US">
                <a:highlight>
                  <a:srgbClr val="FFFF00"/>
                </a:highlight>
              </a:rPr>
              <a:t>资金红分批买，熊线上移启动信号分批买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 userDrawn="1"/>
        </p:nvSpPr>
        <p:spPr>
          <a:xfrm>
            <a:off x="2870200" y="95250"/>
            <a:ext cx="70396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未来多选业绩不会差，</a:t>
            </a:r>
            <a:r>
              <a:rPr lang="zh-CN" altLang="en-US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做好滚动净利</a:t>
            </a:r>
            <a:r>
              <a:rPr lang="en-US" alt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endParaRPr lang="en-US" altLang="zh-CN" sz="32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8380" y="808990"/>
            <a:ext cx="9963785" cy="57232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2506345" y="5887085"/>
            <a:ext cx="116179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滚动净利润增长股价不涨，风口未到，时机不到，风口启动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配合控盘这一类个股才能成为真正的机构资金参与</a:t>
            </a:r>
            <a:r>
              <a:rPr lang="zh-CN" altLang="en-US">
                <a:highlight>
                  <a:srgbClr val="FFFF00"/>
                </a:highlight>
              </a:rPr>
              <a:t>方向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99025" y="349504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二次控盘增加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rgbClr val="FF0000"/>
                </a:solidFill>
              </a:rPr>
              <a:t>机构还在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7755" y="816610"/>
            <a:ext cx="10015855" cy="56800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文本框 10"/>
          <p:cNvSpPr txBox="1"/>
          <p:nvPr userDrawn="1"/>
        </p:nvSpPr>
        <p:spPr>
          <a:xfrm>
            <a:off x="2870200" y="95250"/>
            <a:ext cx="70396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未来多选业绩不会差，</a:t>
            </a:r>
            <a:r>
              <a:rPr lang="zh-CN" altLang="en-US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做好滚动净利</a:t>
            </a:r>
            <a:r>
              <a:rPr lang="en-US" alt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endParaRPr lang="en-US" altLang="zh-CN" sz="32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06345" y="5887085"/>
            <a:ext cx="116179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滚动净利润增长股价不涨，风口未到，时机不到，风口启动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配合控盘这一类个股才能成为真正的机构资金参与</a:t>
            </a:r>
            <a:r>
              <a:rPr lang="zh-CN" altLang="en-US">
                <a:highlight>
                  <a:srgbClr val="FFFF00"/>
                </a:highlight>
              </a:rPr>
              <a:t>方向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63210" y="355028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二次控盘增加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rgbClr val="FF0000"/>
                </a:solidFill>
              </a:rPr>
              <a:t>机构还在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 userDrawn="1"/>
        </p:nvSpPr>
        <p:spPr>
          <a:xfrm>
            <a:off x="2535555" y="158750"/>
            <a:ext cx="8364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28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认知决定高度！多研究公司多研究核心业务</a:t>
            </a:r>
            <a:endParaRPr lang="zh-CN" altLang="zh-CN" sz="28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1185" y="798830"/>
            <a:ext cx="4686300" cy="5657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1325" y="798830"/>
            <a:ext cx="5795645" cy="29114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325" y="3710305"/>
            <a:ext cx="5796280" cy="27463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18790" y="113030"/>
            <a:ext cx="81959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短线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双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双紫（强者恒强）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575" y="848360"/>
            <a:ext cx="8756015" cy="55410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" y="2451735"/>
            <a:ext cx="3590925" cy="23336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90620" y="972185"/>
            <a:ext cx="3250565" cy="53854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35" y="972185"/>
            <a:ext cx="3451860" cy="5384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018790" y="113030"/>
            <a:ext cx="81959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双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双紫（强者恒强）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56245" y="3161665"/>
            <a:ext cx="3555365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知识点：</a:t>
            </a:r>
            <a:endParaRPr lang="zh-CN" altLang="en-US" b="1"/>
          </a:p>
          <a:p>
            <a:r>
              <a:rPr lang="zh-CN" altLang="en-US" b="1"/>
              <a:t> </a:t>
            </a:r>
            <a:endParaRPr lang="zh-CN" altLang="en-US" b="1"/>
          </a:p>
          <a:p>
            <a:r>
              <a:rPr lang="zh-CN" altLang="en-US" b="1">
                <a:highlight>
                  <a:srgbClr val="FFFF00"/>
                </a:highlight>
              </a:rPr>
              <a:t>【主力状态】</a:t>
            </a:r>
            <a:r>
              <a:rPr lang="zh-CN" altLang="en-US" b="1"/>
              <a:t>三色主力---紫色网格游资活跃，红色网格机构活跃，黄色网格控盘主力。当三色持续活跃，强者恒强。</a:t>
            </a:r>
            <a:endParaRPr lang="zh-CN" altLang="en-US" b="1"/>
          </a:p>
          <a:p>
            <a:endParaRPr lang="en-US" altLang="zh-CN" b="1"/>
          </a:p>
          <a:p>
            <a:r>
              <a:rPr lang="zh-CN" altLang="en-US" b="1">
                <a:highlight>
                  <a:srgbClr val="FFFF00"/>
                </a:highlight>
              </a:rPr>
              <a:t>【主力动向</a:t>
            </a:r>
            <a:r>
              <a:rPr lang="en-US" altLang="zh-CN" b="1">
                <a:highlight>
                  <a:srgbClr val="FFFF00"/>
                </a:highlight>
              </a:rPr>
              <a:t>L2】</a:t>
            </a:r>
            <a:r>
              <a:rPr lang="zh-CN" altLang="en-US" b="1"/>
              <a:t>当资金柱子呈现大红大紫，代表主力当天做多意愿强烈，后期容易形成启动突破，选对热点抓起个股爆点。</a:t>
            </a:r>
            <a:endParaRPr lang="zh-CN" altLang="en-US" b="1"/>
          </a:p>
        </p:txBody>
      </p:sp>
      <p:sp>
        <p:nvSpPr>
          <p:cNvPr id="8" name="文本框 7"/>
          <p:cNvSpPr txBox="1"/>
          <p:nvPr/>
        </p:nvSpPr>
        <p:spPr>
          <a:xfrm>
            <a:off x="2032000" y="46037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双紫符合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139055" y="279336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熊线支撑不能破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487670" y="430466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双紫符合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09320" y="26530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熊线支撑不能破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7075" y="805180"/>
            <a:ext cx="5114925" cy="28752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359535"/>
            <a:ext cx="12192000" cy="517398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2221230" y="107315"/>
            <a:ext cx="81959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200">
                <a:solidFill>
                  <a:schemeClr val="bg1"/>
                </a:solidFill>
                <a:sym typeface="+mn-ea"/>
              </a:rPr>
              <a:t>今年盯着这几个方向轮动上涨（政策主线）</a:t>
            </a:r>
            <a:endParaRPr lang="zh-CN" altLang="en-US" sz="3200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45995" y="13525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中长逻辑，做好未来的投资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9135" y="1202690"/>
            <a:ext cx="10793730" cy="49872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19350" y="6159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短线逻辑，龙头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/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涨停股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" y="1167765"/>
            <a:ext cx="11049000" cy="52768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中线短线思路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53305" y="1308735"/>
            <a:ext cx="3867150" cy="518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995" y="1494155"/>
            <a:ext cx="3629025" cy="50196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200"/>
            <a:ext cx="4594860" cy="31051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25" y="3879850"/>
            <a:ext cx="4445635" cy="26339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4330" y="838200"/>
            <a:ext cx="5457190" cy="20078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33320" y="81915"/>
            <a:ext cx="83673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bg2"/>
                </a:solidFill>
              </a:rPr>
              <a:t>共同提升，良性循环，时刻监督提醒</a:t>
            </a:r>
            <a:endParaRPr lang="zh-CN" altLang="en-US" sz="3600">
              <a:solidFill>
                <a:schemeClr val="bg2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、稳健买点：智能辅助线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告诉自己：回档买永远是更稳健，更省心；追高买需要控制仓位，执行力较高。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6517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6146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179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17881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351405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>
                <a:solidFill>
                  <a:schemeClr val="bg2"/>
                </a:solidFill>
              </a:rPr>
              <a:t>首阴震荡，资金为王</a:t>
            </a:r>
            <a:endParaRPr lang="zh-CN" altLang="en-US" sz="3600" spc="-200">
              <a:solidFill>
                <a:schemeClr val="bg2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89295" y="3223260"/>
            <a:ext cx="913765" cy="32194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813435"/>
            <a:ext cx="9947910" cy="56711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4196080" y="26765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熊线上移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+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资金红是最大的趋势机会</a:t>
            </a:r>
            <a:endParaRPr lang="zh-CN" altLang="en-US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0080" y="2332990"/>
            <a:ext cx="3931920" cy="27755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>
                <a:solidFill>
                  <a:schemeClr val="bg2"/>
                </a:solidFill>
              </a:rPr>
              <a:t>交易计划</a:t>
            </a:r>
            <a:r>
              <a:rPr lang="en-US" altLang="zh-CN" sz="3600" spc="-200">
                <a:solidFill>
                  <a:schemeClr val="bg2"/>
                </a:solidFill>
              </a:rPr>
              <a:t> </a:t>
            </a:r>
            <a:r>
              <a:rPr lang="zh-CN" altLang="en-US" sz="3600" spc="-200">
                <a:solidFill>
                  <a:schemeClr val="bg2"/>
                </a:solidFill>
              </a:rPr>
              <a:t>与</a:t>
            </a:r>
            <a:r>
              <a:rPr lang="en-US" altLang="zh-CN" sz="3600" spc="-200">
                <a:solidFill>
                  <a:schemeClr val="bg2"/>
                </a:solidFill>
              </a:rPr>
              <a:t> </a:t>
            </a:r>
            <a:r>
              <a:rPr lang="zh-CN" altLang="en-US" sz="3600" spc="-200">
                <a:solidFill>
                  <a:schemeClr val="bg2"/>
                </a:solidFill>
              </a:rPr>
              <a:t>执行力</a:t>
            </a:r>
            <a:endParaRPr lang="zh-CN" altLang="en-US" sz="3600" spc="-200">
              <a:solidFill>
                <a:schemeClr val="bg2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5040" y="1256030"/>
            <a:ext cx="4831715" cy="47021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605" y="1256030"/>
            <a:ext cx="3801745" cy="47053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1525" y="2004695"/>
            <a:ext cx="1647190" cy="21951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391525" y="291655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互相监督提醒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rgbClr val="FF0000"/>
                </a:solidFill>
              </a:rPr>
              <a:t>选对股耐心做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>
                <a:solidFill>
                  <a:schemeClr val="bg2"/>
                </a:solidFill>
              </a:rPr>
              <a:t>中报预告开始，黄金坑</a:t>
            </a:r>
            <a:r>
              <a:rPr lang="en-US" altLang="zh-CN" sz="3600" spc="-200">
                <a:solidFill>
                  <a:schemeClr val="bg2"/>
                </a:solidFill>
              </a:rPr>
              <a:t>+</a:t>
            </a:r>
            <a:r>
              <a:rPr lang="zh-CN" altLang="en-US" sz="3600" spc="-200">
                <a:solidFill>
                  <a:schemeClr val="bg2"/>
                </a:solidFill>
              </a:rPr>
              <a:t>业绩确定性</a:t>
            </a:r>
            <a:endParaRPr lang="zh-CN" altLang="en-US" sz="3600" spc="-200">
              <a:solidFill>
                <a:schemeClr val="bg2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91525" y="2004695"/>
            <a:ext cx="1647190" cy="21951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" y="788035"/>
            <a:ext cx="6504305" cy="28543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340" y="1054735"/>
            <a:ext cx="5448935" cy="35420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255" y="3562350"/>
            <a:ext cx="5734050" cy="29489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6916420" y="4853305"/>
            <a:ext cx="439737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科技类、化工类 、有色金属类， 选对了错杀的业绩股，继续看低吸机会。</a:t>
            </a:r>
            <a:endParaRPr lang="zh-CN" altLang="en-US"/>
          </a:p>
          <a:p>
            <a:r>
              <a:rPr lang="zh-CN" altLang="en-US"/>
              <a:t>券商金融，渣男是否回心转意不清楚。</a:t>
            </a:r>
            <a:endParaRPr lang="zh-CN" altLang="en-US"/>
          </a:p>
          <a:p>
            <a:r>
              <a:rPr lang="zh-CN" altLang="en-US"/>
              <a:t>上涨均有中报预期的刺激，都可以归结到业绩线上。    </a:t>
            </a:r>
            <a:r>
              <a:rPr lang="zh-CN" altLang="en-US">
                <a:solidFill>
                  <a:srgbClr val="FF0000"/>
                </a:solidFill>
              </a:rPr>
              <a:t>行情在犹豫中上行！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332220" y="1160780"/>
            <a:ext cx="4941201" cy="4893880"/>
            <a:chOff x="9972" y="1828"/>
            <a:chExt cx="8492" cy="859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972" y="1828"/>
              <a:ext cx="8491" cy="859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72" y="9576"/>
              <a:ext cx="8492" cy="845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645160" y="1253490"/>
            <a:ext cx="5420995" cy="47078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</a:rPr>
              <a:t>用好</a:t>
            </a: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</a:rPr>
              <a:t>智尊版</a:t>
            </a:r>
            <a:r>
              <a:rPr lang="en-US" altLang="zh-CN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</a:rPr>
              <a:t>+</a:t>
            </a: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</a:rPr>
              <a:t>主题猎手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</a:rPr>
              <a:t>，升级好智尊版，每年总有这种黄金坑，稳中求胜的投资机遇！如果没有做好准备，哪怕捡钱都不利索！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稳健中线波段最简单有效的盈利思路：</a:t>
            </a: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行业核心</a:t>
            </a:r>
            <a:r>
              <a:rPr lang="en-US" altLang="zh-CN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底部启动</a:t>
            </a:r>
            <a:r>
              <a:rPr lang="en-US" altLang="zh-CN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海洋状态低位拐点</a:t>
            </a:r>
            <a:endParaRPr lang="zh-CN" altLang="en-US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</a:rPr>
              <a:t>关注核心关键点：</a:t>
            </a:r>
            <a:endParaRPr lang="zh-CN" altLang="en-US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，单季或者滚动净利润最好大于</a:t>
            </a: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个亿以上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，白色线代表利润增速的趋势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3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，明显的阶梯状向上就是最好的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220" y="1160780"/>
            <a:ext cx="4940935" cy="44119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文本框 10"/>
          <p:cNvSpPr txBox="1"/>
          <p:nvPr userDrawn="1"/>
        </p:nvSpPr>
        <p:spPr>
          <a:xfrm>
            <a:off x="2870200" y="95250"/>
            <a:ext cx="70396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每年把握</a:t>
            </a:r>
            <a:r>
              <a:rPr lang="en-US" alt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en-US" alt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sz="32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次确定性的机会</a:t>
            </a:r>
            <a:endParaRPr lang="zh-CN" sz="32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中线</a:t>
            </a:r>
            <a:r>
              <a:rPr lang="en-US" altLang="zh-CN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/</a:t>
            </a:r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短线思路</a:t>
            </a:r>
            <a:endParaRPr lang="zh-CN" altLang="en-US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7104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2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ODkyZjYyMmI5MzU5YjIyMzEwMjc4NWEyNTE0ZDZmMWI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1585</Words>
  <Application>WPS 演示</Application>
  <PresentationFormat>宽屏</PresentationFormat>
  <Paragraphs>139</Paragraphs>
  <Slides>27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53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Noto Sans S Chinese Medium</vt:lpstr>
      <vt:lpstr>DIN Black</vt:lpstr>
      <vt:lpstr>KSOFDDF4E7ED</vt:lpstr>
      <vt:lpstr>Segoe Print</vt:lpstr>
      <vt:lpstr>Arial Unicode MS</vt:lpstr>
      <vt:lpstr>Calibri</vt:lpstr>
      <vt:lpstr>思源黑体 CN Heavy</vt:lpstr>
      <vt:lpstr>KSOF954951BB</vt:lpstr>
      <vt:lpstr>Noto Sans S Chinese Medium</vt:lpstr>
      <vt:lpstr>思源黑体 CN Medium</vt:lpstr>
      <vt:lpstr>思源黑体 CN Normal</vt:lpstr>
      <vt:lpstr>方正宝黑体 简 Medium</vt:lpstr>
      <vt:lpstr>清雅黑体</vt:lpstr>
      <vt:lpstr>FT Thymes Medium</vt:lpstr>
      <vt:lpstr>DIN Pro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siren</cp:lastModifiedBy>
  <cp:revision>2298</cp:revision>
  <dcterms:created xsi:type="dcterms:W3CDTF">2019-06-19T02:08:00Z</dcterms:created>
  <dcterms:modified xsi:type="dcterms:W3CDTF">2026-06-23T10:02:06Z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9CFE74C9946A4C69843920DE3B0B819A_13</vt:lpwstr>
  </property>
</Properties>
</file>