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84" r:id="rId7"/>
    <p:sldId id="4477" r:id="rId8"/>
    <p:sldId id="4498" r:id="rId9"/>
    <p:sldId id="4500" r:id="rId10"/>
    <p:sldId id="4502" r:id="rId11"/>
    <p:sldId id="4501" r:id="rId12"/>
    <p:sldId id="4493" r:id="rId13"/>
    <p:sldId id="4229" r:id="rId14"/>
    <p:sldId id="4489" r:id="rId15"/>
    <p:sldId id="4491" r:id="rId16"/>
    <p:sldId id="4497" r:id="rId17"/>
    <p:sldId id="4183" r:id="rId18"/>
    <p:sldId id="4426" r:id="rId19"/>
    <p:sldId id="4184" r:id="rId20"/>
    <p:sldId id="4209" r:id="rId21"/>
    <p:sldId id="4241" r:id="rId22"/>
    <p:sldId id="4401"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0" Type="http://schemas.openxmlformats.org/officeDocument/2006/relationships/slideLayout" Target="../slideLayouts/slideLayout2.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55.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56.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5.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l="3733" t="6126" r="64407" b="4884"/>
          <a:stretch>
            <a:fillRect/>
          </a:stretch>
        </p:blipFill>
        <p:spPr>
          <a:xfrm>
            <a:off x="8791575" y="5039995"/>
            <a:ext cx="1398270" cy="1365250"/>
          </a:xfrm>
          <a:prstGeom prst="rect">
            <a:avLst/>
          </a:prstGeom>
          <a:ln>
            <a:solidFill>
              <a:schemeClr val="accent1"/>
            </a:solidFill>
          </a:ln>
        </p:spPr>
      </p:pic>
      <p:sp>
        <p:nvSpPr>
          <p:cNvPr id="10" name="文本框 9"/>
          <p:cNvSpPr txBox="1"/>
          <p:nvPr/>
        </p:nvSpPr>
        <p:spPr>
          <a:xfrm>
            <a:off x="10189845" y="4946015"/>
            <a:ext cx="241427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pic>
        <p:nvPicPr>
          <p:cNvPr id="18" name="图片 17"/>
          <p:cNvPicPr>
            <a:picLocks noChangeAspect="1"/>
          </p:cNvPicPr>
          <p:nvPr/>
        </p:nvPicPr>
        <p:blipFill>
          <a:blip r:embed="rId2"/>
          <a:stretch>
            <a:fillRect/>
          </a:stretch>
        </p:blipFill>
        <p:spPr>
          <a:xfrm>
            <a:off x="5114925" y="4796790"/>
            <a:ext cx="3509010" cy="1499870"/>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193675" y="829945"/>
            <a:ext cx="4006215" cy="3083560"/>
          </a:xfrm>
          <a:prstGeom prst="rect">
            <a:avLst/>
          </a:prstGeom>
          <a:ln>
            <a:solidFill>
              <a:schemeClr val="accent1"/>
            </a:solidFill>
          </a:ln>
        </p:spPr>
      </p:pic>
      <p:pic>
        <p:nvPicPr>
          <p:cNvPr id="4" name="图片 3"/>
          <p:cNvPicPr>
            <a:picLocks noChangeAspect="1"/>
          </p:cNvPicPr>
          <p:nvPr/>
        </p:nvPicPr>
        <p:blipFill>
          <a:blip r:embed="rId4"/>
          <a:srcRect t="41549" r="26584"/>
          <a:stretch>
            <a:fillRect/>
          </a:stretch>
        </p:blipFill>
        <p:spPr>
          <a:xfrm>
            <a:off x="193675" y="4874895"/>
            <a:ext cx="2265680" cy="551180"/>
          </a:xfrm>
          <a:prstGeom prst="rect">
            <a:avLst/>
          </a:prstGeom>
          <a:ln>
            <a:solidFill>
              <a:schemeClr val="accent1"/>
            </a:solidFill>
          </a:ln>
        </p:spPr>
      </p:pic>
      <p:pic>
        <p:nvPicPr>
          <p:cNvPr id="13" name="图片 12"/>
          <p:cNvPicPr>
            <a:picLocks noChangeAspect="1"/>
          </p:cNvPicPr>
          <p:nvPr/>
        </p:nvPicPr>
        <p:blipFill>
          <a:blip r:embed="rId5"/>
          <a:srcRect t="10603" b="22609"/>
          <a:stretch>
            <a:fillRect/>
          </a:stretch>
        </p:blipFill>
        <p:spPr>
          <a:xfrm>
            <a:off x="7818755" y="829945"/>
            <a:ext cx="3678555" cy="3752850"/>
          </a:xfrm>
          <a:prstGeom prst="rect">
            <a:avLst/>
          </a:prstGeom>
          <a:ln>
            <a:solidFill>
              <a:schemeClr val="accent1"/>
            </a:solidFill>
          </a:ln>
        </p:spPr>
      </p:pic>
      <p:pic>
        <p:nvPicPr>
          <p:cNvPr id="14" name="图片 13"/>
          <p:cNvPicPr>
            <a:picLocks noChangeAspect="1"/>
          </p:cNvPicPr>
          <p:nvPr/>
        </p:nvPicPr>
        <p:blipFill>
          <a:blip r:embed="rId6"/>
          <a:stretch>
            <a:fillRect/>
          </a:stretch>
        </p:blipFill>
        <p:spPr>
          <a:xfrm>
            <a:off x="4295140" y="829945"/>
            <a:ext cx="3428365" cy="3529965"/>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193675" y="3975100"/>
            <a:ext cx="3104515" cy="838200"/>
          </a:xfrm>
          <a:prstGeom prst="rect">
            <a:avLst/>
          </a:prstGeom>
          <a:ln>
            <a:solidFill>
              <a:schemeClr val="accent1"/>
            </a:solidFill>
          </a:ln>
        </p:spPr>
      </p:pic>
      <p:pic>
        <p:nvPicPr>
          <p:cNvPr id="12" name="图片 11"/>
          <p:cNvPicPr>
            <a:picLocks noChangeAspect="1"/>
          </p:cNvPicPr>
          <p:nvPr/>
        </p:nvPicPr>
        <p:blipFill>
          <a:blip r:embed="rId8"/>
          <a:stretch>
            <a:fillRect/>
          </a:stretch>
        </p:blipFill>
        <p:spPr>
          <a:xfrm>
            <a:off x="2523490" y="4874895"/>
            <a:ext cx="2527935" cy="1427480"/>
          </a:xfrm>
          <a:prstGeom prst="rect">
            <a:avLst/>
          </a:prstGeom>
          <a:ln>
            <a:solidFill>
              <a:schemeClr val="accent1"/>
            </a:solidFill>
          </a:ln>
        </p:spPr>
      </p:pic>
      <p:sp>
        <p:nvSpPr>
          <p:cNvPr id="19" name="文本框 18"/>
          <p:cNvSpPr txBox="1"/>
          <p:nvPr/>
        </p:nvSpPr>
        <p:spPr>
          <a:xfrm>
            <a:off x="82550" y="5595620"/>
            <a:ext cx="2421255" cy="706755"/>
          </a:xfrm>
          <a:prstGeom prst="rect">
            <a:avLst/>
          </a:prstGeom>
          <a:noFill/>
        </p:spPr>
        <p:txBody>
          <a:bodyPr wrap="square" rtlCol="0" anchor="t">
            <a:spAutoFit/>
          </a:bodyPr>
          <a:p>
            <a:r>
              <a:rPr lang="zh-CN" altLang="en-US" sz="1000">
                <a:solidFill>
                  <a:schemeClr val="bg1">
                    <a:lumMod val="65000"/>
                  </a:schemeClr>
                </a:solidFill>
                <a:sym typeface="+mn-ea"/>
              </a:rPr>
              <a:t>以上为特定客户、特定时间区间的历史业绩，个别情况不代表普遍现象，个股历史涨幅不预示其未来表现，过往收益亦不代表未来收益承诺。</a:t>
            </a:r>
            <a:endParaRPr lang="zh-CN" altLang="en-US" sz="1000">
              <a:solidFill>
                <a:schemeClr val="bg1">
                  <a:lumMod val="65000"/>
                </a:schemeClr>
              </a:solidFill>
              <a:sym typeface="+mn-ea"/>
            </a:endParaRPr>
          </a:p>
        </p:txBody>
      </p:sp>
    </p:spTree>
    <p:custDataLst>
      <p:tags r:id="rId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6.11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59690" y="895985"/>
            <a:ext cx="6455410" cy="541337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（观察反弹强弱）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8" name="文本框 7"/>
          <p:cNvSpPr txBox="1"/>
          <p:nvPr/>
        </p:nvSpPr>
        <p:spPr>
          <a:xfrm>
            <a:off x="790575" y="4124325"/>
            <a:ext cx="2205355" cy="368300"/>
          </a:xfrm>
          <a:prstGeom prst="rect">
            <a:avLst/>
          </a:prstGeom>
          <a:noFill/>
        </p:spPr>
        <p:txBody>
          <a:bodyPr wrap="square" rtlCol="0">
            <a:spAutoFit/>
          </a:bodyPr>
          <a:p>
            <a:r>
              <a:rPr lang="zh-CN" altLang="en-US">
                <a:highlight>
                  <a:srgbClr val="FFFF00"/>
                </a:highlight>
              </a:rPr>
              <a:t>风口首板股，回档</a:t>
            </a:r>
            <a:endParaRPr lang="zh-CN" altLang="en-US">
              <a:highlight>
                <a:srgbClr val="FFFF00"/>
              </a:highlight>
            </a:endParaRPr>
          </a:p>
        </p:txBody>
      </p:sp>
      <p:sp>
        <p:nvSpPr>
          <p:cNvPr id="10" name="文本框 9"/>
          <p:cNvSpPr txBox="1"/>
          <p:nvPr/>
        </p:nvSpPr>
        <p:spPr>
          <a:xfrm>
            <a:off x="5815330" y="5754370"/>
            <a:ext cx="3737610" cy="645160"/>
          </a:xfrm>
          <a:prstGeom prst="rect">
            <a:avLst/>
          </a:prstGeom>
          <a:noFill/>
        </p:spPr>
        <p:txBody>
          <a:bodyPr wrap="square" rtlCol="0">
            <a:spAutoFit/>
          </a:bodyPr>
          <a:p>
            <a:r>
              <a:rPr lang="en-US" altLang="zh-CN">
                <a:highlight>
                  <a:srgbClr val="FFFF00"/>
                </a:highlight>
              </a:rPr>
              <a:t>6.15--6.16</a:t>
            </a:r>
            <a:r>
              <a:rPr lang="zh-CN" altLang="en-US">
                <a:highlight>
                  <a:srgbClr val="FFFF00"/>
                </a:highlight>
              </a:rPr>
              <a:t>风口个股回档</a:t>
            </a:r>
            <a:endParaRPr lang="zh-CN" altLang="en-US">
              <a:highlight>
                <a:srgbClr val="FFFF00"/>
              </a:highlight>
            </a:endParaRPr>
          </a:p>
          <a:p>
            <a:r>
              <a:rPr lang="zh-CN" altLang="en-US">
                <a:highlight>
                  <a:srgbClr val="FFFF00"/>
                </a:highlight>
              </a:rPr>
              <a:t>下半周有反弹预期</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5815330" y="768350"/>
            <a:ext cx="3472180" cy="299212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717915" y="1014095"/>
            <a:ext cx="3313430" cy="2899410"/>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8717280" y="3760470"/>
            <a:ext cx="3314065" cy="2639060"/>
          </a:xfrm>
          <a:prstGeom prst="rect">
            <a:avLst/>
          </a:prstGeom>
          <a:ln>
            <a:solidFill>
              <a:schemeClr val="accent1"/>
            </a:solidFill>
          </a:ln>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27330" y="902970"/>
            <a:ext cx="5147310" cy="525653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374640" y="815975"/>
            <a:ext cx="3765550" cy="320802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094980" y="1078865"/>
            <a:ext cx="3723005" cy="2776220"/>
          </a:xfrm>
          <a:prstGeom prst="rect">
            <a:avLst/>
          </a:prstGeom>
          <a:ln>
            <a:solidFill>
              <a:schemeClr val="accent1"/>
            </a:solidFill>
          </a:ln>
        </p:spPr>
      </p:pic>
      <p:sp>
        <p:nvSpPr>
          <p:cNvPr id="10" name="文本框 9"/>
          <p:cNvSpPr txBox="1"/>
          <p:nvPr/>
        </p:nvSpPr>
        <p:spPr>
          <a:xfrm>
            <a:off x="6349365" y="1960880"/>
            <a:ext cx="1999615" cy="368300"/>
          </a:xfrm>
          <a:prstGeom prst="rect">
            <a:avLst/>
          </a:prstGeom>
          <a:noFill/>
        </p:spPr>
        <p:txBody>
          <a:bodyPr wrap="square" rtlCol="0">
            <a:spAutoFit/>
          </a:bodyPr>
          <a:p>
            <a:r>
              <a:rPr lang="zh-CN" altLang="en-US">
                <a:highlight>
                  <a:srgbClr val="FFFF00"/>
                </a:highlight>
              </a:rPr>
              <a:t>有控盘，强势</a:t>
            </a:r>
            <a:endParaRPr lang="zh-CN" altLang="en-US">
              <a:highlight>
                <a:srgbClr val="FFFF00"/>
              </a:highlight>
            </a:endParaRPr>
          </a:p>
        </p:txBody>
      </p:sp>
      <p:sp>
        <p:nvSpPr>
          <p:cNvPr id="11" name="文本框 10"/>
          <p:cNvSpPr txBox="1"/>
          <p:nvPr/>
        </p:nvSpPr>
        <p:spPr>
          <a:xfrm>
            <a:off x="9810115" y="2146935"/>
            <a:ext cx="1880870" cy="368300"/>
          </a:xfrm>
          <a:prstGeom prst="rect">
            <a:avLst/>
          </a:prstGeom>
          <a:noFill/>
        </p:spPr>
        <p:txBody>
          <a:bodyPr wrap="square" rtlCol="0">
            <a:spAutoFit/>
          </a:bodyPr>
          <a:p>
            <a:r>
              <a:rPr lang="zh-CN" altLang="en-US">
                <a:highlight>
                  <a:srgbClr val="FFFF00"/>
                </a:highlight>
              </a:rPr>
              <a:t>无控盘，弱势</a:t>
            </a:r>
            <a:endParaRPr lang="zh-CN" altLang="en-US">
              <a:highlight>
                <a:srgbClr val="FFFF00"/>
              </a:highlight>
            </a:endParaRPr>
          </a:p>
        </p:txBody>
      </p:sp>
      <p:pic>
        <p:nvPicPr>
          <p:cNvPr id="13" name="图片 12"/>
          <p:cNvPicPr>
            <a:picLocks noChangeAspect="1"/>
          </p:cNvPicPr>
          <p:nvPr/>
        </p:nvPicPr>
        <p:blipFill>
          <a:blip r:embed="rId4"/>
          <a:stretch>
            <a:fillRect/>
          </a:stretch>
        </p:blipFill>
        <p:spPr>
          <a:xfrm>
            <a:off x="6176010" y="3937000"/>
            <a:ext cx="3571240" cy="2484755"/>
          </a:xfrm>
          <a:prstGeom prst="rect">
            <a:avLst/>
          </a:prstGeom>
          <a:ln>
            <a:solidFill>
              <a:schemeClr val="accent1"/>
            </a:solidFill>
          </a:ln>
        </p:spPr>
      </p:pic>
      <p:sp>
        <p:nvSpPr>
          <p:cNvPr id="14" name="文本框 13"/>
          <p:cNvSpPr txBox="1"/>
          <p:nvPr/>
        </p:nvSpPr>
        <p:spPr>
          <a:xfrm>
            <a:off x="6726555" y="5382260"/>
            <a:ext cx="2525395" cy="368300"/>
          </a:xfrm>
          <a:prstGeom prst="rect">
            <a:avLst/>
          </a:prstGeom>
          <a:noFill/>
        </p:spPr>
        <p:txBody>
          <a:bodyPr wrap="square" rtlCol="0">
            <a:spAutoFit/>
          </a:bodyPr>
          <a:p>
            <a:r>
              <a:rPr lang="zh-CN" altLang="en-US">
                <a:highlight>
                  <a:srgbClr val="FFFF00"/>
                </a:highlight>
              </a:rPr>
              <a:t>突破回档，寻找机会</a:t>
            </a:r>
            <a:endParaRPr lang="zh-CN" altLang="en-US">
              <a:highlight>
                <a:srgbClr val="FFFF00"/>
              </a:highlight>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zxtj1920_1080_178228108096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en-US" altLang="zh-CN"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B</a:t>
            </a: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点回档</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科技走强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2026.6.24</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带货海报7_1782281093149"/>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市场：周线金叉潮（第二周）</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级别的传导和买卖点的定义"/>
          <p:cNvPicPr>
            <a:picLocks noChangeAspect="1"/>
          </p:cNvPicPr>
          <p:nvPr/>
        </p:nvPicPr>
        <p:blipFill>
          <a:blip r:embed="rId1"/>
          <a:stretch>
            <a:fillRect/>
          </a:stretch>
        </p:blipFill>
        <p:spPr>
          <a:xfrm>
            <a:off x="6182995" y="3429000"/>
            <a:ext cx="5293360" cy="2786380"/>
          </a:xfrm>
          <a:prstGeom prst="rect">
            <a:avLst/>
          </a:prstGeom>
          <a:ln>
            <a:solidFill>
              <a:schemeClr val="accent1"/>
            </a:solidFill>
          </a:ln>
        </p:spPr>
      </p:pic>
      <p:sp>
        <p:nvSpPr>
          <p:cNvPr id="8" name="文本框 7"/>
          <p:cNvSpPr txBox="1"/>
          <p:nvPr/>
        </p:nvSpPr>
        <p:spPr>
          <a:xfrm>
            <a:off x="256540" y="5695950"/>
            <a:ext cx="5099685" cy="645160"/>
          </a:xfrm>
          <a:prstGeom prst="rect">
            <a:avLst/>
          </a:prstGeom>
          <a:noFill/>
        </p:spPr>
        <p:txBody>
          <a:bodyPr wrap="square" rtlCol="0">
            <a:spAutoFit/>
          </a:bodyPr>
          <a:p>
            <a:r>
              <a:rPr lang="zh-CN" altLang="en-US">
                <a:highlight>
                  <a:srgbClr val="FFFF00"/>
                </a:highlight>
              </a:rPr>
              <a:t>周线金叉潮，红色</a:t>
            </a:r>
            <a:r>
              <a:rPr lang="en-US" altLang="zh-CN">
                <a:highlight>
                  <a:srgbClr val="FFFF00"/>
                </a:highlight>
              </a:rPr>
              <a:t>B</a:t>
            </a:r>
            <a:r>
              <a:rPr lang="zh-CN" altLang="en-US">
                <a:highlight>
                  <a:srgbClr val="FFFF00"/>
                </a:highlight>
              </a:rPr>
              <a:t>点，个股加速拉升。</a:t>
            </a:r>
            <a:endParaRPr lang="zh-CN" altLang="en-US">
              <a:highlight>
                <a:srgbClr val="FFFF00"/>
              </a:highlight>
            </a:endParaRPr>
          </a:p>
          <a:p>
            <a:r>
              <a:rPr lang="zh-CN" altLang="en-US">
                <a:solidFill>
                  <a:srgbClr val="FF0000"/>
                </a:solidFill>
                <a:highlight>
                  <a:srgbClr val="FFFF00"/>
                </a:highlight>
              </a:rPr>
              <a:t>（红</a:t>
            </a:r>
            <a:r>
              <a:rPr lang="en-US" altLang="zh-CN">
                <a:solidFill>
                  <a:srgbClr val="FF0000"/>
                </a:solidFill>
                <a:highlight>
                  <a:srgbClr val="FFFF00"/>
                </a:highlight>
              </a:rPr>
              <a:t>B</a:t>
            </a:r>
            <a:r>
              <a:rPr lang="zh-CN" altLang="en-US">
                <a:solidFill>
                  <a:srgbClr val="FF0000"/>
                </a:solidFill>
                <a:highlight>
                  <a:srgbClr val="FFFF00"/>
                </a:highlight>
              </a:rPr>
              <a:t>调整有限，少做</a:t>
            </a:r>
            <a:r>
              <a:rPr lang="en-US" altLang="zh-CN">
                <a:solidFill>
                  <a:srgbClr val="FF0000"/>
                </a:solidFill>
                <a:highlight>
                  <a:srgbClr val="FFFF00"/>
                </a:highlight>
              </a:rPr>
              <a:t>T</a:t>
            </a:r>
            <a:r>
              <a:rPr lang="zh-CN" altLang="en-US">
                <a:solidFill>
                  <a:srgbClr val="FF0000"/>
                </a:solidFill>
                <a:highlight>
                  <a:srgbClr val="FFFF00"/>
                </a:highlight>
              </a:rPr>
              <a:t>易卖飞，多趋势持仓）</a:t>
            </a:r>
            <a:endParaRPr lang="zh-CN" altLang="en-US">
              <a:solidFill>
                <a:srgbClr val="FF0000"/>
              </a:solidFill>
              <a:highlight>
                <a:srgbClr val="FFFF00"/>
              </a:highlight>
            </a:endParaRPr>
          </a:p>
        </p:txBody>
      </p:sp>
      <p:pic>
        <p:nvPicPr>
          <p:cNvPr id="3" name="图片 2"/>
          <p:cNvPicPr>
            <a:picLocks noChangeAspect="1"/>
          </p:cNvPicPr>
          <p:nvPr/>
        </p:nvPicPr>
        <p:blipFill>
          <a:blip r:embed="rId2"/>
          <a:srcRect t="9665"/>
          <a:stretch>
            <a:fillRect/>
          </a:stretch>
        </p:blipFill>
        <p:spPr>
          <a:xfrm>
            <a:off x="6183630" y="819785"/>
            <a:ext cx="5292725" cy="2508885"/>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06680" y="884555"/>
            <a:ext cx="5850890" cy="4695190"/>
          </a:xfrm>
          <a:prstGeom prst="rect">
            <a:avLst/>
          </a:prstGeom>
          <a:ln>
            <a:solidFill>
              <a:schemeClr val="accent1"/>
            </a:solid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红色</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B</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点：主线逼空上行</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3" name="图片 2"/>
          <p:cNvPicPr>
            <a:picLocks noChangeAspect="1"/>
          </p:cNvPicPr>
          <p:nvPr/>
        </p:nvPicPr>
        <p:blipFill>
          <a:blip r:embed="rId1"/>
          <a:stretch>
            <a:fillRect/>
          </a:stretch>
        </p:blipFill>
        <p:spPr>
          <a:xfrm>
            <a:off x="394970" y="889635"/>
            <a:ext cx="5730875" cy="449580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394450" y="889635"/>
            <a:ext cx="5389245" cy="4495800"/>
          </a:xfrm>
          <a:prstGeom prst="rect">
            <a:avLst/>
          </a:prstGeom>
          <a:ln>
            <a:solidFill>
              <a:schemeClr val="accent1"/>
            </a:solidFill>
          </a:ln>
        </p:spPr>
      </p:pic>
      <p:sp>
        <p:nvSpPr>
          <p:cNvPr id="8" name="文本框 7"/>
          <p:cNvSpPr txBox="1"/>
          <p:nvPr/>
        </p:nvSpPr>
        <p:spPr>
          <a:xfrm>
            <a:off x="1069975" y="5521960"/>
            <a:ext cx="4147820" cy="368300"/>
          </a:xfrm>
          <a:prstGeom prst="rect">
            <a:avLst/>
          </a:prstGeom>
          <a:noFill/>
        </p:spPr>
        <p:txBody>
          <a:bodyPr wrap="square" rtlCol="0">
            <a:spAutoFit/>
          </a:bodyPr>
          <a:p>
            <a:r>
              <a:rPr lang="zh-CN" altLang="en-US">
                <a:highlight>
                  <a:srgbClr val="FFFF00"/>
                </a:highlight>
              </a:rPr>
              <a:t>大盘死叉回档，控盘方向反弹优先</a:t>
            </a:r>
            <a:endParaRPr lang="zh-CN" altLang="en-US">
              <a:highlight>
                <a:srgbClr val="FFFF00"/>
              </a:highlight>
            </a:endParaRPr>
          </a:p>
        </p:txBody>
      </p:sp>
      <p:sp>
        <p:nvSpPr>
          <p:cNvPr id="9" name="文本框 8"/>
          <p:cNvSpPr txBox="1"/>
          <p:nvPr/>
        </p:nvSpPr>
        <p:spPr>
          <a:xfrm>
            <a:off x="7204075" y="5539740"/>
            <a:ext cx="4057015" cy="368300"/>
          </a:xfrm>
          <a:prstGeom prst="rect">
            <a:avLst/>
          </a:prstGeom>
          <a:noFill/>
        </p:spPr>
        <p:txBody>
          <a:bodyPr wrap="square" rtlCol="0">
            <a:spAutoFit/>
          </a:bodyPr>
          <a:p>
            <a:r>
              <a:rPr lang="zh-CN" altLang="en-US">
                <a:highlight>
                  <a:srgbClr val="FFFF00"/>
                </a:highlight>
              </a:rPr>
              <a:t>无控盘方向，持续阴跌，难持续</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周金第二周：①赚指数的钱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135255" y="768350"/>
            <a:ext cx="5958840" cy="494538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6294755" y="3286760"/>
            <a:ext cx="5065395" cy="281495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6294755" y="768350"/>
            <a:ext cx="5065395" cy="2418080"/>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91490" y="3554730"/>
            <a:ext cx="5203190" cy="1037590"/>
          </a:xfrm>
          <a:prstGeom prst="rect">
            <a:avLst/>
          </a:prstGeom>
          <a:ln>
            <a:solidFill>
              <a:schemeClr val="accent1"/>
            </a:solidFill>
          </a:ln>
        </p:spPr>
      </p:pic>
      <p:sp>
        <p:nvSpPr>
          <p:cNvPr id="15" name="文本框 14"/>
          <p:cNvSpPr txBox="1"/>
          <p:nvPr/>
        </p:nvSpPr>
        <p:spPr>
          <a:xfrm>
            <a:off x="1066800" y="5852160"/>
            <a:ext cx="4721860" cy="368300"/>
          </a:xfrm>
          <a:prstGeom prst="rect">
            <a:avLst/>
          </a:prstGeom>
          <a:noFill/>
        </p:spPr>
        <p:txBody>
          <a:bodyPr wrap="square" rtlCol="0">
            <a:spAutoFit/>
          </a:bodyPr>
          <a:p>
            <a:r>
              <a:rPr lang="zh-CN" altLang="en-US">
                <a:highlight>
                  <a:srgbClr val="FFFF00"/>
                </a:highlight>
              </a:rPr>
              <a:t>六月节奏：上旬买指数，下旬买个股</a:t>
            </a:r>
            <a:endParaRPr lang="zh-CN" altLang="en-US">
              <a:highlight>
                <a:srgbClr val="FFFF00"/>
              </a:highlight>
            </a:endParaRPr>
          </a:p>
        </p:txBody>
      </p:sp>
      <p:sp>
        <p:nvSpPr>
          <p:cNvPr id="16" name="文本框 15"/>
          <p:cNvSpPr txBox="1"/>
          <p:nvPr/>
        </p:nvSpPr>
        <p:spPr>
          <a:xfrm>
            <a:off x="6677025" y="2402205"/>
            <a:ext cx="2226310" cy="368300"/>
          </a:xfrm>
          <a:prstGeom prst="rect">
            <a:avLst/>
          </a:prstGeom>
          <a:noFill/>
        </p:spPr>
        <p:txBody>
          <a:bodyPr wrap="square" rtlCol="0">
            <a:spAutoFit/>
          </a:bodyPr>
          <a:p>
            <a:r>
              <a:rPr lang="zh-CN" altLang="en-US">
                <a:highlight>
                  <a:srgbClr val="FFFF00"/>
                </a:highlight>
              </a:rPr>
              <a:t>科创</a:t>
            </a:r>
            <a:r>
              <a:rPr lang="en-US" altLang="zh-CN">
                <a:highlight>
                  <a:srgbClr val="FFFF00"/>
                </a:highlight>
              </a:rPr>
              <a:t>18%</a:t>
            </a:r>
            <a:r>
              <a:rPr lang="zh-CN" altLang="en-US">
                <a:highlight>
                  <a:srgbClr val="FFFF00"/>
                </a:highlight>
              </a:rPr>
              <a:t>涨幅</a:t>
            </a:r>
            <a:endParaRPr lang="zh-CN" altLang="en-US">
              <a:highlight>
                <a:srgbClr val="FFFF00"/>
              </a:highlight>
            </a:endParaRPr>
          </a:p>
        </p:txBody>
      </p:sp>
      <p:sp>
        <p:nvSpPr>
          <p:cNvPr id="17" name="文本框 16"/>
          <p:cNvSpPr txBox="1"/>
          <p:nvPr/>
        </p:nvSpPr>
        <p:spPr>
          <a:xfrm>
            <a:off x="6677025" y="3851275"/>
            <a:ext cx="2603500" cy="368300"/>
          </a:xfrm>
          <a:prstGeom prst="rect">
            <a:avLst/>
          </a:prstGeom>
          <a:noFill/>
        </p:spPr>
        <p:txBody>
          <a:bodyPr wrap="square" rtlCol="0">
            <a:spAutoFit/>
          </a:bodyPr>
          <a:p>
            <a:r>
              <a:rPr lang="zh-CN" altLang="en-US">
                <a:highlight>
                  <a:srgbClr val="FFFF00"/>
                </a:highlight>
              </a:rPr>
              <a:t>中证</a:t>
            </a:r>
            <a:r>
              <a:rPr lang="en-US" altLang="zh-CN">
                <a:highlight>
                  <a:srgbClr val="FFFF00"/>
                </a:highlight>
              </a:rPr>
              <a:t>1000</a:t>
            </a:r>
            <a:r>
              <a:rPr lang="zh-CN" altLang="en-US">
                <a:highlight>
                  <a:srgbClr val="FFFF00"/>
                </a:highlight>
              </a:rPr>
              <a:t>基金</a:t>
            </a:r>
            <a:r>
              <a:rPr lang="en-US" altLang="zh-CN">
                <a:highlight>
                  <a:srgbClr val="FFFF00"/>
                </a:highlight>
              </a:rPr>
              <a:t>8%</a:t>
            </a:r>
            <a:r>
              <a:rPr lang="zh-CN" altLang="en-US">
                <a:highlight>
                  <a:srgbClr val="FFFF00"/>
                </a:highlight>
              </a:rPr>
              <a:t>涨幅</a:t>
            </a:r>
            <a:endParaRPr lang="zh-CN" altLang="en-US">
              <a:highlight>
                <a:srgbClr val="FFFF00"/>
              </a:highlight>
            </a:endParaRPr>
          </a:p>
        </p:txBody>
      </p:sp>
      <p:sp>
        <p:nvSpPr>
          <p:cNvPr id="18" name="文本框 17"/>
          <p:cNvSpPr txBox="1"/>
          <p:nvPr/>
        </p:nvSpPr>
        <p:spPr>
          <a:xfrm>
            <a:off x="429895" y="1414145"/>
            <a:ext cx="2243455" cy="368300"/>
          </a:xfrm>
          <a:prstGeom prst="rect">
            <a:avLst/>
          </a:prstGeom>
          <a:noFill/>
        </p:spPr>
        <p:txBody>
          <a:bodyPr wrap="square" rtlCol="0">
            <a:spAutoFit/>
          </a:bodyPr>
          <a:p>
            <a:r>
              <a:rPr lang="en-US" altLang="zh-CN">
                <a:highlight>
                  <a:srgbClr val="FFFF00"/>
                </a:highlight>
              </a:rPr>
              <a:t>3.23</a:t>
            </a:r>
            <a:r>
              <a:rPr lang="zh-CN" altLang="en-US">
                <a:highlight>
                  <a:srgbClr val="FFFF00"/>
                </a:highlight>
              </a:rPr>
              <a:t>牛线下移买指数</a:t>
            </a:r>
            <a:endParaRPr lang="zh-CN" altLang="en-US">
              <a:highlight>
                <a:srgbClr val="FFFF00"/>
              </a:highlight>
            </a:endParaRPr>
          </a:p>
        </p:txBody>
      </p:sp>
      <p:sp>
        <p:nvSpPr>
          <p:cNvPr id="19" name="文本框 18"/>
          <p:cNvSpPr txBox="1"/>
          <p:nvPr/>
        </p:nvSpPr>
        <p:spPr>
          <a:xfrm>
            <a:off x="3241040" y="2678430"/>
            <a:ext cx="2244090" cy="368300"/>
          </a:xfrm>
          <a:prstGeom prst="rect">
            <a:avLst/>
          </a:prstGeom>
          <a:noFill/>
        </p:spPr>
        <p:txBody>
          <a:bodyPr wrap="square" rtlCol="0">
            <a:spAutoFit/>
          </a:bodyPr>
          <a:p>
            <a:r>
              <a:rPr lang="en-US" altLang="zh-CN">
                <a:highlight>
                  <a:srgbClr val="FFFF00"/>
                </a:highlight>
              </a:rPr>
              <a:t>6.9</a:t>
            </a:r>
            <a:r>
              <a:rPr lang="zh-CN" altLang="en-US">
                <a:highlight>
                  <a:srgbClr val="FFFF00"/>
                </a:highlight>
              </a:rPr>
              <a:t>牛线下移买指数</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周金第二周：②赚个股的钱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30050"/>
          <a:stretch>
            <a:fillRect/>
          </a:stretch>
        </p:blipFill>
        <p:spPr>
          <a:xfrm>
            <a:off x="68580" y="768350"/>
            <a:ext cx="5902960" cy="4154805"/>
          </a:xfrm>
          <a:prstGeom prst="rect">
            <a:avLst/>
          </a:prstGeom>
        </p:spPr>
      </p:pic>
      <p:pic>
        <p:nvPicPr>
          <p:cNvPr id="7" name="图片 6"/>
          <p:cNvPicPr>
            <a:picLocks noChangeAspect="1"/>
          </p:cNvPicPr>
          <p:nvPr/>
        </p:nvPicPr>
        <p:blipFill>
          <a:blip r:embed="rId2"/>
          <a:stretch>
            <a:fillRect/>
          </a:stretch>
        </p:blipFill>
        <p:spPr>
          <a:xfrm>
            <a:off x="6249035" y="798195"/>
            <a:ext cx="3969385" cy="2559050"/>
          </a:xfrm>
          <a:prstGeom prst="rect">
            <a:avLst/>
          </a:prstGeom>
          <a:ln>
            <a:solidFill>
              <a:schemeClr val="accent1"/>
            </a:solidFill>
          </a:ln>
        </p:spPr>
      </p:pic>
      <p:sp>
        <p:nvSpPr>
          <p:cNvPr id="9" name="文本框 8"/>
          <p:cNvSpPr txBox="1"/>
          <p:nvPr/>
        </p:nvSpPr>
        <p:spPr>
          <a:xfrm>
            <a:off x="717550" y="5002530"/>
            <a:ext cx="4810125" cy="1198880"/>
          </a:xfrm>
          <a:prstGeom prst="rect">
            <a:avLst/>
          </a:prstGeom>
          <a:noFill/>
        </p:spPr>
        <p:txBody>
          <a:bodyPr wrap="square" rtlCol="0">
            <a:spAutoFit/>
          </a:bodyPr>
          <a:p>
            <a:r>
              <a:rPr lang="zh-CN" altLang="en-US">
                <a:highlight>
                  <a:srgbClr val="FFFF00"/>
                </a:highlight>
              </a:rPr>
              <a:t>周二晚上课程</a:t>
            </a:r>
            <a:r>
              <a:rPr lang="zh-CN" altLang="en-US"/>
              <a:t>：</a:t>
            </a:r>
            <a:endParaRPr lang="en-US" altLang="zh-CN"/>
          </a:p>
          <a:p>
            <a:r>
              <a:rPr lang="en-US" altLang="zh-CN"/>
              <a:t>20</a:t>
            </a:r>
            <a:r>
              <a:rPr lang="zh-CN" altLang="en-US"/>
              <a:t>日资金扎堆最多的</a:t>
            </a:r>
            <a:r>
              <a:rPr lang="zh-CN" altLang="en-US">
                <a:solidFill>
                  <a:srgbClr val="FF0000"/>
                </a:solidFill>
              </a:rPr>
              <a:t>板块</a:t>
            </a:r>
            <a:r>
              <a:rPr lang="zh-CN" altLang="en-US"/>
              <a:t>（科技类）</a:t>
            </a:r>
            <a:endParaRPr lang="zh-CN" altLang="en-US"/>
          </a:p>
          <a:p>
            <a:r>
              <a:rPr lang="en-US" altLang="zh-CN"/>
              <a:t>20</a:t>
            </a:r>
            <a:r>
              <a:rPr lang="zh-CN" altLang="en-US"/>
              <a:t>日资金介入最多的</a:t>
            </a:r>
            <a:r>
              <a:rPr lang="zh-CN" altLang="en-US">
                <a:solidFill>
                  <a:srgbClr val="FF0000"/>
                </a:solidFill>
              </a:rPr>
              <a:t>个股</a:t>
            </a:r>
            <a:r>
              <a:rPr lang="zh-CN" altLang="en-US"/>
              <a:t>（找错杀）</a:t>
            </a:r>
            <a:endParaRPr lang="zh-CN" altLang="en-US"/>
          </a:p>
          <a:p>
            <a:r>
              <a:rPr lang="zh-CN" altLang="en-US"/>
              <a:t>短期有反弹预期（市场死叉三天率先反弹）</a:t>
            </a:r>
            <a:endParaRPr lang="zh-CN" altLang="en-US"/>
          </a:p>
        </p:txBody>
      </p:sp>
      <p:pic>
        <p:nvPicPr>
          <p:cNvPr id="10" name="图片 9"/>
          <p:cNvPicPr>
            <a:picLocks noChangeAspect="1"/>
          </p:cNvPicPr>
          <p:nvPr/>
        </p:nvPicPr>
        <p:blipFill>
          <a:blip r:embed="rId3"/>
          <a:stretch>
            <a:fillRect/>
          </a:stretch>
        </p:blipFill>
        <p:spPr>
          <a:xfrm>
            <a:off x="6078220" y="2794635"/>
            <a:ext cx="4878705" cy="3675380"/>
          </a:xfrm>
          <a:prstGeom prst="rect">
            <a:avLst/>
          </a:prstGeom>
          <a:ln>
            <a:solidFill>
              <a:schemeClr val="accent1"/>
            </a:solidFill>
          </a:ln>
        </p:spPr>
      </p:pic>
      <p:sp>
        <p:nvSpPr>
          <p:cNvPr id="12" name="文本框 11"/>
          <p:cNvSpPr txBox="1"/>
          <p:nvPr/>
        </p:nvSpPr>
        <p:spPr>
          <a:xfrm>
            <a:off x="9186545" y="3881120"/>
            <a:ext cx="1851025" cy="645160"/>
          </a:xfrm>
          <a:prstGeom prst="rect">
            <a:avLst/>
          </a:prstGeom>
          <a:noFill/>
        </p:spPr>
        <p:txBody>
          <a:bodyPr wrap="square" rtlCol="0">
            <a:spAutoFit/>
          </a:bodyPr>
          <a:p>
            <a:r>
              <a:rPr lang="zh-CN" altLang="en-US">
                <a:highlight>
                  <a:srgbClr val="FFFF00"/>
                </a:highlight>
              </a:rPr>
              <a:t>短期被市场错杀的仙人指路走势</a:t>
            </a:r>
            <a:endParaRPr lang="zh-CN" altLang="en-US">
              <a:highlight>
                <a:srgbClr val="FFFF00"/>
              </a:highlight>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关于受伤主力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08280" y="1038860"/>
            <a:ext cx="5613400" cy="477901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390005" y="1039495"/>
            <a:ext cx="5265420" cy="4778375"/>
          </a:xfrm>
          <a:prstGeom prst="rect">
            <a:avLst/>
          </a:prstGeom>
          <a:ln>
            <a:solidFill>
              <a:schemeClr val="accent1"/>
            </a:solidFill>
          </a:ln>
        </p:spPr>
      </p:pic>
      <p:sp>
        <p:nvSpPr>
          <p:cNvPr id="6" name="文本框 5"/>
          <p:cNvSpPr txBox="1"/>
          <p:nvPr/>
        </p:nvSpPr>
        <p:spPr>
          <a:xfrm>
            <a:off x="3574415" y="2506980"/>
            <a:ext cx="2118995" cy="922020"/>
          </a:xfrm>
          <a:prstGeom prst="rect">
            <a:avLst/>
          </a:prstGeom>
          <a:noFill/>
        </p:spPr>
        <p:txBody>
          <a:bodyPr wrap="square" rtlCol="0">
            <a:spAutoFit/>
          </a:bodyPr>
          <a:p>
            <a:r>
              <a:rPr lang="zh-CN" altLang="en-US">
                <a:highlight>
                  <a:srgbClr val="FFFF00"/>
                </a:highlight>
              </a:rPr>
              <a:t>科技类</a:t>
            </a:r>
            <a:endParaRPr lang="zh-CN" altLang="en-US">
              <a:highlight>
                <a:srgbClr val="FFFF00"/>
              </a:highlight>
            </a:endParaRPr>
          </a:p>
          <a:p>
            <a:r>
              <a:rPr lang="zh-CN" altLang="en-US">
                <a:highlight>
                  <a:srgbClr val="FFFF00"/>
                </a:highlight>
              </a:rPr>
              <a:t>主线上</a:t>
            </a:r>
            <a:endParaRPr lang="zh-CN" altLang="en-US">
              <a:highlight>
                <a:srgbClr val="FFFF00"/>
              </a:highlight>
            </a:endParaRPr>
          </a:p>
          <a:p>
            <a:r>
              <a:rPr lang="zh-CN" altLang="en-US">
                <a:highlight>
                  <a:srgbClr val="FFFF00"/>
                </a:highlight>
              </a:rPr>
              <a:t>先启动</a:t>
            </a:r>
            <a:endParaRPr lang="zh-CN" altLang="en-US">
              <a:highlight>
                <a:srgbClr val="FFFF00"/>
              </a:highlight>
            </a:endParaRPr>
          </a:p>
        </p:txBody>
      </p:sp>
      <p:sp>
        <p:nvSpPr>
          <p:cNvPr id="8" name="文本框 7"/>
          <p:cNvSpPr txBox="1"/>
          <p:nvPr/>
        </p:nvSpPr>
        <p:spPr>
          <a:xfrm>
            <a:off x="7654290" y="2710815"/>
            <a:ext cx="3117850" cy="922020"/>
          </a:xfrm>
          <a:prstGeom prst="rect">
            <a:avLst/>
          </a:prstGeom>
          <a:noFill/>
        </p:spPr>
        <p:txBody>
          <a:bodyPr wrap="square" rtlCol="0">
            <a:spAutoFit/>
          </a:bodyPr>
          <a:p>
            <a:r>
              <a:rPr lang="zh-CN" altLang="en-US">
                <a:highlight>
                  <a:srgbClr val="FFFF00"/>
                </a:highlight>
              </a:rPr>
              <a:t>波段超跌，</a:t>
            </a:r>
            <a:endParaRPr lang="zh-CN" altLang="en-US">
              <a:highlight>
                <a:srgbClr val="FFFF00"/>
              </a:highlight>
            </a:endParaRPr>
          </a:p>
          <a:p>
            <a:r>
              <a:rPr lang="zh-CN" altLang="en-US">
                <a:highlight>
                  <a:srgbClr val="FFFF00"/>
                </a:highlight>
              </a:rPr>
              <a:t>但不是主线，</a:t>
            </a:r>
            <a:endParaRPr lang="zh-CN" altLang="en-US">
              <a:highlight>
                <a:srgbClr val="FFFF00"/>
              </a:highlight>
            </a:endParaRPr>
          </a:p>
          <a:p>
            <a:r>
              <a:rPr lang="zh-CN" altLang="en-US">
                <a:highlight>
                  <a:srgbClr val="FFFF00"/>
                </a:highlight>
              </a:rPr>
              <a:t>低位震荡（反弹节奏趋慢）</a:t>
            </a:r>
            <a:endParaRPr lang="zh-CN" altLang="en-US">
              <a:highlight>
                <a:srgbClr val="FFFF00"/>
              </a:highlight>
            </a:endParaRPr>
          </a:p>
        </p:txBody>
      </p:sp>
      <p:sp>
        <p:nvSpPr>
          <p:cNvPr id="11" name="文本框 10"/>
          <p:cNvSpPr txBox="1"/>
          <p:nvPr/>
        </p:nvSpPr>
        <p:spPr>
          <a:xfrm>
            <a:off x="2868295" y="5925185"/>
            <a:ext cx="6198235" cy="368300"/>
          </a:xfrm>
          <a:prstGeom prst="rect">
            <a:avLst/>
          </a:prstGeom>
          <a:noFill/>
        </p:spPr>
        <p:txBody>
          <a:bodyPr wrap="square" rtlCol="0">
            <a:spAutoFit/>
          </a:bodyPr>
          <a:p>
            <a:r>
              <a:rPr lang="zh-CN" altLang="en-US">
                <a:highlight>
                  <a:srgbClr val="FFFF00"/>
                </a:highlight>
              </a:rPr>
              <a:t>总结：受伤主力是雏形，主线上寻找机会才是核心</a:t>
            </a:r>
            <a:endParaRPr lang="zh-CN" altLang="en-US">
              <a:highlight>
                <a:srgbClr val="FFFF00"/>
              </a:highlight>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15900" y="768350"/>
            <a:ext cx="5059680" cy="526986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744720" y="768350"/>
            <a:ext cx="3277235" cy="333375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7027545" y="1330960"/>
            <a:ext cx="3333750" cy="3460750"/>
          </a:xfrm>
          <a:prstGeom prst="rect">
            <a:avLst/>
          </a:prstGeom>
          <a:ln>
            <a:solidFill>
              <a:schemeClr val="accent1"/>
            </a:solidFill>
          </a:ln>
        </p:spPr>
      </p:pic>
      <p:pic>
        <p:nvPicPr>
          <p:cNvPr id="7" name="图片 6"/>
          <p:cNvPicPr>
            <a:picLocks noChangeAspect="1"/>
          </p:cNvPicPr>
          <p:nvPr/>
        </p:nvPicPr>
        <p:blipFill>
          <a:blip r:embed="rId4"/>
          <a:stretch>
            <a:fillRect/>
          </a:stretch>
        </p:blipFill>
        <p:spPr>
          <a:xfrm>
            <a:off x="8992235" y="2927985"/>
            <a:ext cx="3104515" cy="3319145"/>
          </a:xfrm>
          <a:prstGeom prst="rect">
            <a:avLst/>
          </a:prstGeom>
          <a:ln>
            <a:solidFill>
              <a:schemeClr val="accent1"/>
            </a:solidFill>
          </a:ln>
        </p:spPr>
      </p:pic>
      <p:sp>
        <p:nvSpPr>
          <p:cNvPr id="8" name="文本框 7"/>
          <p:cNvSpPr txBox="1"/>
          <p:nvPr/>
        </p:nvSpPr>
        <p:spPr>
          <a:xfrm>
            <a:off x="5720715" y="4889500"/>
            <a:ext cx="2301240" cy="1586230"/>
          </a:xfrm>
          <a:prstGeom prst="rect">
            <a:avLst/>
          </a:prstGeom>
          <a:noFill/>
        </p:spPr>
        <p:txBody>
          <a:bodyPr wrap="square" rtlCol="0">
            <a:spAutoFit/>
          </a:bodyPr>
          <a:p>
            <a:pPr>
              <a:lnSpc>
                <a:spcPct val="110000"/>
              </a:lnSpc>
            </a:pPr>
            <a:r>
              <a:rPr lang="zh-CN" altLang="en-US">
                <a:solidFill>
                  <a:srgbClr val="FF0000"/>
                </a:solidFill>
                <a:highlight>
                  <a:srgbClr val="FFFF00"/>
                </a:highlight>
              </a:rPr>
              <a:t>①确定主线</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②等待回档</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③趋势持仓</a:t>
            </a:r>
            <a:endParaRPr lang="zh-CN" altLang="en-US">
              <a:solidFill>
                <a:srgbClr val="FF0000"/>
              </a:solidFill>
              <a:highlight>
                <a:srgbClr val="FFFF00"/>
              </a:highlight>
            </a:endParaRPr>
          </a:p>
          <a:p>
            <a:pPr>
              <a:lnSpc>
                <a:spcPct val="110000"/>
              </a:lnSpc>
            </a:pPr>
            <a:r>
              <a:rPr lang="zh-CN" altLang="en-US">
                <a:solidFill>
                  <a:srgbClr val="FF0000"/>
                </a:solidFill>
                <a:highlight>
                  <a:srgbClr val="FFFF00"/>
                </a:highlight>
              </a:rPr>
              <a:t>④分歧卖出</a:t>
            </a:r>
            <a:endParaRPr lang="zh-CN" altLang="en-US">
              <a:solidFill>
                <a:srgbClr val="FF0000"/>
              </a:solidFill>
              <a:highlight>
                <a:srgbClr val="FFFF00"/>
              </a:highlight>
            </a:endParaRPr>
          </a:p>
          <a:p>
            <a:endParaRPr lang="zh-CN" altLang="en-US">
              <a:solidFill>
                <a:srgbClr val="FF0000"/>
              </a:solidFill>
              <a:highlight>
                <a:srgbClr val="FFFF00"/>
              </a:highlight>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1793</Words>
  <Application>WPS 演示</Application>
  <PresentationFormat>宽屏</PresentationFormat>
  <Paragraphs>187</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1290</cp:revision>
  <dcterms:created xsi:type="dcterms:W3CDTF">2019-06-19T02:08:00Z</dcterms:created>
  <dcterms:modified xsi:type="dcterms:W3CDTF">2026-06-24T09:30:40Z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