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35" r:id="rId3"/>
    <p:sldId id="267" r:id="rId4"/>
    <p:sldId id="329" r:id="rId5"/>
    <p:sldId id="534" r:id="rId6"/>
    <p:sldId id="540" r:id="rId8"/>
    <p:sldId id="488" r:id="rId9"/>
    <p:sldId id="536" r:id="rId10"/>
    <p:sldId id="541" r:id="rId11"/>
    <p:sldId id="448" r:id="rId12"/>
    <p:sldId id="542" r:id="rId13"/>
    <p:sldId id="543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57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6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9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06300" cy="69227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" y="0"/>
            <a:ext cx="12434570" cy="7000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39765" y="1242060"/>
            <a:ext cx="5437505" cy="196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大盘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解析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产品异动看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热点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9795" y="1303338"/>
            <a:ext cx="955040" cy="192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大盘</a:t>
            </a:r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解析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7515" y="136525"/>
            <a:ext cx="6236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持续乐观</a:t>
            </a:r>
            <a:r>
              <a:rPr lang="en-US" altLang="zh-CN" sz="2800" b="1">
                <a:solidFill>
                  <a:schemeClr val="bg1"/>
                </a:solidFill>
              </a:rPr>
              <a:t>  </a:t>
            </a:r>
            <a:r>
              <a:rPr lang="zh-CN" altLang="en-US" sz="2800" b="1">
                <a:solidFill>
                  <a:schemeClr val="bg1"/>
                </a:solidFill>
              </a:rPr>
              <a:t>要一直</a:t>
            </a:r>
            <a:r>
              <a:rPr lang="zh-CN" altLang="en-US" sz="2800" b="1">
                <a:solidFill>
                  <a:schemeClr val="bg1"/>
                </a:solidFill>
              </a:rPr>
              <a:t>在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" y="955675"/>
            <a:ext cx="7228205" cy="2589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" y="3837940"/>
            <a:ext cx="7241540" cy="2649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05" y="947420"/>
            <a:ext cx="4658360" cy="3117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205" y="4065270"/>
            <a:ext cx="4660900" cy="24218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32140" y="3429000"/>
            <a:ext cx="3773170" cy="97091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当市场进入长牛慢牛时，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不离开是最好的选择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7515" y="136525"/>
            <a:ext cx="6236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可以期待日周共振的突破</a:t>
            </a:r>
            <a:r>
              <a:rPr lang="zh-CN" altLang="en-US" sz="2800" b="1">
                <a:solidFill>
                  <a:schemeClr val="bg1"/>
                </a:solidFill>
              </a:rPr>
              <a:t>形态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80" y="3704590"/>
            <a:ext cx="6878955" cy="2828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" y="858520"/>
            <a:ext cx="6866255" cy="2792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7934325" y="1070610"/>
            <a:ext cx="3992245" cy="222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</a:rPr>
              <a:t>日线级别</a:t>
            </a:r>
            <a:r>
              <a:rPr lang="en-US" altLang="zh-CN">
                <a:solidFill>
                  <a:srgbClr val="FF0000"/>
                </a:solidFill>
              </a:rPr>
              <a:t>——</a:t>
            </a:r>
            <a:endParaRPr lang="en-US" altLang="zh-CN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US" altLang="zh-CN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</a:rPr>
              <a:t>平均股价从</a:t>
            </a: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月第一个交易日跳空上行之后，持续</a:t>
            </a:r>
            <a:r>
              <a:rPr lang="en-US" altLang="zh-CN">
                <a:solidFill>
                  <a:srgbClr val="FF0000"/>
                </a:solidFill>
              </a:rPr>
              <a:t>30</a:t>
            </a:r>
            <a:r>
              <a:rPr lang="zh-CN" altLang="en-US">
                <a:solidFill>
                  <a:srgbClr val="FF0000"/>
                </a:solidFill>
              </a:rPr>
              <a:t>多个交易日在</a:t>
            </a:r>
            <a:r>
              <a:rPr lang="en-US" altLang="zh-CN">
                <a:solidFill>
                  <a:srgbClr val="FF0000"/>
                </a:solidFill>
              </a:rPr>
              <a:t>5%</a:t>
            </a:r>
            <a:r>
              <a:rPr lang="zh-CN" altLang="en-US">
                <a:solidFill>
                  <a:srgbClr val="FF0000"/>
                </a:solidFill>
              </a:rPr>
              <a:t>范围内窄幅横盘，直至今天突破。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</a:rPr>
              <a:t>该横盘区域是近两年左右罕见的横盘蓄势。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34325" y="4006850"/>
            <a:ext cx="3992245" cy="2139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</a:rPr>
              <a:t>周线级别</a:t>
            </a:r>
            <a:r>
              <a:rPr lang="en-US" altLang="zh-CN">
                <a:solidFill>
                  <a:srgbClr val="FF0000"/>
                </a:solidFill>
              </a:rPr>
              <a:t>——</a:t>
            </a:r>
            <a:endParaRPr lang="en-US" altLang="zh-CN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US" altLang="zh-CN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0000"/>
                </a:solidFill>
              </a:rPr>
              <a:t>周</a:t>
            </a:r>
            <a:r>
              <a:rPr lang="en-US" altLang="zh-CN">
                <a:solidFill>
                  <a:srgbClr val="FF0000"/>
                </a:solidFill>
              </a:rPr>
              <a:t>K</a:t>
            </a:r>
            <a:r>
              <a:rPr lang="zh-CN" altLang="en-US">
                <a:solidFill>
                  <a:srgbClr val="FF0000"/>
                </a:solidFill>
              </a:rPr>
              <a:t>线的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年线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在过去半年多的时间里持续形成压制，但也经历了多次冲击，本次上穿已经构建成了最佳的突破</a:t>
            </a:r>
            <a:r>
              <a:rPr lang="zh-CN" altLang="en-US">
                <a:solidFill>
                  <a:srgbClr val="FF0000"/>
                </a:solidFill>
              </a:rPr>
              <a:t>状态。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875280"/>
            <a:ext cx="86220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产品异动看</a:t>
            </a:r>
            <a:r>
              <a:rPr lang="zh-CN" altLang="en-US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</a:t>
            </a:r>
            <a:endParaRPr lang="zh-CN" altLang="en-US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哪些方向在带动新</a:t>
            </a:r>
            <a:r>
              <a:rPr lang="zh-CN" altLang="en-US" sz="2800" b="1">
                <a:solidFill>
                  <a:schemeClr val="bg1"/>
                </a:solidFill>
              </a:rPr>
              <a:t>行情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985" y="1158875"/>
            <a:ext cx="9892030" cy="4539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413000" y="5840095"/>
            <a:ext cx="764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军工、固态电池、稳定币、金融科技等等，谁会具有更强的可持续</a:t>
            </a:r>
            <a:r>
              <a:rPr lang="zh-CN" altLang="en-US"/>
              <a:t>性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热点也可以不凑</a:t>
            </a:r>
            <a:r>
              <a:rPr lang="en-US" altLang="zh-CN" sz="2800" b="1">
                <a:solidFill>
                  <a:schemeClr val="bg1"/>
                </a:solidFill>
              </a:rPr>
              <a:t>“</a:t>
            </a:r>
            <a:r>
              <a:rPr lang="zh-CN" altLang="en-US" sz="2800" b="1">
                <a:solidFill>
                  <a:schemeClr val="bg1"/>
                </a:solidFill>
              </a:rPr>
              <a:t>热</a:t>
            </a:r>
            <a:r>
              <a:rPr lang="en-US" altLang="zh-CN" sz="2800" b="1">
                <a:solidFill>
                  <a:schemeClr val="bg1"/>
                </a:solidFill>
              </a:rPr>
              <a:t>”</a:t>
            </a:r>
            <a:r>
              <a:rPr lang="zh-CN" altLang="en-US" sz="2800" b="1">
                <a:solidFill>
                  <a:schemeClr val="bg1"/>
                </a:solidFill>
              </a:rPr>
              <a:t>闹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80" y="927100"/>
            <a:ext cx="7701915" cy="4058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255" y="3348990"/>
            <a:ext cx="6562090" cy="3101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WPS 演示</Application>
  <PresentationFormat>宽屏</PresentationFormat>
  <Paragraphs>36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Arial Unicode MS</vt:lpstr>
      <vt:lpstr>Calibri</vt:lpstr>
      <vt:lpstr>ksdb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siren</cp:lastModifiedBy>
  <cp:revision>541</cp:revision>
  <dcterms:created xsi:type="dcterms:W3CDTF">2019-06-19T02:08:00Z</dcterms:created>
  <dcterms:modified xsi:type="dcterms:W3CDTF">2025-06-25T11:22:48Z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193749170D194944B8A8328374732A2F_13</vt:lpwstr>
  </property>
</Properties>
</file>