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0"/>
  </p:notesMasterIdLst>
  <p:handoutMasterIdLst>
    <p:handoutMasterId r:id="rId31"/>
  </p:handoutMasterIdLst>
  <p:sldIdLst>
    <p:sldId id="263" r:id="rId4"/>
    <p:sldId id="271" r:id="rId5"/>
    <p:sldId id="296" r:id="rId6"/>
    <p:sldId id="3425" r:id="rId7"/>
    <p:sldId id="4092" r:id="rId8"/>
    <p:sldId id="2169" r:id="rId9"/>
    <p:sldId id="4093" r:id="rId10"/>
    <p:sldId id="4067" r:id="rId11"/>
    <p:sldId id="1591" r:id="rId12"/>
    <p:sldId id="4094" r:id="rId13"/>
    <p:sldId id="4097" r:id="rId14"/>
    <p:sldId id="4099" r:id="rId15"/>
    <p:sldId id="4098" r:id="rId16"/>
    <p:sldId id="3657" r:id="rId17"/>
    <p:sldId id="3510" r:id="rId18"/>
    <p:sldId id="1932" r:id="rId19"/>
    <p:sldId id="3082" r:id="rId20"/>
    <p:sldId id="3565" r:id="rId21"/>
    <p:sldId id="615" r:id="rId22"/>
    <p:sldId id="2279" r:id="rId23"/>
    <p:sldId id="4074" r:id="rId24"/>
    <p:sldId id="4075" r:id="rId25"/>
    <p:sldId id="4076" r:id="rId26"/>
    <p:sldId id="3690" r:id="rId27"/>
    <p:sldId id="270" r:id="rId28"/>
    <p:sldId id="4100" r:id="rId29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3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3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155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4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8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3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0.xml"/><Relationship Id="rId6" Type="http://schemas.openxmlformats.org/officeDocument/2006/relationships/image" Target="../media/image52.png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3.png"/><Relationship Id="rId3" Type="http://schemas.openxmlformats.org/officeDocument/2006/relationships/tags" Target="../tags/tag152.xml"/><Relationship Id="rId2" Type="http://schemas.openxmlformats.org/officeDocument/2006/relationships/image" Target="../media/image1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热点（固态电池）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980"/>
            <a:ext cx="5128895" cy="4288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0" y="916940"/>
            <a:ext cx="3808730" cy="3152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5650230" y="5736590"/>
            <a:ext cx="5241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短期连阳脉冲，</a:t>
            </a:r>
            <a:r>
              <a:rPr lang="zh-CN" altLang="en-US">
                <a:solidFill>
                  <a:srgbClr val="F315F3"/>
                </a:solidFill>
              </a:rPr>
              <a:t>增量市场，熊线为分水岭</a:t>
            </a:r>
            <a:endParaRPr lang="zh-CN" altLang="en-US"/>
          </a:p>
          <a:p>
            <a:r>
              <a:rPr lang="zh-CN" altLang="en-US"/>
              <a:t>筹码</a:t>
            </a:r>
            <a:r>
              <a:rPr lang="en-US" altLang="zh-CN"/>
              <a:t>+</a:t>
            </a:r>
            <a:r>
              <a:rPr lang="zh-CN" altLang="en-US"/>
              <a:t>资金决定去留。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230" y="3887470"/>
            <a:ext cx="3284855" cy="2595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840" y="4325620"/>
            <a:ext cx="3885565" cy="10344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热点（金融科技）高乖离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9292" r="4039" b="8032"/>
          <a:stretch>
            <a:fillRect/>
          </a:stretch>
        </p:blipFill>
        <p:spPr>
          <a:xfrm>
            <a:off x="180975" y="819785"/>
            <a:ext cx="3650615" cy="1738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2751455"/>
            <a:ext cx="3650615" cy="3388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5835"/>
          <a:stretch>
            <a:fillRect/>
          </a:stretch>
        </p:blipFill>
        <p:spPr>
          <a:xfrm>
            <a:off x="3900805" y="819785"/>
            <a:ext cx="3813810" cy="5320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895" y="3608070"/>
            <a:ext cx="7212330" cy="2969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4975" y="833755"/>
            <a:ext cx="3284855" cy="25952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热点（金融科技）低乖离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15835"/>
          <a:stretch>
            <a:fillRect/>
          </a:stretch>
        </p:blipFill>
        <p:spPr>
          <a:xfrm>
            <a:off x="194310" y="833755"/>
            <a:ext cx="3813810" cy="5320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41580"/>
          <a:stretch>
            <a:fillRect/>
          </a:stretch>
        </p:blipFill>
        <p:spPr>
          <a:xfrm>
            <a:off x="4276725" y="920750"/>
            <a:ext cx="3753485" cy="2451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b="41685"/>
          <a:stretch>
            <a:fillRect/>
          </a:stretch>
        </p:blipFill>
        <p:spPr>
          <a:xfrm>
            <a:off x="8211820" y="920750"/>
            <a:ext cx="3664585" cy="2451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b="19218"/>
          <a:stretch>
            <a:fillRect/>
          </a:stretch>
        </p:blipFill>
        <p:spPr>
          <a:xfrm>
            <a:off x="4276725" y="3634740"/>
            <a:ext cx="3753485" cy="2519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298815" y="41109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低乖离可以采取</a:t>
            </a:r>
            <a:r>
              <a:rPr lang="en-US" altLang="zh-CN">
                <a:solidFill>
                  <a:srgbClr val="F315F3"/>
                </a:solidFill>
              </a:rPr>
              <a:t>60</a:t>
            </a:r>
            <a:r>
              <a:rPr lang="zh-CN" altLang="en-US">
                <a:solidFill>
                  <a:srgbClr val="F315F3"/>
                </a:solidFill>
              </a:rPr>
              <a:t>分波段</a:t>
            </a:r>
            <a:r>
              <a:rPr lang="zh-CN" altLang="en-US"/>
              <a:t>作为</a:t>
            </a:r>
            <a:endParaRPr lang="zh-CN" altLang="en-US"/>
          </a:p>
          <a:p>
            <a:r>
              <a:rPr lang="zh-CN" altLang="en-US"/>
              <a:t>操作参考，逢日线阴线找机会。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60325"/>
            <a:ext cx="96151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建立股池找低吸机会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4821"/>
          <a:stretch>
            <a:fillRect/>
          </a:stretch>
        </p:blipFill>
        <p:spPr>
          <a:xfrm>
            <a:off x="59690" y="930910"/>
            <a:ext cx="5249545" cy="4688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145" y="1000125"/>
            <a:ext cx="4669155" cy="3578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080" y="2440940"/>
            <a:ext cx="4192905" cy="3342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60725" y="6015355"/>
            <a:ext cx="7310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建立</a:t>
            </a:r>
            <a:r>
              <a:rPr lang="en-US" altLang="zh-CN"/>
              <a:t> </a:t>
            </a:r>
            <a:r>
              <a:rPr lang="zh-CN" altLang="en-US"/>
              <a:t>熊线上移股池</a:t>
            </a:r>
            <a:r>
              <a:rPr lang="en-US" altLang="zh-CN"/>
              <a:t> 8-20% </a:t>
            </a:r>
            <a:r>
              <a:rPr lang="zh-CN" altLang="en-US"/>
              <a:t>在里面寻找</a:t>
            </a:r>
            <a:r>
              <a:rPr lang="en-US" altLang="zh-CN"/>
              <a:t>“</a:t>
            </a:r>
            <a:r>
              <a:rPr lang="zh-CN" altLang="en-US"/>
              <a:t>阴线</a:t>
            </a:r>
            <a:r>
              <a:rPr lang="en-US" altLang="zh-CN"/>
              <a:t>”</a:t>
            </a:r>
            <a:r>
              <a:rPr lang="zh-CN" altLang="en-US"/>
              <a:t>机会</a:t>
            </a:r>
            <a:r>
              <a:rPr lang="zh-CN" altLang="en-US">
                <a:solidFill>
                  <a:srgbClr val="F315F3"/>
                </a:solidFill>
              </a:rPr>
              <a:t>（资金翻红）</a:t>
            </a:r>
            <a:endParaRPr lang="zh-CN" altLang="en-US">
              <a:solidFill>
                <a:srgbClr val="F315F3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年内新高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突破狙击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2025.6.25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47647634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5_17508402093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508401857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总_17508401928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市场突破</a:t>
            </a:r>
            <a:r>
              <a:rPr lang="en-US" altLang="zh-CN" sz="4000">
                <a:solidFill>
                  <a:srgbClr val="FF0000"/>
                </a:solidFill>
              </a:rPr>
              <a:t>3500</a:t>
            </a:r>
            <a:r>
              <a:rPr lang="zh-CN" altLang="en-US" sz="4000">
                <a:solidFill>
                  <a:srgbClr val="FF0000"/>
                </a:solidFill>
              </a:rPr>
              <a:t>点，创年内新高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去弱留强，腾笼换鸟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新进攻方向的布局策略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业绩窗口，资金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腾笼换鸟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831215"/>
            <a:ext cx="8673465" cy="5636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37295" y="1383030"/>
            <a:ext cx="32137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r>
              <a:rPr lang="en-US" altLang="zh-CN"/>
              <a:t>5-6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业绩真空期</a:t>
            </a:r>
            <a:r>
              <a:rPr lang="zh-CN" altLang="en-US"/>
              <a:t>，做超跌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</a:t>
            </a:r>
            <a:r>
              <a:rPr lang="en-US" altLang="zh-CN"/>
              <a:t>7-8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业绩兑现期</a:t>
            </a:r>
            <a:r>
              <a:rPr lang="zh-CN" altLang="en-US"/>
              <a:t>，做绩优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0029DA"/>
                </a:solidFill>
              </a:rPr>
              <a:t>资金切换</a:t>
            </a:r>
            <a:r>
              <a:rPr lang="zh-CN" altLang="en-US"/>
              <a:t>导致市场震荡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规避</a:t>
            </a:r>
            <a:r>
              <a:rPr lang="zh-CN" altLang="en-US">
                <a:solidFill>
                  <a:srgbClr val="00B050"/>
                </a:solidFill>
              </a:rPr>
              <a:t>绩差股</a:t>
            </a:r>
            <a:r>
              <a:rPr lang="zh-CN" altLang="en-US"/>
              <a:t>，破位股，</a:t>
            </a:r>
            <a:endParaRPr lang="zh-CN" altLang="en-US"/>
          </a:p>
          <a:p>
            <a:r>
              <a:rPr lang="zh-CN" altLang="en-US"/>
              <a:t>腾挪资金准备做</a:t>
            </a:r>
            <a:r>
              <a:rPr lang="zh-CN" altLang="en-US">
                <a:solidFill>
                  <a:srgbClr val="F315F3"/>
                </a:solidFill>
              </a:rPr>
              <a:t>绩优股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7890" y="3184525"/>
            <a:ext cx="3303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4 7 8 10</a:t>
            </a:r>
            <a:r>
              <a:rPr lang="zh-CN" altLang="en-US">
                <a:highlight>
                  <a:srgbClr val="FFFF00"/>
                </a:highlight>
              </a:rPr>
              <a:t>月上涨和业绩成正比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5-6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月高标磨顶补跌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358140" y="768350"/>
            <a:ext cx="9787255" cy="266065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227330" y="3528060"/>
            <a:ext cx="10215245" cy="31426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365105" y="1836420"/>
            <a:ext cx="2028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消费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607040" y="4303395"/>
            <a:ext cx="791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医药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七月看点（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6.22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855345"/>
            <a:ext cx="4560570" cy="3287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955040"/>
            <a:ext cx="4822190" cy="4006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875" y="2658745"/>
            <a:ext cx="4236085" cy="3679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840" y="3704590"/>
            <a:ext cx="4558030" cy="2877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3776345" y="52070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高股息类强者恒强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69985" y="3578225"/>
            <a:ext cx="1774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震荡类波段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市场上攻的策略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" y="954405"/>
            <a:ext cx="6558280" cy="5450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877050" y="1129665"/>
            <a:ext cx="493014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积极信号：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</a:t>
            </a:r>
            <a:r>
              <a:rPr lang="zh-CN" altLang="en-US">
                <a:solidFill>
                  <a:srgbClr val="E123DA"/>
                </a:solidFill>
              </a:rPr>
              <a:t>熊线上移</a:t>
            </a:r>
            <a:r>
              <a:rPr lang="zh-CN" altLang="en-US"/>
              <a:t>（突破个股增加）</a:t>
            </a:r>
            <a:endParaRPr lang="zh-CN" altLang="en-US"/>
          </a:p>
          <a:p>
            <a:r>
              <a:rPr lang="zh-CN" altLang="en-US"/>
              <a:t>②</a:t>
            </a:r>
            <a:r>
              <a:rPr lang="zh-CN" altLang="en-US">
                <a:solidFill>
                  <a:srgbClr val="E123DA"/>
                </a:solidFill>
              </a:rPr>
              <a:t>资金翻红</a:t>
            </a:r>
            <a:r>
              <a:rPr lang="zh-CN" altLang="en-US"/>
              <a:t>（解除背离，有进攻方向）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风险：</a:t>
            </a:r>
            <a:r>
              <a:rPr lang="en-US" altLang="zh-CN"/>
              <a:t>5-6</a:t>
            </a:r>
            <a:r>
              <a:rPr lang="zh-CN" altLang="en-US"/>
              <a:t>月高标易盘弱（消费、医药）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机会：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    </a:t>
            </a:r>
            <a:r>
              <a:rPr lang="zh-CN" altLang="en-US"/>
              <a:t>①</a:t>
            </a:r>
            <a:r>
              <a:rPr lang="zh-CN" altLang="en-US">
                <a:solidFill>
                  <a:srgbClr val="F315F3"/>
                </a:solidFill>
              </a:rPr>
              <a:t>高股息</a:t>
            </a:r>
            <a:r>
              <a:rPr lang="zh-CN" altLang="en-US"/>
              <a:t>（银行、高速路等绩优股）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②</a:t>
            </a:r>
            <a:r>
              <a:rPr lang="zh-CN" altLang="en-US">
                <a:solidFill>
                  <a:srgbClr val="F315F3"/>
                </a:solidFill>
              </a:rPr>
              <a:t>新热点</a:t>
            </a:r>
            <a:r>
              <a:rPr lang="zh-CN" altLang="en-US"/>
              <a:t>（固态电池、金融科技）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③</a:t>
            </a:r>
            <a:r>
              <a:rPr lang="en-US" altLang="zh-CN">
                <a:solidFill>
                  <a:srgbClr val="F315F3"/>
                </a:solidFill>
              </a:rPr>
              <a:t>7</a:t>
            </a:r>
            <a:r>
              <a:rPr lang="zh-CN" altLang="en-US">
                <a:solidFill>
                  <a:srgbClr val="F315F3"/>
                </a:solidFill>
              </a:rPr>
              <a:t>月高胜率补涨</a:t>
            </a:r>
            <a:r>
              <a:rPr lang="zh-CN" altLang="en-US"/>
              <a:t>（半导体、军工、汽配等）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1130</Words>
  <Application>WPS 演示</Application>
  <PresentationFormat>宽屏</PresentationFormat>
  <Paragraphs>162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950</cp:revision>
  <dcterms:created xsi:type="dcterms:W3CDTF">2019-06-19T02:08:00Z</dcterms:created>
  <dcterms:modified xsi:type="dcterms:W3CDTF">2025-06-25T09:28:43Z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67F8E99CA25843CDBAFD0150A9FB820A</vt:lpwstr>
  </property>
</Properties>
</file>