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2"/>
  </p:notesMasterIdLst>
  <p:handoutMasterIdLst>
    <p:handoutMasterId r:id="rId33"/>
  </p:handoutMasterIdLst>
  <p:sldIdLst>
    <p:sldId id="263" r:id="rId4"/>
    <p:sldId id="271" r:id="rId5"/>
    <p:sldId id="296" r:id="rId6"/>
    <p:sldId id="3425" r:id="rId7"/>
    <p:sldId id="4092" r:id="rId8"/>
    <p:sldId id="2169" r:id="rId9"/>
    <p:sldId id="4093" r:id="rId10"/>
    <p:sldId id="4067" r:id="rId11"/>
    <p:sldId id="4100" r:id="rId12"/>
    <p:sldId id="4101" r:id="rId13"/>
    <p:sldId id="1591" r:id="rId14"/>
    <p:sldId id="4098" r:id="rId15"/>
    <p:sldId id="4094" r:id="rId16"/>
    <p:sldId id="4097" r:id="rId17"/>
    <p:sldId id="4102" r:id="rId18"/>
    <p:sldId id="4104" r:id="rId19"/>
    <p:sldId id="3657" r:id="rId20"/>
    <p:sldId id="3510" r:id="rId21"/>
    <p:sldId id="1932" r:id="rId22"/>
    <p:sldId id="3082" r:id="rId23"/>
    <p:sldId id="3565" r:id="rId24"/>
    <p:sldId id="615" r:id="rId25"/>
    <p:sldId id="2279" r:id="rId26"/>
    <p:sldId id="4074" r:id="rId27"/>
    <p:sldId id="4075" r:id="rId28"/>
    <p:sldId id="4076" r:id="rId29"/>
    <p:sldId id="3690" r:id="rId30"/>
    <p:sldId id="270" r:id="rId31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3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3DA"/>
    <a:srgbClr val="F315F3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3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gs" Target="tags/tag154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1.xml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56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57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6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9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image" Target="../media/image3.png"/><Relationship Id="rId3" Type="http://schemas.openxmlformats.org/officeDocument/2006/relationships/tags" Target="../tags/tag151.xml"/><Relationship Id="rId2" Type="http://schemas.openxmlformats.org/officeDocument/2006/relationships/image" Target="../media/image1.png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真控盘和假控盘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59600" y="1129665"/>
            <a:ext cx="49301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" y="864870"/>
            <a:ext cx="4629150" cy="3738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395605" y="4603115"/>
            <a:ext cx="3166745" cy="1945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636010" y="4912360"/>
            <a:ext cx="14630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6.15</a:t>
            </a:r>
            <a:r>
              <a:rPr lang="zh-CN" altLang="en-US">
                <a:highlight>
                  <a:srgbClr val="FFFF00"/>
                </a:highlight>
              </a:rPr>
              <a:t>周日晚上讲到的仙人指路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235" y="2273300"/>
            <a:ext cx="2639695" cy="636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930" y="4740910"/>
            <a:ext cx="4556125" cy="1130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585" y="906145"/>
            <a:ext cx="4775200" cy="3696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5235" y="2909570"/>
            <a:ext cx="2640330" cy="741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690" y="2585720"/>
            <a:ext cx="2459355" cy="4902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60325"/>
            <a:ext cx="96151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建立股池找低吸机会（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6.26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4821"/>
          <a:stretch>
            <a:fillRect/>
          </a:stretch>
        </p:blipFill>
        <p:spPr>
          <a:xfrm>
            <a:off x="59690" y="930910"/>
            <a:ext cx="5249545" cy="4688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145" y="1000125"/>
            <a:ext cx="4669155" cy="3578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080" y="2440940"/>
            <a:ext cx="4192905" cy="3342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60725" y="6015355"/>
            <a:ext cx="7310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建立</a:t>
            </a:r>
            <a:r>
              <a:rPr lang="en-US" altLang="zh-CN"/>
              <a:t> </a:t>
            </a:r>
            <a:r>
              <a:rPr lang="zh-CN" altLang="en-US"/>
              <a:t>熊线上移股池</a:t>
            </a:r>
            <a:r>
              <a:rPr lang="en-US" altLang="zh-CN"/>
              <a:t> 8-20% </a:t>
            </a:r>
            <a:r>
              <a:rPr lang="zh-CN" altLang="en-US"/>
              <a:t>在里面寻找</a:t>
            </a:r>
            <a:r>
              <a:rPr lang="en-US" altLang="zh-CN"/>
              <a:t>“</a:t>
            </a:r>
            <a:r>
              <a:rPr lang="zh-CN" altLang="en-US"/>
              <a:t>阴线</a:t>
            </a:r>
            <a:r>
              <a:rPr lang="en-US" altLang="zh-CN"/>
              <a:t>”</a:t>
            </a:r>
            <a:r>
              <a:rPr lang="zh-CN" altLang="en-US"/>
              <a:t>机会</a:t>
            </a:r>
            <a:r>
              <a:rPr lang="zh-CN" altLang="en-US">
                <a:solidFill>
                  <a:srgbClr val="F315F3"/>
                </a:solidFill>
              </a:rPr>
              <a:t>（资金翻红）</a:t>
            </a:r>
            <a:endParaRPr lang="zh-CN" altLang="en-US">
              <a:solidFill>
                <a:srgbClr val="F315F3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6438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热点回档看点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71615" y="5110480"/>
            <a:ext cx="27171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①军工：</a:t>
            </a:r>
            <a:r>
              <a:rPr lang="en-US" altLang="zh-CN"/>
              <a:t> 6.23 </a:t>
            </a:r>
            <a:r>
              <a:rPr lang="zh-CN" altLang="en-US"/>
              <a:t>、</a:t>
            </a:r>
            <a:r>
              <a:rPr lang="en-US" altLang="zh-CN"/>
              <a:t>6.26</a:t>
            </a:r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②固态电池：</a:t>
            </a:r>
            <a:r>
              <a:rPr lang="en-US" altLang="zh-CN"/>
              <a:t> 6.19--6.26</a:t>
            </a:r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③资本金融：</a:t>
            </a:r>
            <a:r>
              <a:rPr lang="en-US" altLang="zh-CN"/>
              <a:t>6.25</a:t>
            </a:r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④区块链：</a:t>
            </a:r>
            <a:r>
              <a:rPr lang="en-US" altLang="zh-CN">
                <a:sym typeface="+mn-ea"/>
              </a:rPr>
              <a:t>6.23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883920"/>
            <a:ext cx="2812415" cy="309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325" y="1327785"/>
            <a:ext cx="3124200" cy="2934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35" y="883920"/>
            <a:ext cx="5919470" cy="5550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645275" y="415163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E123DA"/>
                </a:solidFill>
              </a:rPr>
              <a:t>①超级买入法</a:t>
            </a:r>
            <a:r>
              <a:rPr lang="en-US" altLang="zh-CN">
                <a:solidFill>
                  <a:srgbClr val="E123DA"/>
                </a:solidFill>
              </a:rPr>
              <a:t> </a:t>
            </a:r>
            <a:endParaRPr lang="en-US" altLang="zh-CN">
              <a:solidFill>
                <a:srgbClr val="E123DA"/>
              </a:solidFill>
            </a:endParaRPr>
          </a:p>
          <a:p>
            <a:r>
              <a:rPr lang="zh-CN" altLang="en-US">
                <a:solidFill>
                  <a:srgbClr val="E123DA"/>
                </a:solidFill>
              </a:rPr>
              <a:t>②日线死叉回档</a:t>
            </a:r>
            <a:endParaRPr lang="zh-CN" altLang="en-US">
              <a:solidFill>
                <a:srgbClr val="E123DA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固态电池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954405"/>
            <a:ext cx="3888105" cy="5138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380" y="861060"/>
            <a:ext cx="3180080" cy="3352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990" y="861060"/>
            <a:ext cx="3476625" cy="3352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735" y="4155440"/>
            <a:ext cx="2678430" cy="2390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7920990" y="47390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风口高潮回档</a:t>
            </a:r>
            <a:r>
              <a:rPr lang="en-US" altLang="zh-CN">
                <a:solidFill>
                  <a:srgbClr val="FF0000"/>
                </a:solidFill>
              </a:rPr>
              <a:t>T+3 </a:t>
            </a:r>
            <a:r>
              <a:rPr lang="zh-CN" altLang="en-US">
                <a:solidFill>
                  <a:srgbClr val="FF0000"/>
                </a:solidFill>
              </a:rPr>
              <a:t>到</a:t>
            </a:r>
            <a:r>
              <a:rPr lang="en-US" altLang="zh-CN">
                <a:solidFill>
                  <a:srgbClr val="FF0000"/>
                </a:solidFill>
              </a:rPr>
              <a:t>T+5 </a:t>
            </a:r>
            <a:r>
              <a:rPr lang="zh-CN" altLang="en-US">
                <a:solidFill>
                  <a:srgbClr val="FF0000"/>
                </a:solidFill>
              </a:rPr>
              <a:t>二次反弹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E123DA"/>
                </a:solidFill>
              </a:rPr>
              <a:t>（需等死叉</a:t>
            </a:r>
            <a:r>
              <a:rPr lang="en-US" altLang="zh-CN">
                <a:solidFill>
                  <a:srgbClr val="E123DA"/>
                </a:solidFill>
              </a:rPr>
              <a:t>2-3</a:t>
            </a:r>
            <a:r>
              <a:rPr lang="zh-CN" altLang="en-US">
                <a:solidFill>
                  <a:srgbClr val="E123DA"/>
                </a:solidFill>
              </a:rPr>
              <a:t>天回档资金翻红）</a:t>
            </a:r>
            <a:endParaRPr lang="zh-CN" altLang="en-US">
              <a:solidFill>
                <a:srgbClr val="E123DA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资本金融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11850" y="45485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风口高潮回档</a:t>
            </a:r>
            <a:r>
              <a:rPr lang="en-US" altLang="zh-CN">
                <a:solidFill>
                  <a:srgbClr val="FF0000"/>
                </a:solidFill>
              </a:rPr>
              <a:t>T+3 </a:t>
            </a:r>
            <a:r>
              <a:rPr lang="zh-CN" altLang="en-US">
                <a:solidFill>
                  <a:srgbClr val="FF0000"/>
                </a:solidFill>
              </a:rPr>
              <a:t>到</a:t>
            </a:r>
            <a:r>
              <a:rPr lang="en-US" altLang="zh-CN">
                <a:solidFill>
                  <a:srgbClr val="FF0000"/>
                </a:solidFill>
              </a:rPr>
              <a:t>T+5 </a:t>
            </a:r>
            <a:r>
              <a:rPr lang="zh-CN" altLang="en-US">
                <a:solidFill>
                  <a:srgbClr val="FF0000"/>
                </a:solidFill>
              </a:rPr>
              <a:t>二次反弹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E123DA"/>
                </a:solidFill>
              </a:rPr>
              <a:t>（需等死叉</a:t>
            </a:r>
            <a:r>
              <a:rPr lang="en-US" altLang="zh-CN">
                <a:solidFill>
                  <a:srgbClr val="E123DA"/>
                </a:solidFill>
              </a:rPr>
              <a:t>2-3</a:t>
            </a:r>
            <a:r>
              <a:rPr lang="zh-CN" altLang="en-US">
                <a:solidFill>
                  <a:srgbClr val="E123DA"/>
                </a:solidFill>
              </a:rPr>
              <a:t>天回档资金翻红）</a:t>
            </a:r>
            <a:endParaRPr lang="zh-CN" altLang="en-US">
              <a:solidFill>
                <a:srgbClr val="E123DA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" y="959485"/>
            <a:ext cx="4178935" cy="5094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50" y="959485"/>
            <a:ext cx="3435985" cy="3159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460" y="959485"/>
            <a:ext cx="3237865" cy="31584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突破个股的轮动（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分及格线）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" y="949325"/>
            <a:ext cx="5229860" cy="5430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720" y="978535"/>
            <a:ext cx="3070225" cy="2450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355" y="1315720"/>
            <a:ext cx="3521075" cy="2791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720" y="3429000"/>
            <a:ext cx="3337560" cy="31832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上攻分化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回档布局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2025.6.26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47647634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3+2_17509244569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509244783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市场突破</a:t>
            </a:r>
            <a:r>
              <a:rPr lang="en-US" altLang="zh-CN" sz="4000">
                <a:solidFill>
                  <a:srgbClr val="FF0000"/>
                </a:solidFill>
              </a:rPr>
              <a:t>3500</a:t>
            </a:r>
            <a:r>
              <a:rPr lang="zh-CN" altLang="en-US" sz="4000">
                <a:solidFill>
                  <a:srgbClr val="FF0000"/>
                </a:solidFill>
              </a:rPr>
              <a:t>点，创年内新高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去弱留强，腾笼换鸟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新进攻方向的布局策略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业绩窗口，资金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腾笼换鸟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" y="831215"/>
            <a:ext cx="8673465" cy="5636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37295" y="1383030"/>
            <a:ext cx="32137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r>
              <a:rPr lang="en-US" altLang="zh-CN"/>
              <a:t>5-6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业绩真空期</a:t>
            </a:r>
            <a:r>
              <a:rPr lang="zh-CN" altLang="en-US"/>
              <a:t>，做超跌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</a:t>
            </a:r>
            <a:r>
              <a:rPr lang="en-US" altLang="zh-CN"/>
              <a:t>7-8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业绩兑现期</a:t>
            </a:r>
            <a:r>
              <a:rPr lang="zh-CN" altLang="en-US"/>
              <a:t>，做绩优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0029DA"/>
                </a:solidFill>
              </a:rPr>
              <a:t>资金切换</a:t>
            </a:r>
            <a:r>
              <a:rPr lang="zh-CN" altLang="en-US"/>
              <a:t>导致市场震荡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规避</a:t>
            </a:r>
            <a:r>
              <a:rPr lang="zh-CN" altLang="en-US">
                <a:solidFill>
                  <a:srgbClr val="00B050"/>
                </a:solidFill>
              </a:rPr>
              <a:t>绩差股</a:t>
            </a:r>
            <a:r>
              <a:rPr lang="zh-CN" altLang="en-US"/>
              <a:t>，破位股，</a:t>
            </a:r>
            <a:endParaRPr lang="zh-CN" altLang="en-US"/>
          </a:p>
          <a:p>
            <a:r>
              <a:rPr lang="zh-CN" altLang="en-US"/>
              <a:t>腾挪资金准备做</a:t>
            </a:r>
            <a:r>
              <a:rPr lang="zh-CN" altLang="en-US">
                <a:solidFill>
                  <a:srgbClr val="F315F3"/>
                </a:solidFill>
              </a:rPr>
              <a:t>绩优股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7890" y="3184525"/>
            <a:ext cx="3303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4 7 8 10</a:t>
            </a:r>
            <a:r>
              <a:rPr lang="zh-CN" altLang="en-US">
                <a:highlight>
                  <a:srgbClr val="FFFF00"/>
                </a:highlight>
              </a:rPr>
              <a:t>月上涨和业绩成正比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5-6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月高标磨顶补跌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358140" y="768350"/>
            <a:ext cx="9787255" cy="266065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227330" y="3528060"/>
            <a:ext cx="10215245" cy="31426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365105" y="1836420"/>
            <a:ext cx="2028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消费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607040" y="4303395"/>
            <a:ext cx="791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医药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七月看点（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6.22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855345"/>
            <a:ext cx="4560570" cy="3287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955040"/>
            <a:ext cx="4822190" cy="4006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875" y="2658745"/>
            <a:ext cx="4236085" cy="3679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840" y="3704590"/>
            <a:ext cx="4558030" cy="2877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3776345" y="52070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高股息类强者恒强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69985" y="3578225"/>
            <a:ext cx="1774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震荡类波段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市场上攻的策略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305" y="3429000"/>
            <a:ext cx="1991995" cy="1262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" y="954405"/>
            <a:ext cx="6558280" cy="5450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811010" y="857250"/>
            <a:ext cx="4930140" cy="32080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积极信号：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</a:t>
            </a:r>
            <a:r>
              <a:rPr lang="zh-CN" altLang="en-US">
                <a:solidFill>
                  <a:srgbClr val="E123DA"/>
                </a:solidFill>
              </a:rPr>
              <a:t>熊线上移</a:t>
            </a:r>
            <a:r>
              <a:rPr lang="zh-CN" altLang="en-US"/>
              <a:t>（突破个股增加）</a:t>
            </a:r>
            <a:endParaRPr lang="zh-CN" altLang="en-US"/>
          </a:p>
          <a:p>
            <a:r>
              <a:rPr lang="zh-CN" altLang="en-US"/>
              <a:t>②</a:t>
            </a:r>
            <a:r>
              <a:rPr lang="zh-CN" altLang="en-US">
                <a:solidFill>
                  <a:srgbClr val="E123DA"/>
                </a:solidFill>
              </a:rPr>
              <a:t>资金翻红</a:t>
            </a:r>
            <a:r>
              <a:rPr lang="zh-CN" altLang="en-US"/>
              <a:t>（解除背离，有进攻方向）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风险：</a:t>
            </a:r>
            <a:r>
              <a:rPr lang="en-US" altLang="zh-CN"/>
              <a:t>5-6</a:t>
            </a:r>
            <a:r>
              <a:rPr lang="zh-CN" altLang="en-US"/>
              <a:t>月高标易盘弱（消费、医药）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机会：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    </a:t>
            </a:r>
            <a:r>
              <a:rPr lang="zh-CN" altLang="en-US"/>
              <a:t>①</a:t>
            </a:r>
            <a:r>
              <a:rPr lang="zh-CN" altLang="en-US">
                <a:solidFill>
                  <a:srgbClr val="F315F3"/>
                </a:solidFill>
              </a:rPr>
              <a:t>高股息</a:t>
            </a:r>
            <a:r>
              <a:rPr lang="zh-CN" altLang="en-US"/>
              <a:t>（银行、高速路等绩优股）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②</a:t>
            </a:r>
            <a:r>
              <a:rPr lang="zh-CN" altLang="en-US">
                <a:solidFill>
                  <a:srgbClr val="F315F3"/>
                </a:solidFill>
              </a:rPr>
              <a:t>新热点</a:t>
            </a:r>
            <a:r>
              <a:rPr lang="zh-CN" altLang="en-US"/>
              <a:t>（固态电池、金融科技）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③</a:t>
            </a:r>
            <a:r>
              <a:rPr lang="en-US" altLang="zh-CN">
                <a:solidFill>
                  <a:srgbClr val="F315F3"/>
                </a:solidFill>
              </a:rPr>
              <a:t>7</a:t>
            </a:r>
            <a:r>
              <a:rPr lang="zh-CN" altLang="en-US">
                <a:solidFill>
                  <a:srgbClr val="F315F3"/>
                </a:solidFill>
              </a:rPr>
              <a:t>月高胜率补涨</a:t>
            </a:r>
            <a:r>
              <a:rPr lang="zh-CN" altLang="en-US"/>
              <a:t>（半导体、军工、汽配等）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3" name="图片 2" descr="死叉三天后买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0" y="4140835"/>
            <a:ext cx="2550160" cy="22644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真控盘和假控盘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77050" y="1129665"/>
            <a:ext cx="49301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rcRect t="4842" b="8045"/>
          <a:stretch>
            <a:fillRect/>
          </a:stretch>
        </p:blipFill>
        <p:spPr>
          <a:xfrm>
            <a:off x="6299835" y="831850"/>
            <a:ext cx="5586095" cy="432435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69745" y="5382260"/>
            <a:ext cx="8644255" cy="100520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rcRect t="4837" b="8830"/>
          <a:stretch>
            <a:fillRect/>
          </a:stretch>
        </p:blipFill>
        <p:spPr>
          <a:xfrm>
            <a:off x="197485" y="831850"/>
            <a:ext cx="5897880" cy="43243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1051</Words>
  <Application>WPS 演示</Application>
  <PresentationFormat>宽屏</PresentationFormat>
  <Paragraphs>185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954</cp:revision>
  <dcterms:created xsi:type="dcterms:W3CDTF">2019-06-19T02:08:00Z</dcterms:created>
  <dcterms:modified xsi:type="dcterms:W3CDTF">2025-06-26T08:46:28Z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67F8E99CA25843CDBAFD0150A9FB820A</vt:lpwstr>
  </property>
</Properties>
</file>