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84" r:id="rId7"/>
    <p:sldId id="4477" r:id="rId8"/>
    <p:sldId id="4498" r:id="rId9"/>
    <p:sldId id="4500" r:id="rId10"/>
    <p:sldId id="4229" r:id="rId11"/>
    <p:sldId id="4504" r:id="rId12"/>
    <p:sldId id="4491" r:id="rId13"/>
    <p:sldId id="4503" r:id="rId14"/>
    <p:sldId id="4183" r:id="rId15"/>
    <p:sldId id="4426" r:id="rId16"/>
    <p:sldId id="4184" r:id="rId17"/>
    <p:sldId id="4209" r:id="rId18"/>
    <p:sldId id="4506" r:id="rId19"/>
    <p:sldId id="4505" r:id="rId20"/>
    <p:sldId id="4443"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49.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9875" y="768350"/>
            <a:ext cx="8159115" cy="5453380"/>
          </a:xfrm>
          <a:prstGeom prst="rect">
            <a:avLst/>
          </a:prstGeom>
          <a:ln>
            <a:solidFill>
              <a:schemeClr val="accent1"/>
            </a:solidFill>
          </a:ln>
        </p:spPr>
      </p:pic>
      <p:sp>
        <p:nvSpPr>
          <p:cNvPr id="11" name="文本框 10"/>
          <p:cNvSpPr txBox="1"/>
          <p:nvPr/>
        </p:nvSpPr>
        <p:spPr>
          <a:xfrm>
            <a:off x="8910955" y="835025"/>
            <a:ext cx="1657985" cy="922020"/>
          </a:xfrm>
          <a:prstGeom prst="rect">
            <a:avLst/>
          </a:prstGeom>
          <a:noFill/>
        </p:spPr>
        <p:txBody>
          <a:bodyPr wrap="square" rtlCol="0">
            <a:spAutoFit/>
          </a:bodyPr>
          <a:p>
            <a:r>
              <a:rPr lang="zh-CN" altLang="en-US">
                <a:highlight>
                  <a:srgbClr val="FFFF00"/>
                </a:highlight>
              </a:rPr>
              <a:t>风口首板</a:t>
            </a:r>
            <a:endParaRPr lang="zh-CN" altLang="en-US">
              <a:highlight>
                <a:srgbClr val="FFFF00"/>
              </a:highlight>
            </a:endParaRPr>
          </a:p>
          <a:p>
            <a:r>
              <a:rPr lang="zh-CN" altLang="en-US">
                <a:highlight>
                  <a:srgbClr val="FFFF00"/>
                </a:highlight>
              </a:rPr>
              <a:t>平台突破</a:t>
            </a:r>
            <a:endParaRPr lang="zh-CN" altLang="en-US">
              <a:highlight>
                <a:srgbClr val="FFFF00"/>
              </a:highlight>
            </a:endParaRPr>
          </a:p>
          <a:p>
            <a:r>
              <a:rPr lang="zh-CN" altLang="en-US">
                <a:highlight>
                  <a:srgbClr val="FFFF00"/>
                </a:highlight>
              </a:rPr>
              <a:t>等待回档</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6697345" y="1964055"/>
            <a:ext cx="3942080" cy="306197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835390" y="3056255"/>
            <a:ext cx="3356610" cy="282003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151765" y="883920"/>
            <a:ext cx="7809230" cy="5375275"/>
          </a:xfrm>
          <a:prstGeom prst="rect">
            <a:avLst/>
          </a:prstGeom>
          <a:ln>
            <a:solidFill>
              <a:schemeClr val="accent1"/>
            </a:solidFill>
          </a:ln>
        </p:spPr>
      </p:pic>
      <p:sp>
        <p:nvSpPr>
          <p:cNvPr id="8" name="文本框 7"/>
          <p:cNvSpPr txBox="1"/>
          <p:nvPr/>
        </p:nvSpPr>
        <p:spPr>
          <a:xfrm>
            <a:off x="8075930" y="768350"/>
            <a:ext cx="1414145" cy="1198880"/>
          </a:xfrm>
          <a:prstGeom prst="rect">
            <a:avLst/>
          </a:prstGeom>
          <a:noFill/>
        </p:spPr>
        <p:txBody>
          <a:bodyPr wrap="square" rtlCol="0">
            <a:spAutoFit/>
          </a:bodyPr>
          <a:p>
            <a:r>
              <a:rPr lang="zh-CN" altLang="en-US">
                <a:highlight>
                  <a:srgbClr val="FFFF00"/>
                </a:highlight>
                <a:sym typeface="+mn-ea"/>
              </a:rPr>
              <a:t>风口首板</a:t>
            </a:r>
            <a:endParaRPr lang="zh-CN" altLang="en-US">
              <a:highlight>
                <a:srgbClr val="FFFF00"/>
              </a:highlight>
            </a:endParaRPr>
          </a:p>
          <a:p>
            <a:r>
              <a:rPr lang="zh-CN" altLang="en-US">
                <a:highlight>
                  <a:srgbClr val="FFFF00"/>
                </a:highlight>
                <a:sym typeface="+mn-ea"/>
              </a:rPr>
              <a:t>平台突破</a:t>
            </a:r>
            <a:endParaRPr lang="zh-CN" altLang="en-US">
              <a:highlight>
                <a:srgbClr val="FFFF00"/>
              </a:highlight>
            </a:endParaRPr>
          </a:p>
          <a:p>
            <a:r>
              <a:rPr lang="zh-CN" altLang="en-US">
                <a:highlight>
                  <a:srgbClr val="FFFF00"/>
                </a:highlight>
                <a:sym typeface="+mn-ea"/>
              </a:rPr>
              <a:t>等待回档</a:t>
            </a:r>
            <a:endParaRPr lang="zh-CN" altLang="en-US">
              <a:highlight>
                <a:srgbClr val="FFFF00"/>
              </a:highlight>
            </a:endParaRPr>
          </a:p>
          <a:p>
            <a:endParaRPr lang="zh-CN" altLang="en-US"/>
          </a:p>
        </p:txBody>
      </p:sp>
      <p:pic>
        <p:nvPicPr>
          <p:cNvPr id="3" name="图片 2"/>
          <p:cNvPicPr>
            <a:picLocks noChangeAspect="1"/>
          </p:cNvPicPr>
          <p:nvPr/>
        </p:nvPicPr>
        <p:blipFill>
          <a:blip r:embed="rId2"/>
          <a:stretch>
            <a:fillRect/>
          </a:stretch>
        </p:blipFill>
        <p:spPr>
          <a:xfrm>
            <a:off x="6541135" y="2035175"/>
            <a:ext cx="3630930" cy="319151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8550275" y="3255010"/>
            <a:ext cx="3458845" cy="3004820"/>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反弹分歧</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去弱留强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2026.6.28</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市场：月线三连阳，进入震荡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14630" y="899795"/>
            <a:ext cx="4620895" cy="3913505"/>
          </a:xfrm>
          <a:prstGeom prst="rect">
            <a:avLst/>
          </a:prstGeom>
          <a:ln>
            <a:solidFill>
              <a:schemeClr val="accent1"/>
            </a:solidFill>
          </a:ln>
        </p:spPr>
      </p:pic>
      <p:sp>
        <p:nvSpPr>
          <p:cNvPr id="7" name="文本框 6"/>
          <p:cNvSpPr txBox="1"/>
          <p:nvPr/>
        </p:nvSpPr>
        <p:spPr>
          <a:xfrm>
            <a:off x="292100" y="5048250"/>
            <a:ext cx="4787900" cy="1476375"/>
          </a:xfrm>
          <a:prstGeom prst="rect">
            <a:avLst/>
          </a:prstGeom>
          <a:noFill/>
        </p:spPr>
        <p:txBody>
          <a:bodyPr wrap="square" rtlCol="0">
            <a:spAutoFit/>
          </a:bodyPr>
          <a:p>
            <a:r>
              <a:rPr lang="zh-CN" altLang="en-US"/>
              <a:t>①</a:t>
            </a:r>
            <a:r>
              <a:rPr lang="en-US" altLang="zh-CN"/>
              <a:t>7-8</a:t>
            </a:r>
            <a:r>
              <a:rPr lang="zh-CN" altLang="en-US"/>
              <a:t>月指数</a:t>
            </a:r>
            <a:r>
              <a:rPr lang="zh-CN" altLang="en-US">
                <a:solidFill>
                  <a:srgbClr val="0029DA"/>
                </a:solidFill>
              </a:rPr>
              <a:t>震荡</a:t>
            </a:r>
            <a:r>
              <a:rPr lang="zh-CN" altLang="en-US"/>
              <a:t>的概率较大</a:t>
            </a:r>
            <a:endParaRPr lang="zh-CN" altLang="en-US"/>
          </a:p>
          <a:p>
            <a:r>
              <a:rPr lang="zh-CN" altLang="en-US"/>
              <a:t>②</a:t>
            </a:r>
            <a:r>
              <a:rPr lang="en-US" altLang="zh-CN">
                <a:solidFill>
                  <a:srgbClr val="FF0000"/>
                </a:solidFill>
              </a:rPr>
              <a:t>2026</a:t>
            </a:r>
            <a:r>
              <a:rPr lang="zh-CN" altLang="en-US">
                <a:solidFill>
                  <a:srgbClr val="FF0000"/>
                </a:solidFill>
              </a:rPr>
              <a:t>赚钱方向：</a:t>
            </a:r>
            <a:endParaRPr lang="zh-CN" altLang="en-US"/>
          </a:p>
          <a:p>
            <a:r>
              <a:rPr lang="zh-CN" altLang="en-US"/>
              <a:t> </a:t>
            </a:r>
            <a:r>
              <a:rPr lang="en-US" altLang="zh-CN"/>
              <a:t> </a:t>
            </a:r>
            <a:r>
              <a:rPr lang="en-US" altLang="zh-CN">
                <a:solidFill>
                  <a:srgbClr val="F315F3"/>
                </a:solidFill>
              </a:rPr>
              <a:t>   a.</a:t>
            </a:r>
            <a:r>
              <a:rPr lang="zh-CN" altLang="en-US">
                <a:solidFill>
                  <a:srgbClr val="F315F3"/>
                </a:solidFill>
              </a:rPr>
              <a:t>指数波段</a:t>
            </a:r>
            <a:endParaRPr lang="zh-CN" altLang="en-US">
              <a:solidFill>
                <a:srgbClr val="F315F3"/>
              </a:solidFill>
            </a:endParaRPr>
          </a:p>
          <a:p>
            <a:r>
              <a:rPr lang="zh-CN" altLang="en-US">
                <a:solidFill>
                  <a:srgbClr val="F315F3"/>
                </a:solidFill>
              </a:rPr>
              <a:t> </a:t>
            </a:r>
            <a:r>
              <a:rPr lang="en-US" altLang="zh-CN">
                <a:solidFill>
                  <a:srgbClr val="F315F3"/>
                </a:solidFill>
              </a:rPr>
              <a:t>    b.</a:t>
            </a:r>
            <a:r>
              <a:rPr lang="zh-CN" altLang="en-US">
                <a:solidFill>
                  <a:srgbClr val="F315F3"/>
                </a:solidFill>
              </a:rPr>
              <a:t>科技抱团</a:t>
            </a:r>
            <a:endParaRPr lang="zh-CN" altLang="en-US">
              <a:solidFill>
                <a:srgbClr val="F315F3"/>
              </a:solidFill>
            </a:endParaRPr>
          </a:p>
          <a:p>
            <a:endParaRPr lang="zh-CN" altLang="en-US">
              <a:solidFill>
                <a:srgbClr val="F315F3"/>
              </a:solidFill>
            </a:endParaRPr>
          </a:p>
        </p:txBody>
      </p:sp>
      <p:pic>
        <p:nvPicPr>
          <p:cNvPr id="9" name="图片 8"/>
          <p:cNvPicPr>
            <a:picLocks noChangeAspect="1"/>
          </p:cNvPicPr>
          <p:nvPr/>
        </p:nvPicPr>
        <p:blipFill>
          <a:blip r:embed="rId2"/>
          <a:srcRect t="20030"/>
          <a:stretch>
            <a:fillRect/>
          </a:stretch>
        </p:blipFill>
        <p:spPr>
          <a:xfrm>
            <a:off x="6466205" y="768350"/>
            <a:ext cx="4966970" cy="4977765"/>
          </a:xfrm>
          <a:prstGeom prst="rect">
            <a:avLst/>
          </a:prstGeom>
          <a:ln>
            <a:solidFill>
              <a:schemeClr val="accent1"/>
            </a:solidFill>
          </a:ln>
        </p:spPr>
      </p:pic>
      <p:sp>
        <p:nvSpPr>
          <p:cNvPr id="11" name="文本框 10"/>
          <p:cNvSpPr txBox="1"/>
          <p:nvPr/>
        </p:nvSpPr>
        <p:spPr>
          <a:xfrm>
            <a:off x="7885430" y="5788660"/>
            <a:ext cx="2128520" cy="368300"/>
          </a:xfrm>
          <a:prstGeom prst="rect">
            <a:avLst/>
          </a:prstGeom>
          <a:noFill/>
        </p:spPr>
        <p:txBody>
          <a:bodyPr wrap="square" rtlCol="0">
            <a:spAutoFit/>
          </a:bodyPr>
          <a:p>
            <a:r>
              <a:rPr lang="zh-CN" altLang="en-US"/>
              <a:t>（图片来源于网络）</a:t>
            </a:r>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聚焦控盘主线，避免被拖累</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4" name="图片 3"/>
          <p:cNvPicPr>
            <a:picLocks noChangeAspect="1"/>
          </p:cNvPicPr>
          <p:nvPr/>
        </p:nvPicPr>
        <p:blipFill>
          <a:blip r:embed="rId1"/>
          <a:stretch>
            <a:fillRect/>
          </a:stretch>
        </p:blipFill>
        <p:spPr>
          <a:xfrm>
            <a:off x="421005" y="935355"/>
            <a:ext cx="5584190" cy="393382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6435090" y="934720"/>
            <a:ext cx="4956175" cy="3934460"/>
          </a:xfrm>
          <a:prstGeom prst="rect">
            <a:avLst/>
          </a:prstGeom>
          <a:ln>
            <a:solidFill>
              <a:schemeClr val="accent1"/>
            </a:solidFill>
          </a:ln>
        </p:spPr>
      </p:pic>
      <p:sp>
        <p:nvSpPr>
          <p:cNvPr id="9" name="文本框 8"/>
          <p:cNvSpPr txBox="1"/>
          <p:nvPr/>
        </p:nvSpPr>
        <p:spPr>
          <a:xfrm>
            <a:off x="1687830" y="5036185"/>
            <a:ext cx="2238375" cy="368300"/>
          </a:xfrm>
          <a:prstGeom prst="rect">
            <a:avLst/>
          </a:prstGeom>
          <a:noFill/>
        </p:spPr>
        <p:txBody>
          <a:bodyPr wrap="square" rtlCol="0">
            <a:spAutoFit/>
          </a:bodyPr>
          <a:p>
            <a:r>
              <a:rPr lang="zh-CN" altLang="en-US">
                <a:highlight>
                  <a:srgbClr val="FFFF00"/>
                </a:highlight>
              </a:rPr>
              <a:t>高控盘逆势上涨</a:t>
            </a:r>
            <a:endParaRPr lang="zh-CN" altLang="en-US">
              <a:highlight>
                <a:srgbClr val="FFFF00"/>
              </a:highlight>
            </a:endParaRPr>
          </a:p>
        </p:txBody>
      </p:sp>
      <p:sp>
        <p:nvSpPr>
          <p:cNvPr id="11" name="文本框 10"/>
          <p:cNvSpPr txBox="1"/>
          <p:nvPr/>
        </p:nvSpPr>
        <p:spPr>
          <a:xfrm>
            <a:off x="7663815" y="5035550"/>
            <a:ext cx="2229485" cy="368300"/>
          </a:xfrm>
          <a:prstGeom prst="rect">
            <a:avLst/>
          </a:prstGeom>
          <a:noFill/>
        </p:spPr>
        <p:txBody>
          <a:bodyPr wrap="square" rtlCol="0">
            <a:spAutoFit/>
          </a:bodyPr>
          <a:p>
            <a:r>
              <a:rPr lang="zh-CN" altLang="en-US">
                <a:highlight>
                  <a:srgbClr val="FFFF00"/>
                </a:highlight>
              </a:rPr>
              <a:t>短期资金沉淀多</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403975" y="768350"/>
            <a:ext cx="4956810" cy="2370455"/>
          </a:xfrm>
          <a:prstGeom prst="rect">
            <a:avLst/>
          </a:prstGeom>
          <a:ln>
            <a:solidFill>
              <a:schemeClr val="accent1"/>
            </a:solidFill>
          </a:ln>
        </p:spPr>
      </p:pic>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周金第二周：①赚指数的钱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135255" y="768350"/>
            <a:ext cx="5958840" cy="494538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403975" y="3286760"/>
            <a:ext cx="4956175" cy="2814955"/>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91490" y="3554730"/>
            <a:ext cx="5203190" cy="1037590"/>
          </a:xfrm>
          <a:prstGeom prst="rect">
            <a:avLst/>
          </a:prstGeom>
          <a:ln>
            <a:solidFill>
              <a:schemeClr val="accent1"/>
            </a:solidFill>
          </a:ln>
        </p:spPr>
      </p:pic>
      <p:sp>
        <p:nvSpPr>
          <p:cNvPr id="15" name="文本框 14"/>
          <p:cNvSpPr txBox="1"/>
          <p:nvPr/>
        </p:nvSpPr>
        <p:spPr>
          <a:xfrm>
            <a:off x="240030" y="5852160"/>
            <a:ext cx="5548630" cy="368300"/>
          </a:xfrm>
          <a:prstGeom prst="rect">
            <a:avLst/>
          </a:prstGeom>
          <a:noFill/>
        </p:spPr>
        <p:txBody>
          <a:bodyPr wrap="square" rtlCol="0">
            <a:spAutoFit/>
          </a:bodyPr>
          <a:p>
            <a:r>
              <a:rPr lang="zh-CN" altLang="en-US">
                <a:highlight>
                  <a:srgbClr val="FFFF00"/>
                </a:highlight>
              </a:rPr>
              <a:t>六月节奏：上旬买指数，下旬买个股，七月初减仓</a:t>
            </a:r>
            <a:endParaRPr lang="zh-CN" altLang="en-US">
              <a:highlight>
                <a:srgbClr val="FFFF00"/>
              </a:highlight>
            </a:endParaRPr>
          </a:p>
        </p:txBody>
      </p:sp>
      <p:sp>
        <p:nvSpPr>
          <p:cNvPr id="16" name="文本框 15"/>
          <p:cNvSpPr txBox="1"/>
          <p:nvPr/>
        </p:nvSpPr>
        <p:spPr>
          <a:xfrm>
            <a:off x="6677025" y="2402205"/>
            <a:ext cx="2226310" cy="368300"/>
          </a:xfrm>
          <a:prstGeom prst="rect">
            <a:avLst/>
          </a:prstGeom>
          <a:noFill/>
        </p:spPr>
        <p:txBody>
          <a:bodyPr wrap="square" rtlCol="0">
            <a:spAutoFit/>
          </a:bodyPr>
          <a:p>
            <a:r>
              <a:rPr lang="zh-CN" altLang="en-US">
                <a:highlight>
                  <a:srgbClr val="FFFF00"/>
                </a:highlight>
              </a:rPr>
              <a:t>科创</a:t>
            </a:r>
            <a:r>
              <a:rPr lang="en-US" altLang="zh-CN">
                <a:highlight>
                  <a:srgbClr val="FFFF00"/>
                </a:highlight>
              </a:rPr>
              <a:t>22%</a:t>
            </a:r>
            <a:r>
              <a:rPr lang="zh-CN" altLang="en-US">
                <a:highlight>
                  <a:srgbClr val="FFFF00"/>
                </a:highlight>
              </a:rPr>
              <a:t>涨幅</a:t>
            </a:r>
            <a:endParaRPr lang="zh-CN" altLang="en-US">
              <a:highlight>
                <a:srgbClr val="FFFF00"/>
              </a:highlight>
            </a:endParaRPr>
          </a:p>
        </p:txBody>
      </p:sp>
      <p:sp>
        <p:nvSpPr>
          <p:cNvPr id="17" name="文本框 16"/>
          <p:cNvSpPr txBox="1"/>
          <p:nvPr/>
        </p:nvSpPr>
        <p:spPr>
          <a:xfrm>
            <a:off x="6677025" y="3851275"/>
            <a:ext cx="2603500" cy="368300"/>
          </a:xfrm>
          <a:prstGeom prst="rect">
            <a:avLst/>
          </a:prstGeom>
          <a:noFill/>
        </p:spPr>
        <p:txBody>
          <a:bodyPr wrap="square" rtlCol="0">
            <a:spAutoFit/>
          </a:bodyPr>
          <a:p>
            <a:r>
              <a:rPr lang="zh-CN" altLang="en-US">
                <a:highlight>
                  <a:srgbClr val="FFFF00"/>
                </a:highlight>
              </a:rPr>
              <a:t>中证</a:t>
            </a:r>
            <a:r>
              <a:rPr lang="en-US" altLang="zh-CN">
                <a:highlight>
                  <a:srgbClr val="FFFF00"/>
                </a:highlight>
              </a:rPr>
              <a:t>1000</a:t>
            </a:r>
            <a:r>
              <a:rPr lang="zh-CN" altLang="en-US">
                <a:highlight>
                  <a:srgbClr val="FFFF00"/>
                </a:highlight>
              </a:rPr>
              <a:t>基金</a:t>
            </a:r>
            <a:r>
              <a:rPr lang="en-US" altLang="zh-CN">
                <a:highlight>
                  <a:srgbClr val="FFFF00"/>
                </a:highlight>
              </a:rPr>
              <a:t>8%</a:t>
            </a:r>
            <a:r>
              <a:rPr lang="zh-CN" altLang="en-US">
                <a:highlight>
                  <a:srgbClr val="FFFF00"/>
                </a:highlight>
              </a:rPr>
              <a:t>涨幅</a:t>
            </a:r>
            <a:endParaRPr lang="zh-CN" altLang="en-US">
              <a:highlight>
                <a:srgbClr val="FFFF00"/>
              </a:highlight>
            </a:endParaRPr>
          </a:p>
        </p:txBody>
      </p:sp>
      <p:sp>
        <p:nvSpPr>
          <p:cNvPr id="18" name="文本框 17"/>
          <p:cNvSpPr txBox="1"/>
          <p:nvPr/>
        </p:nvSpPr>
        <p:spPr>
          <a:xfrm>
            <a:off x="429895" y="1414145"/>
            <a:ext cx="2243455" cy="368300"/>
          </a:xfrm>
          <a:prstGeom prst="rect">
            <a:avLst/>
          </a:prstGeom>
          <a:noFill/>
        </p:spPr>
        <p:txBody>
          <a:bodyPr wrap="square" rtlCol="0">
            <a:spAutoFit/>
          </a:bodyPr>
          <a:p>
            <a:r>
              <a:rPr lang="en-US" altLang="zh-CN">
                <a:highlight>
                  <a:srgbClr val="FFFF00"/>
                </a:highlight>
              </a:rPr>
              <a:t>3.23</a:t>
            </a:r>
            <a:r>
              <a:rPr lang="zh-CN" altLang="en-US">
                <a:highlight>
                  <a:srgbClr val="FFFF00"/>
                </a:highlight>
              </a:rPr>
              <a:t>牛线下移买指数</a:t>
            </a:r>
            <a:endParaRPr lang="zh-CN" altLang="en-US">
              <a:highlight>
                <a:srgbClr val="FFFF00"/>
              </a:highlight>
            </a:endParaRPr>
          </a:p>
        </p:txBody>
      </p:sp>
      <p:sp>
        <p:nvSpPr>
          <p:cNvPr id="19" name="文本框 18"/>
          <p:cNvSpPr txBox="1"/>
          <p:nvPr/>
        </p:nvSpPr>
        <p:spPr>
          <a:xfrm>
            <a:off x="3241040" y="2678430"/>
            <a:ext cx="2244090" cy="368300"/>
          </a:xfrm>
          <a:prstGeom prst="rect">
            <a:avLst/>
          </a:prstGeom>
          <a:noFill/>
        </p:spPr>
        <p:txBody>
          <a:bodyPr wrap="square" rtlCol="0">
            <a:spAutoFit/>
          </a:bodyPr>
          <a:p>
            <a:r>
              <a:rPr lang="en-US" altLang="zh-CN">
                <a:highlight>
                  <a:srgbClr val="FFFF00"/>
                </a:highlight>
              </a:rPr>
              <a:t>6.9</a:t>
            </a:r>
            <a:r>
              <a:rPr lang="zh-CN" altLang="en-US">
                <a:highlight>
                  <a:srgbClr val="FFFF00"/>
                </a:highlight>
              </a:rPr>
              <a:t>牛线下移买指数</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下周周金后段，开始分化</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0" name="图片 9"/>
          <p:cNvPicPr>
            <a:picLocks noChangeAspect="1"/>
          </p:cNvPicPr>
          <p:nvPr/>
        </p:nvPicPr>
        <p:blipFill>
          <a:blip r:embed="rId1"/>
          <a:srcRect t="5753" b="5348"/>
          <a:stretch>
            <a:fillRect/>
          </a:stretch>
        </p:blipFill>
        <p:spPr>
          <a:xfrm>
            <a:off x="345440" y="1000760"/>
            <a:ext cx="10847705" cy="5183505"/>
          </a:xfrm>
          <a:prstGeom prst="rect">
            <a:avLst/>
          </a:prstGeom>
          <a:ln>
            <a:solidFill>
              <a:schemeClr val="accent1"/>
            </a:solidFill>
          </a:ln>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热点节奏</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35890" y="913765"/>
            <a:ext cx="6748145" cy="2784475"/>
          </a:xfrm>
          <a:prstGeom prst="rect">
            <a:avLst/>
          </a:prstGeom>
          <a:ln>
            <a:solidFill>
              <a:schemeClr val="accent1"/>
            </a:solidFill>
          </a:ln>
        </p:spPr>
      </p:pic>
      <p:sp>
        <p:nvSpPr>
          <p:cNvPr id="7" name="文本框 6"/>
          <p:cNvSpPr txBox="1"/>
          <p:nvPr/>
        </p:nvSpPr>
        <p:spPr>
          <a:xfrm>
            <a:off x="259080" y="5662930"/>
            <a:ext cx="6381115" cy="368300"/>
          </a:xfrm>
          <a:prstGeom prst="rect">
            <a:avLst/>
          </a:prstGeom>
          <a:noFill/>
        </p:spPr>
        <p:txBody>
          <a:bodyPr wrap="square" rtlCol="0">
            <a:spAutoFit/>
          </a:bodyPr>
          <a:p>
            <a:r>
              <a:rPr lang="zh-CN" altLang="en-US">
                <a:solidFill>
                  <a:srgbClr val="FF0000"/>
                </a:solidFill>
              </a:rPr>
              <a:t>本周周内预期的反弹无力，下周出现波段高潮为减仓机会</a:t>
            </a:r>
            <a:endParaRPr lang="zh-CN" altLang="en-US">
              <a:solidFill>
                <a:srgbClr val="FF0000"/>
              </a:solidFill>
            </a:endParaRPr>
          </a:p>
        </p:txBody>
      </p:sp>
      <p:pic>
        <p:nvPicPr>
          <p:cNvPr id="8" name="图片 7" descr="流动资金看买卖点"/>
          <p:cNvPicPr>
            <a:picLocks noChangeAspect="1"/>
          </p:cNvPicPr>
          <p:nvPr/>
        </p:nvPicPr>
        <p:blipFill>
          <a:blip r:embed="rId2"/>
          <a:stretch>
            <a:fillRect/>
          </a:stretch>
        </p:blipFill>
        <p:spPr>
          <a:xfrm>
            <a:off x="6967855" y="2364740"/>
            <a:ext cx="4851400" cy="3298190"/>
          </a:xfrm>
          <a:prstGeom prst="rect">
            <a:avLst/>
          </a:prstGeom>
          <a:ln>
            <a:solidFill>
              <a:schemeClr val="accent1"/>
            </a:solidFill>
          </a:ln>
        </p:spPr>
      </p:pic>
      <p:sp>
        <p:nvSpPr>
          <p:cNvPr id="9" name="圆角矩形 8"/>
          <p:cNvSpPr/>
          <p:nvPr/>
        </p:nvSpPr>
        <p:spPr>
          <a:xfrm>
            <a:off x="9538970" y="2296795"/>
            <a:ext cx="2280285" cy="3307080"/>
          </a:xfrm>
          <a:prstGeom prst="roundRect">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3"/>
          <a:srcRect l="819" t="18794"/>
          <a:stretch>
            <a:fillRect/>
          </a:stretch>
        </p:blipFill>
        <p:spPr>
          <a:xfrm>
            <a:off x="440055" y="3843655"/>
            <a:ext cx="6139180" cy="1629410"/>
          </a:xfrm>
          <a:prstGeom prst="rect">
            <a:avLst/>
          </a:prstGeom>
          <a:ln>
            <a:solidFill>
              <a:schemeClr val="accent1"/>
            </a:solid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1087</Words>
  <Application>WPS 演示</Application>
  <PresentationFormat>宽屏</PresentationFormat>
  <Paragraphs>134</Paragraphs>
  <Slides>18</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1293</cp:revision>
  <dcterms:created xsi:type="dcterms:W3CDTF">2019-06-19T02:08:00Z</dcterms:created>
  <dcterms:modified xsi:type="dcterms:W3CDTF">2026-06-28T08:35:49Z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