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3"/>
    <p:sldId id="258" r:id="rId4"/>
    <p:sldId id="267" r:id="rId5"/>
    <p:sldId id="263" r:id="rId6"/>
    <p:sldId id="342" r:id="rId7"/>
    <p:sldId id="343" r:id="rId8"/>
    <p:sldId id="356" r:id="rId9"/>
    <p:sldId id="353" r:id="rId10"/>
    <p:sldId id="330" r:id="rId11"/>
    <p:sldId id="346" r:id="rId12"/>
    <p:sldId id="351" r:id="rId13"/>
    <p:sldId id="354" r:id="rId14"/>
    <p:sldId id="336" r:id="rId15"/>
    <p:sldId id="347" r:id="rId16"/>
    <p:sldId id="355" r:id="rId17"/>
    <p:sldId id="352" r:id="rId18"/>
    <p:sldId id="269" r:id="rId19"/>
    <p:sldId id="326" r:id="rId20"/>
  </p:sldIdLst>
  <p:sldSz cx="12192000" cy="6858000"/>
  <p:notesSz cx="6858000" cy="9144000"/>
  <p:embeddedFontLst>
    <p:embeddedFont>
      <p:font typeface="微软雅黑" panose="020B0503020204020204" charset="-122"/>
      <p:regular r:id="rId26"/>
      <p:bold r:id="rId27"/>
    </p:embeddedFont>
    <p:embeddedFont>
      <p:font typeface="思源黑体 CN Heavy" panose="020B0A00000000000000" charset="-122"/>
      <p:bold r:id="rId28"/>
    </p:embeddedFont>
    <p:embeddedFont>
      <p:font typeface="Calibri" panose="020F0502020204030204" charset="0"/>
      <p:regular r:id="rId29"/>
      <p:bold r:id="rId30"/>
      <p:italic r:id="rId31"/>
      <p:boldItalic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A"/>
    <a:srgbClr val="F5560A"/>
    <a:srgbClr val="F75907"/>
    <a:srgbClr val="F76009"/>
    <a:srgbClr val="302520"/>
    <a:srgbClr val="F04305"/>
    <a:srgbClr val="480001"/>
    <a:srgbClr val="FFFFFB"/>
    <a:srgbClr val="FDE4CA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11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47.xml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handoutMaster" Target="handoutMasters/handoutMaster1.xml"/><Relationship Id="rId21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5" name="图片 4" descr="基金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2" name="文本框 11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画板 1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1 拷贝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3850" y="1092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092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新logo_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3850" y="185420"/>
            <a:ext cx="1144905" cy="25527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0090785" y="185420"/>
            <a:ext cx="1935480" cy="2419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FFFA">
                    <a:alpha val="50000"/>
                  </a:srgb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股市有风险，投资需谨慎</a:t>
            </a:r>
            <a:endParaRPr lang="zh-CN" altLang="en-US" sz="1200">
              <a:solidFill>
                <a:srgbClr val="FFFFFA">
                  <a:alpha val="50000"/>
                </a:srgbClr>
              </a:solidFill>
              <a:latin typeface="思源黑体 CN Regular" panose="020B0500000000000000" charset="-122"/>
              <a:ea typeface="思源黑体 CN Regular" panose="020B0500000000000000" charset="-122"/>
            </a:endParaRPr>
          </a:p>
        </p:txBody>
      </p:sp>
      <p:pic>
        <p:nvPicPr>
          <p:cNvPr id="7" name="图片 6" descr="画板 1 拷贝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画板 1 拷贝 9"/>
          <p:cNvPicPr>
            <a:picLocks noChangeAspect="1"/>
          </p:cNvPicPr>
          <p:nvPr userDrawn="1"/>
        </p:nvPicPr>
        <p:blipFill>
          <a:blip r:embed="rId3"/>
          <a:srcRect t="90398"/>
          <a:stretch>
            <a:fillRect/>
          </a:stretch>
        </p:blipFill>
        <p:spPr>
          <a:xfrm>
            <a:off x="0" y="5975985"/>
            <a:ext cx="12192000" cy="65849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101600" y="6376670"/>
            <a:ext cx="11963400" cy="42989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经传多赢资深投顾：何祖光，投顾执业编号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:A1120625040003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；基金从业编号</a:t>
            </a:r>
            <a:r>
              <a:rPr lang="en-US" altLang="zh-CN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:A20250618012527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基金的过往业绩并不预示其未来表现，</a:t>
            </a:r>
            <a:endParaRPr lang="zh-CN" altLang="en-US" sz="11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ctr"/>
            <a:r>
              <a:rPr lang="zh-CN" altLang="en-US" sz="11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基金管理人管理的其他基金的业绩并不构成基金业绩表现的保证。</a:t>
            </a:r>
            <a:r>
              <a:rPr lang="zh-CN" altLang="en-US" sz="1100" b="0" i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观点基于软件数据和理论模型分析，仅供参考，不构成买卖建议，市场有风险，投资需谨慎。</a:t>
            </a:r>
            <a:endParaRPr lang="zh-CN" altLang="en-US" sz="1100" b="0" i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画板 1 拷贝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0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15.xml"/><Relationship Id="rId13" Type="http://schemas.openxmlformats.org/officeDocument/2006/relationships/tags" Target="../tags/tag14.xml"/><Relationship Id="rId12" Type="http://schemas.openxmlformats.org/officeDocument/2006/relationships/tags" Target="../tags/tag13.xml"/><Relationship Id="rId11" Type="http://schemas.openxmlformats.org/officeDocument/2006/relationships/tags" Target="../tags/tag12.xml"/><Relationship Id="rId10" Type="http://schemas.openxmlformats.org/officeDocument/2006/relationships/tags" Target="../tags/tag1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2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4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4.xml"/><Relationship Id="rId1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45.xml"/><Relationship Id="rId1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image" Target="../media/image8.png"/><Relationship Id="rId2" Type="http://schemas.openxmlformats.org/officeDocument/2006/relationships/tags" Target="../tags/tag19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1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2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4.xml"/><Relationship Id="rId1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5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为何基金要择时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79980" y="505460"/>
            <a:ext cx="7914640" cy="459486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714105" y="4721225"/>
            <a:ext cx="1486535" cy="143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/>
              <a:t>图片来源：豆包</a:t>
            </a:r>
            <a:r>
              <a:rPr lang="en-US" altLang="zh-CN" sz="1200"/>
              <a:t>AI</a:t>
            </a:r>
            <a:endParaRPr lang="en-US" altLang="zh-CN" sz="1200"/>
          </a:p>
        </p:txBody>
      </p:sp>
      <p:sp>
        <p:nvSpPr>
          <p:cNvPr id="7" name="文本框 6"/>
          <p:cNvSpPr txBox="1"/>
          <p:nvPr/>
        </p:nvSpPr>
        <p:spPr>
          <a:xfrm>
            <a:off x="2254250" y="4968875"/>
            <a:ext cx="8785860" cy="1476375"/>
          </a:xfrm>
          <a:prstGeom prst="rect">
            <a:avLst/>
          </a:prstGeom>
        </p:spPr>
        <p:txBody>
          <a:bodyPr wrap="square">
            <a:spAutoFit/>
          </a:bodyPr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净值一直在创新高，但资金总是买在阶段性顶部、卖在深度回调，反复踏空主升行情。</a:t>
            </a:r>
            <a:endParaRPr lang="zh-CN" altLang="en-US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管住频繁择时的手，保持长期在场，才能把基金净值收益转化为自己的落袋收益。</a:t>
            </a:r>
            <a:endParaRPr lang="zh-CN" altLang="en-US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endParaRPr lang="zh-CN" altLang="en-US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“损失厌恶”（亏1块钱的痛苦=赚2块钱的快乐）和“羊群效应”。导致的结果就是：市场高点疯狂申购，市场低点恐慌赎回。</a:t>
            </a:r>
            <a:endParaRPr lang="zh-CN" altLang="en-US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买卖信号论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48865" y="2803525"/>
            <a:ext cx="16268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“</a:t>
            </a:r>
            <a:r>
              <a:rPr lang="zh-CN" altLang="en-US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医药女神</a:t>
            </a:r>
            <a:r>
              <a:rPr lang="en-US" altLang="zh-CN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”</a:t>
            </a:r>
            <a:endParaRPr lang="zh-CN" altLang="en-US" sz="2000" b="1">
              <a:solidFill>
                <a:schemeClr val="bg1"/>
              </a:solidFill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兰</a:t>
            </a:r>
            <a:endParaRPr lang="zh-CN" altLang="en-US" sz="2000" b="1">
              <a:solidFill>
                <a:schemeClr val="bg1"/>
              </a:solidFill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82825" y="481330"/>
            <a:ext cx="8353425" cy="467042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65500" y="5255260"/>
            <a:ext cx="6530975" cy="1017905"/>
          </a:xfrm>
          <a:prstGeom prst="rect">
            <a:avLst/>
          </a:prstGeom>
        </p:spPr>
        <p:txBody>
          <a:bodyPr wrap="square">
            <a:noAutofit/>
          </a:bodyPr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en-US" altLang="zh-CN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</a:t>
            </a: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找到股票型基金可跟踪参考的指数（大盘指数或行业指数）</a:t>
            </a:r>
            <a:endParaRPr lang="zh-CN" altLang="en-US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en-US" altLang="zh-CN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</a:t>
            </a: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借鉴软件</a:t>
            </a:r>
            <a:r>
              <a:rPr lang="en-US" altLang="zh-CN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</a:t>
            </a: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唯信号论</a:t>
            </a:r>
            <a:r>
              <a:rPr lang="en-US" altLang="zh-CN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</a:t>
            </a: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，避免情绪化操作</a:t>
            </a:r>
            <a:endParaRPr lang="zh-CN" altLang="en-US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en-US" altLang="zh-CN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</a:t>
            </a: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不提倡“一把梭”，推荐“分批建仓+定投”</a:t>
            </a:r>
            <a:endParaRPr lang="zh-CN" altLang="en-US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配置后的管理——再平衡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348865" y="2803525"/>
            <a:ext cx="162687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“</a:t>
            </a:r>
            <a:r>
              <a:rPr lang="zh-CN" altLang="en-US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医药女神</a:t>
            </a:r>
            <a:r>
              <a:rPr lang="en-US" altLang="zh-CN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”</a:t>
            </a:r>
            <a:endParaRPr lang="zh-CN" altLang="en-US" sz="2000" b="1">
              <a:solidFill>
                <a:schemeClr val="bg1"/>
              </a:solidFill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  <a:p>
            <a:pPr algn="ctr"/>
            <a:r>
              <a:rPr lang="zh-CN" altLang="en-US" sz="2000" b="1">
                <a:solidFill>
                  <a:schemeClr val="bg1"/>
                </a:solidFill>
                <a:latin typeface="方正公文黑体" panose="02000500000000000000" charset="-122"/>
                <a:ea typeface="方正公文黑体" panose="02000500000000000000" charset="-122"/>
                <a:cs typeface="方正公文黑体" panose="02000500000000000000" charset="-122"/>
              </a:rPr>
              <a:t>兰</a:t>
            </a:r>
            <a:endParaRPr lang="zh-CN" altLang="en-US" sz="2000" b="1">
              <a:solidFill>
                <a:schemeClr val="bg1"/>
              </a:solidFill>
              <a:latin typeface="方正公文黑体" panose="02000500000000000000" charset="-122"/>
              <a:ea typeface="方正公文黑体" panose="02000500000000000000" charset="-122"/>
              <a:cs typeface="方正公文黑体" panose="02000500000000000000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426970" y="4561205"/>
            <a:ext cx="8538210" cy="1724025"/>
          </a:xfrm>
          <a:prstGeom prst="rect">
            <a:avLst/>
          </a:prstGeom>
        </p:spPr>
        <p:txBody>
          <a:bodyPr wrap="square">
            <a:noAutofit/>
          </a:bodyPr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过了一段时间，各类资产的涨跌不一样，配置比例会偏离初衷，需要调整回来。</a:t>
            </a:r>
            <a:endParaRPr lang="en-US" altLang="zh-CN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举个例子</a:t>
            </a:r>
            <a:endParaRPr lang="zh-CN" altLang="en-US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最初：50%股票 + 50%债券</a:t>
            </a:r>
            <a:endParaRPr lang="en-US" altLang="zh-CN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一年后股票大涨：变成70%股票 + 30%债券</a:t>
            </a:r>
            <a:endParaRPr lang="en-US" altLang="zh-CN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问题：风险变高了！</a:t>
            </a:r>
            <a:endParaRPr lang="en-US" altLang="zh-CN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0" algn="l">
              <a:lnSpc>
                <a:spcPct val="100000"/>
              </a:lnSpc>
              <a:buClrTx/>
              <a:buSzTx/>
              <a:buNone/>
            </a:pPr>
            <a:r>
              <a:rPr lang="zh-CN" altLang="en-US" sz="1800" b="0" i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操作：卖出部分股票，买入债券，恢复到50:50</a:t>
            </a:r>
            <a:endParaRPr lang="zh-CN" altLang="en-US" sz="1800" b="0" i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5715" y="499745"/>
            <a:ext cx="7218045" cy="396113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545715" y="4067810"/>
            <a:ext cx="1486535" cy="3162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"/>
              <a:t>图片来源：豆包</a:t>
            </a:r>
            <a:r>
              <a:rPr lang="en-US" altLang="zh-CN" sz="1200"/>
              <a:t>AI</a:t>
            </a:r>
            <a:endParaRPr lang="en-US" altLang="zh-CN" sz="1200"/>
          </a:p>
        </p:txBody>
      </p:sp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03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52930" y="3049270"/>
            <a:ext cx="850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三笔钱回顾与展望</a:t>
            </a:r>
            <a:endParaRPr lang="zh-CN" altLang="en-US" sz="6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逢低择时</a:t>
            </a:r>
            <a:endParaRPr 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5881370" y="5763895"/>
            <a:ext cx="1435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逢低择时</a:t>
            </a:r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25" y="549275"/>
            <a:ext cx="5594985" cy="49231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05" y="549275"/>
            <a:ext cx="5406390" cy="479742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做好股债平衡！</a:t>
            </a:r>
            <a:endParaRPr 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540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做好股债平衡！</a:t>
            </a:r>
            <a:endParaRPr 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已开户1920x240-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707130" y="1610995"/>
            <a:ext cx="8568055" cy="127508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66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如何对股票型基金择时？</a:t>
            </a:r>
            <a:endParaRPr lang="zh-CN" altLang="en-US" sz="6600" b="1">
              <a:solidFill>
                <a:schemeClr val="bg1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4" name="组合 13"/>
          <p:cNvGrpSpPr/>
          <p:nvPr>
            <p:custDataLst>
              <p:tags r:id="rId1"/>
            </p:custDataLst>
          </p:nvPr>
        </p:nvGrpSpPr>
        <p:grpSpPr>
          <a:xfrm>
            <a:off x="5040630" y="1659890"/>
            <a:ext cx="5780405" cy="762000"/>
            <a:chOff x="7938" y="2210"/>
            <a:chExt cx="9103" cy="1200"/>
          </a:xfrm>
        </p:grpSpPr>
        <p:pic>
          <p:nvPicPr>
            <p:cNvPr id="15" name="图片 14" descr="组 4 拷贝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16" name="文本框 15"/>
            <p:cNvSpPr txBox="1"/>
            <p:nvPr>
              <p:custDataLst>
                <p:tags r:id="rId4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5"/>
              </p:custDataLst>
            </p:nvPr>
          </p:nvSpPr>
          <p:spPr>
            <a:xfrm>
              <a:off x="10529" y="2328"/>
              <a:ext cx="6512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行情解读</a:t>
              </a:r>
              <a:endParaRPr lang="zh-CN" altLang="en-US" sz="30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8" name="组合 17"/>
          <p:cNvGrpSpPr/>
          <p:nvPr>
            <p:custDataLst>
              <p:tags r:id="rId6"/>
            </p:custDataLst>
          </p:nvPr>
        </p:nvGrpSpPr>
        <p:grpSpPr>
          <a:xfrm>
            <a:off x="5040630" y="2622550"/>
            <a:ext cx="5780405" cy="762000"/>
            <a:chOff x="7938" y="2210"/>
            <a:chExt cx="9103" cy="1200"/>
          </a:xfrm>
        </p:grpSpPr>
        <p:pic>
          <p:nvPicPr>
            <p:cNvPr id="19" name="图片 18" descr="组 4 拷贝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10493" y="2436"/>
              <a:ext cx="6512" cy="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0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股票型基金如何择时</a:t>
              </a:r>
              <a:endParaRPr lang="zh-CN" altLang="en-US" sz="30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22" name="组合 21"/>
          <p:cNvGrpSpPr/>
          <p:nvPr>
            <p:custDataLst>
              <p:tags r:id="rId10"/>
            </p:custDataLst>
          </p:nvPr>
        </p:nvGrpSpPr>
        <p:grpSpPr>
          <a:xfrm>
            <a:off x="5040630" y="3610610"/>
            <a:ext cx="5780405" cy="762000"/>
            <a:chOff x="7938" y="2210"/>
            <a:chExt cx="9103" cy="1200"/>
          </a:xfrm>
        </p:grpSpPr>
        <p:pic>
          <p:nvPicPr>
            <p:cNvPr id="23" name="图片 22" descr="组 4 拷贝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7938" y="2210"/>
              <a:ext cx="9103" cy="1200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12"/>
              </p:custDataLst>
            </p:nvPr>
          </p:nvSpPr>
          <p:spPr>
            <a:xfrm>
              <a:off x="8070" y="2350"/>
              <a:ext cx="2226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3200">
                  <a:solidFill>
                    <a:srgbClr val="480001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3200">
                <a:solidFill>
                  <a:srgbClr val="480001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3"/>
              </p:custDataLst>
            </p:nvPr>
          </p:nvSpPr>
          <p:spPr>
            <a:xfrm>
              <a:off x="10529" y="2400"/>
              <a:ext cx="6512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FFFFFB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三笔钱的回顾与展望</a:t>
              </a:r>
              <a:endParaRPr lang="zh-CN" altLang="en-US" sz="2800">
                <a:solidFill>
                  <a:srgbClr val="FFFFFB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852930" y="3049270"/>
            <a:ext cx="85013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6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行情解析</a:t>
            </a:r>
            <a:endParaRPr lang="zh-CN" altLang="en-US" sz="6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短期有望延续震荡</a:t>
            </a:r>
            <a:endParaRPr 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76770" y="4320540"/>
            <a:ext cx="4439920" cy="10560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短期内市场或继续震荡；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中长期来看，在基本面及产业趋势的双重支撑下，有望逐渐震荡上行。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15185" y="3613150"/>
            <a:ext cx="4719955" cy="26460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825" y="496570"/>
            <a:ext cx="8858885" cy="31680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K</a:t>
            </a:r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型分化或仍继续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074785" y="3786505"/>
            <a:ext cx="2881630" cy="21386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型分化：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与传统基建的分化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三新经济（新产业、新业态、新商业模式）占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GDP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比重实现波动提升，科技对经济增长的拉动作用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76045" y="510540"/>
            <a:ext cx="4551045" cy="32759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3005" y="499745"/>
            <a:ext cx="4393565" cy="31432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045" y="3786505"/>
            <a:ext cx="7235190" cy="2501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康波周期</a:t>
            </a:r>
            <a:endParaRPr lang="zh-CN" altLang="en-US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176145" y="5380355"/>
            <a:ext cx="8416290" cy="75438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正处在第五轮康波周期萧条期末尾、逐步迈向第六轮康波复苏的关键阶段，对应全球技术由传统信息技术向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AI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等科技的关键节点。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71370" y="598805"/>
            <a:ext cx="8346440" cy="45840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" name="文本框 16"/>
          <p:cNvSpPr txBox="1"/>
          <p:nvPr/>
        </p:nvSpPr>
        <p:spPr>
          <a:xfrm>
            <a:off x="1870710" y="28575"/>
            <a:ext cx="8150225" cy="452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sz="2800" b="1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未来业绩线仍是关键</a:t>
            </a:r>
            <a:endParaRPr lang="zh-CN" sz="2800" b="1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850255" y="5191760"/>
            <a:ext cx="6068695" cy="77025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业绩仍是未来行情关键，焦炭</a:t>
            </a:r>
            <a:r>
              <a:rPr lang="en-US" altLang="zh-CN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小金属、半导体、能源金属和通信设备等上调幅度较大！</a:t>
            </a: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805" y="481330"/>
            <a:ext cx="5404485" cy="29476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830" y="481330"/>
            <a:ext cx="5676900" cy="21672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830" y="2746375"/>
            <a:ext cx="5674995" cy="20923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805" y="3470275"/>
            <a:ext cx="4895215" cy="282448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6" name="文本框 15"/>
          <p:cNvSpPr txBox="1"/>
          <p:nvPr/>
        </p:nvSpPr>
        <p:spPr>
          <a:xfrm>
            <a:off x="1681480" y="2156460"/>
            <a:ext cx="23672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40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852930" y="3049270"/>
            <a:ext cx="850138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000">
                <a:solidFill>
                  <a:srgbClr val="F5560A"/>
                </a:solidFill>
                <a:latin typeface="思源黑体 CN Heavy" panose="020B0A00000000000000" charset="-122"/>
                <a:ea typeface="思源黑体 CN Heavy" panose="020B0A00000000000000" charset="-122"/>
              </a:rPr>
              <a:t>股票型基金如何择时</a:t>
            </a:r>
            <a:endParaRPr lang="zh-CN" altLang="en-US" sz="5000">
              <a:solidFill>
                <a:srgbClr val="F5560A"/>
              </a:soli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19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1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2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3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4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5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6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7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8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29.xml><?xml version="1.0" encoding="utf-8"?>
<p:tagLst xmlns:p="http://schemas.openxmlformats.org/presentationml/2006/main">
  <p:tag name="KSO_WM_DIAGRAM_VIRTUALLY_FRAME" val="{&quot;height&quot;:293.4,&quot;left&quot;:396.9,&quot;top&quot;:100.6,&quot;width&quot;:455.1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1.xml><?xml version="1.0" encoding="utf-8"?>
<p:tagLst xmlns:p="http://schemas.openxmlformats.org/presentationml/2006/main">
  <p:tag name="KSO_WM_DIAGRAM_VIRTUALLY_FRAME" val="{&quot;height&quot;:441.9,&quot;left&quot;:12.6,&quot;top&quot;:54.85,&quot;width&quot;:938.15}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7.xml><?xml version="1.0" encoding="utf-8"?>
<p:tagLst xmlns:p="http://schemas.openxmlformats.org/presentationml/2006/main">
  <p:tag name="commondata" val="eyJoZGlkIjoiNTFmYTliYTIyYWM1N2UzNDc1MDg1MjNkMDFmYjQxZWYifQ=="/>
  <p:tag name="resource_record_key" val="{&quot;10&quot;:[3644795,50062590],&quot;12&quot;:[25004480],&quot;65&quot;:[20205081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699</Words>
  <Application>WPS 演示</Application>
  <PresentationFormat>宽屏</PresentationFormat>
  <Paragraphs>85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41" baseType="lpstr">
      <vt:lpstr>Arial</vt:lpstr>
      <vt:lpstr>宋体</vt:lpstr>
      <vt:lpstr>Wingdings</vt:lpstr>
      <vt:lpstr>Wingdings</vt:lpstr>
      <vt:lpstr>思源黑体 CN Regular</vt:lpstr>
      <vt:lpstr>黑体</vt:lpstr>
      <vt:lpstr>微软雅黑</vt:lpstr>
      <vt:lpstr>思源黑体 CN Medium</vt:lpstr>
      <vt:lpstr>思源黑体 CN Heavy</vt:lpstr>
      <vt:lpstr>思源黑体 CN Bold</vt:lpstr>
      <vt:lpstr>方正公文黑体</vt:lpstr>
      <vt:lpstr>Arial Unicode MS</vt:lpstr>
      <vt:lpstr>Calibri</vt:lpstr>
      <vt:lpstr>思源黑体 CN Bold</vt:lpstr>
      <vt:lpstr>思源黑体 CN Medium</vt:lpstr>
      <vt:lpstr>思源黑体 CN Regular</vt:lpstr>
      <vt:lpstr>方正公文黑体</vt:lpstr>
      <vt:lpstr>KSOFD723FC5D</vt:lpstr>
      <vt:lpstr>KSOFD72470BC</vt:lpstr>
      <vt:lpstr>兰米黑体</vt:lpstr>
      <vt:lpstr>方正宝黑体 简 Medium</vt:lpstr>
      <vt:lpstr>方正大黑体_GBK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</cp:lastModifiedBy>
  <cp:revision>295</cp:revision>
  <dcterms:created xsi:type="dcterms:W3CDTF">2019-06-19T02:08:00Z</dcterms:created>
  <dcterms:modified xsi:type="dcterms:W3CDTF">2026-06-28T11:33:11Z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2052-12.1.0.26895</vt:lpwstr>
  </property>
  <property fmtid="{D5CDD505-2E9C-101B-9397-08002B2CF9AE}" pid="3" name="ICV">
    <vt:lpwstr>60A36DA5EDF44DFAB445E968C0E7CFEE_13</vt:lpwstr>
  </property>
</Properties>
</file>