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22"/>
  </p:notesMasterIdLst>
  <p:sldIdLst>
    <p:sldId id="383" r:id="rId5"/>
    <p:sldId id="266" r:id="rId6"/>
    <p:sldId id="267" r:id="rId7"/>
    <p:sldId id="269" r:id="rId8"/>
    <p:sldId id="539" r:id="rId9"/>
    <p:sldId id="558" r:id="rId10"/>
    <p:sldId id="567" r:id="rId11"/>
    <p:sldId id="568" r:id="rId12"/>
    <p:sldId id="420" r:id="rId13"/>
    <p:sldId id="522" r:id="rId14"/>
    <p:sldId id="553" r:id="rId15"/>
    <p:sldId id="463" r:id="rId16"/>
    <p:sldId id="428" r:id="rId17"/>
    <p:sldId id="523" r:id="rId18"/>
    <p:sldId id="271" r:id="rId19"/>
    <p:sldId id="570" r:id="rId20"/>
    <p:sldId id="569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60" y="90"/>
      </p:cViewPr>
      <p:guideLst>
        <p:guide orient="horz" pos="202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7" Type="http://schemas.openxmlformats.org/officeDocument/2006/relationships/image" Target="../media/image1.png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//192.168.10.86/素材/营销策划/7.课程/炒股进阶班课程项目/2024年/2024年6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440170"/>
            <a:ext cx="12192000" cy="409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经传多赢资深顾问：王延龙</a:t>
            </a:r>
            <a:r>
              <a:rPr lang="en-US" altLang="zh-CN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投顾执业编号：A1120615060002；基金从业编号</a:t>
            </a:r>
            <a:r>
              <a:rPr lang="en-US" altLang="zh-CN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:A20250703000353</a:t>
            </a:r>
            <a:endParaRPr lang="en-US" altLang="zh-CN" sz="1000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algn="ctr"/>
            <a: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风险提示：观点基于软件数据和理论模型分析，仅供参考，不构成投资建议，股市有风险，投资需谨慎。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  <a:p>
            <a:pPr algn="ctr"/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424930"/>
            <a:ext cx="12192000" cy="3987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经传多赢资深顾问：王延龙</a:t>
            </a:r>
            <a:r>
              <a:rPr lang="en-US" altLang="zh-CN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投顾执业编号：A1120615060002；基金从业编号</a:t>
            </a:r>
            <a:r>
              <a:rPr lang="en-US" altLang="zh-CN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:A20250703000353</a:t>
            </a:r>
            <a:endParaRPr lang="en-US" altLang="zh-CN" sz="1000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algn="ctr"/>
            <a: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风险提示：观点基于软件数据和理论模型分析，仅供参考，不构成投资建议，股市有风险，投资需谨慎。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  <a:p>
            <a:pPr algn="ctr"/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22.xml"/><Relationship Id="rId15" Type="http://schemas.openxmlformats.org/officeDocument/2006/relationships/tags" Target="../tags/tag21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4.xml"/><Relationship Id="rId2" Type="http://schemas.openxmlformats.org/officeDocument/2006/relationships/image" Target="../media/image9.png"/><Relationship Id="rId1" Type="http://schemas.openxmlformats.org/officeDocument/2006/relationships/tags" Target="../tags/tag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4.xml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5.xml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7.xml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8.xml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9.xml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7.xml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28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29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0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1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王延龙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512185"/>
            <a:ext cx="3374390" cy="5384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14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投顾执业编号:A1120615060002</a:t>
            </a:r>
            <a:endParaRPr lang="zh-CN" altLang="en-US" sz="14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zh-CN" altLang="en-US" sz="14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基金从业编号:A20250703000353</a:t>
            </a:r>
            <a:endParaRPr lang="zh-CN" altLang="en-US" sz="14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443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100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10多年行业从业经验，擅长把握市场节奏和筹码理论，以及热点跟踪及板块分析和龙头晋级、淘汰、卡位等细节判断。推崇趋势跟踪论，主张躲避风险为第一，获取利润是第二。是盈利模式《钝化转势法》、《分金弱转强》、《一眼看高点》等创始人。对投资者心理的操作过程解剖，深受广大股民用户的认可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16760" y="1753870"/>
            <a:ext cx="6845300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中报潜伏月</a:t>
            </a:r>
            <a:r>
              <a:rPr lang="en-US" alt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3</a:t>
            </a:r>
            <a:endParaRPr lang="en-US" altLang="zh-CN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6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28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 descr="wa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056880" y="617220"/>
            <a:ext cx="3632200" cy="57232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业绩炒作正当时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01240" y="1974215"/>
            <a:ext cx="675132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t>A股上市公司中报业绩预告通常在7月1日至8月31日之间披露，其中深市公司最晚不迟于7月15日（有条件强制披露）</a:t>
            </a:r>
          </a:p>
          <a:p/>
          <a:p>
            <a:r>
              <a:t>所有公司中报正式报告须在8月31日前完成。当前（2026年6月7日）尚未进入中报预告密集期，一般从6月下旬起部分公司会陆续提前披露。‌‌</a:t>
            </a:r>
          </a:p>
          <a:p>
            <a:endParaRPr lang="zh-CN" altLang="en-US"/>
          </a:p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负兑现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双超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=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机会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63570" y="840105"/>
            <a:ext cx="6654165" cy="59880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戴维斯双击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8790" y="4413250"/>
            <a:ext cx="673036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市场大跌是对戴维斯双击个股最好的馈赠。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我经历过</a:t>
            </a:r>
            <a:r>
              <a:rPr lang="en-US" altLang="zh-CN" sz="1600"/>
              <a:t>N</a:t>
            </a:r>
            <a:r>
              <a:rPr lang="zh-CN" altLang="en-US" sz="1600"/>
              <a:t>多次戴维斯双击。</a:t>
            </a:r>
            <a:endParaRPr lang="zh-CN" altLang="en-US" sz="1600"/>
          </a:p>
          <a:p>
            <a:r>
              <a:rPr lang="zh-CN" altLang="en-US" sz="1600"/>
              <a:t>记忆最深刻。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戴维斯双击个股会有波动。</a:t>
            </a:r>
            <a:endParaRPr lang="zh-CN" altLang="en-US" sz="1600"/>
          </a:p>
          <a:p>
            <a:r>
              <a:rPr lang="zh-CN" altLang="en-US" sz="1600"/>
              <a:t>不是一成不变。</a:t>
            </a:r>
            <a:endParaRPr lang="zh-CN" altLang="en-US" sz="1600"/>
          </a:p>
          <a:p>
            <a:endParaRPr lang="zh-CN" altLang="en-US" sz="16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89420" y="1009650"/>
            <a:ext cx="5147945" cy="52901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78790" y="1009650"/>
            <a:ext cx="6068060" cy="33534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股价（P） = 每股收益（EPS） × 市盈率（P/E）​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假设你投资一家公司：</a:t>
            </a:r>
            <a:endParaRPr lang="zh-CN" altLang="en-US" sz="1400"/>
          </a:p>
          <a:p>
            <a:r>
              <a:rPr lang="zh-CN" altLang="en-US" sz="1400"/>
              <a:t>初始状态​：EPS = 1元，P/E = 10倍，</a:t>
            </a:r>
            <a:endParaRPr lang="zh-CN" altLang="en-US" sz="1400"/>
          </a:p>
          <a:p>
            <a:r>
              <a:rPr lang="zh-CN" altLang="en-US" sz="1400"/>
              <a:t>那么股价 = 1 × 10 = ​10元。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发生戴维斯双击​：</a:t>
            </a:r>
            <a:endParaRPr lang="zh-CN" altLang="en-US" sz="1400"/>
          </a:p>
          <a:p>
            <a:r>
              <a:rPr lang="zh-CN" altLang="en-US" sz="1400"/>
              <a:t>1.盈利提升​：公司业绩大好，EPS增长了100%，达到 ​2元。</a:t>
            </a:r>
            <a:endParaRPr lang="zh-CN" altLang="en-US" sz="1400"/>
          </a:p>
          <a:p>
            <a:r>
              <a:rPr lang="zh-CN" altLang="en-US" sz="1400"/>
              <a:t>2.估值提升​：市场情绪乐观，P/E从10倍提升到20倍。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最终状态​：股价 = 2元 × 20 = ​40元。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你的投资收益不是简单的（100%盈利增长 + 100%估值提升）= 200%，而是 ​​（1+100%）× （1+100%） - 1 = 300%​​！这就是乘数效应的魔力。</a:t>
            </a:r>
            <a:endParaRPr lang="zh-CN" altLang="en-US" sz="1600"/>
          </a:p>
          <a:p>
            <a:endParaRPr lang="zh-CN" altLang="en-US" sz="1600"/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低估的机会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57785"/>
            <a:ext cx="12192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>
                <a:solidFill>
                  <a:schemeClr val="bg1"/>
                </a:solidFill>
                <a:sym typeface="+mn-ea"/>
              </a:rPr>
              <a:t>低估板块，券商的兑现</a:t>
            </a:r>
            <a:endParaRPr lang="zh-CN" altLang="en-US" sz="3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8755" y="916305"/>
            <a:ext cx="9969230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96640" y="1946910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284099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372554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78705" y="173926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010025" y="165608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86225" y="34226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86225" y="253936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78705" y="262255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中报炒作正当时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69180" y="3806190"/>
            <a:ext cx="534035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中报和低估值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双创的担心</a:t>
            </a:r>
            <a:endParaRPr lang="zh-CN" altLang="en-US" sz="40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9620" y="1144905"/>
            <a:ext cx="8640000" cy="468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数据规律</a:t>
            </a:r>
            <a:endParaRPr lang="zh-CN" sz="40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75" y="826770"/>
            <a:ext cx="5382260" cy="28714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3235" y="608965"/>
            <a:ext cx="6584315" cy="617347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29235" y="3844925"/>
            <a:ext cx="5207000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solidFill>
                  <a:schemeClr val="tx2"/>
                </a:solidFill>
              </a:rPr>
              <a:t>2025年下半年以来，全球主要股市科技成交占比均有较大幅度的抬升：中国台湾59%→78%，韩国30%→62%，美国39%→57%，日本20%→51%，A股28%→45%，港股25%→44%。</a:t>
            </a:r>
            <a:endParaRPr lang="zh-CN" altLang="en-US" sz="1600" b="1">
              <a:solidFill>
                <a:schemeClr val="tx2"/>
              </a:solidFill>
            </a:endParaRPr>
          </a:p>
          <a:p>
            <a:endParaRPr lang="zh-CN" altLang="en-US" sz="1600" b="1">
              <a:solidFill>
                <a:schemeClr val="tx2"/>
              </a:solidFill>
            </a:endParaRPr>
          </a:p>
          <a:p>
            <a:r>
              <a:rPr lang="zh-CN" altLang="en-US" sz="1600" b="1">
                <a:solidFill>
                  <a:schemeClr val="tx2"/>
                </a:solidFill>
              </a:rPr>
              <a:t>2000年科网行情高点 VS 当下：美国65% VS 57%，韩国51% VS 62%，日本40% VS 51%。美国距离高点仍有距离，日韩超过高点有产业链地位提升的因素。</a:t>
            </a:r>
            <a:endParaRPr lang="zh-CN" altLang="en-US" sz="1600" b="1">
              <a:solidFill>
                <a:schemeClr val="tx2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抄底细节</a:t>
            </a:r>
            <a:endParaRPr lang="zh-CN" sz="40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0835" y="1055370"/>
            <a:ext cx="5121275" cy="51212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718810" y="4068445"/>
            <a:ext cx="626999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>
                <a:solidFill>
                  <a:schemeClr val="tx2"/>
                </a:solidFill>
              </a:rPr>
              <a:t>历史上该指标有七轮达到45%的预警线，本次为第八轮。在前七轮中，以首次触及45%预警线来观测：</a:t>
            </a:r>
            <a:endParaRPr lang="zh-CN" altLang="en-US" b="1">
              <a:solidFill>
                <a:schemeClr val="tx2"/>
              </a:solidFill>
            </a:endParaRPr>
          </a:p>
          <a:p>
            <a:r>
              <a:rPr lang="zh-CN" altLang="en-US" b="1">
                <a:solidFill>
                  <a:schemeClr val="tx2"/>
                </a:solidFill>
              </a:rPr>
              <a:t>2007年11月、2017年12月两轮为牛市顶峰附近。</a:t>
            </a:r>
            <a:endParaRPr lang="zh-CN" altLang="en-US" b="1">
              <a:solidFill>
                <a:schemeClr val="tx2"/>
              </a:solidFill>
            </a:endParaRPr>
          </a:p>
          <a:p>
            <a:r>
              <a:rPr lang="zh-CN" altLang="en-US" b="1">
                <a:solidFill>
                  <a:schemeClr val="tx2"/>
                </a:solidFill>
              </a:rPr>
              <a:t>2006年11月、2014年12月和2021年1月三轮均为牛市中途。 2008年4月和2008年10月两轮更是发生在熊市之中。</a:t>
            </a:r>
            <a:endParaRPr lang="zh-CN" altLang="en-US" b="1">
              <a:solidFill>
                <a:schemeClr val="tx2"/>
              </a:solidFill>
            </a:endParaRPr>
          </a:p>
          <a:p>
            <a:endParaRPr lang="zh-CN" altLang="en-US" b="1">
              <a:solidFill>
                <a:schemeClr val="tx2"/>
              </a:solidFill>
            </a:endParaRPr>
          </a:p>
          <a:p>
            <a:r>
              <a:rPr lang="zh-CN" altLang="en-US" b="1">
                <a:solidFill>
                  <a:schemeClr val="tx2"/>
                </a:solidFill>
              </a:rPr>
              <a:t>牛市高点跟下跌；途中跟换挡；熊市出牛市起点。</a:t>
            </a:r>
            <a:endParaRPr lang="zh-CN" altLang="en-US" b="1">
              <a:solidFill>
                <a:schemeClr val="tx2"/>
              </a:solidFill>
            </a:endParaRPr>
          </a:p>
          <a:p>
            <a:r>
              <a:rPr lang="zh-CN" altLang="en-US" b="1">
                <a:solidFill>
                  <a:schemeClr val="tx2"/>
                </a:solidFill>
              </a:rPr>
              <a:t>本轮亮点：杠杆可控。</a:t>
            </a:r>
            <a:endParaRPr lang="zh-CN" altLang="en-US" b="1">
              <a:solidFill>
                <a:schemeClr val="tx2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180" y="641985"/>
            <a:ext cx="4862195" cy="33089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周线是否顶背离</a:t>
            </a:r>
            <a:endParaRPr lang="zh-CN" sz="40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115" y="887730"/>
            <a:ext cx="9969230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银行板块的走势</a:t>
            </a:r>
            <a:endParaRPr lang="zh-CN" sz="40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0955" y="943610"/>
            <a:ext cx="9969230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76655" y="2640330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中报正当时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1119</Words>
  <Application>WPS 演示</Application>
  <PresentationFormat>宽屏</PresentationFormat>
  <Paragraphs>94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17</vt:i4>
      </vt:variant>
    </vt:vector>
  </HeadingPairs>
  <TitlesOfParts>
    <vt:vector size="54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Medium</vt:lpstr>
      <vt:lpstr>思源黑体 CN Normal</vt:lpstr>
      <vt:lpstr>思源黑体 CN Light</vt:lpstr>
      <vt:lpstr>思源黑体 CN Bold</vt:lpstr>
      <vt:lpstr>思源黑体 CN Regular</vt:lpstr>
      <vt:lpstr>Impact</vt:lpstr>
      <vt:lpstr>KSOFDDF4E7ED</vt:lpstr>
      <vt:lpstr>Segoe Print</vt:lpstr>
      <vt:lpstr>KSOF618801C0</vt:lpstr>
      <vt:lpstr>KSOFD723FC5D</vt:lpstr>
      <vt:lpstr>Arial Unicode MS</vt:lpstr>
      <vt:lpstr>Calibri</vt:lpstr>
      <vt:lpstr>KSOF6188761F</vt:lpstr>
      <vt:lpstr>等线 Light</vt:lpstr>
      <vt:lpstr>等线</vt:lpstr>
      <vt:lpstr>优设标题黑</vt:lpstr>
      <vt:lpstr>思源黑体 CN Bold</vt:lpstr>
      <vt:lpstr>思源黑体 CN Light</vt:lpstr>
      <vt:lpstr>思源黑体 CN Medium</vt:lpstr>
      <vt:lpstr>思源黑体 CN Normal</vt:lpstr>
      <vt:lpstr>思源黑体 CN Regular</vt:lpstr>
      <vt:lpstr>文道标题黑</vt:lpstr>
      <vt:lpstr>方正宝黑体 简 Medium</vt:lpstr>
      <vt:lpstr>兰米黑体</vt:lpstr>
      <vt:lpstr>方正宝黑体 简 Light</vt:lpstr>
      <vt:lpstr>方正大黑体_GBK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阿泽哝</cp:lastModifiedBy>
  <cp:revision>327</cp:revision>
  <dcterms:created xsi:type="dcterms:W3CDTF">2019-06-19T02:08:00Z</dcterms:created>
  <dcterms:modified xsi:type="dcterms:W3CDTF">2026-06-28T10:21:51Z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244ACA2EB60840989A6E7AD0DF89266E</vt:lpwstr>
  </property>
</Properties>
</file>