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938" r:id="rId3"/>
    <p:sldId id="602" r:id="rId4"/>
    <p:sldId id="603" r:id="rId5"/>
    <p:sldId id="1844" r:id="rId6"/>
    <p:sldId id="1927" r:id="rId8"/>
    <p:sldId id="1910" r:id="rId9"/>
    <p:sldId id="607" r:id="rId10"/>
    <p:sldId id="1917" r:id="rId11"/>
    <p:sldId id="1929" r:id="rId12"/>
    <p:sldId id="1930" r:id="rId13"/>
    <p:sldId id="1501" r:id="rId14"/>
    <p:sldId id="1921" r:id="rId15"/>
    <p:sldId id="1922" r:id="rId16"/>
    <p:sldId id="1928" r:id="rId17"/>
    <p:sldId id="1931" r:id="rId18"/>
    <p:sldId id="1932" r:id="rId19"/>
    <p:sldId id="1616" r:id="rId20"/>
    <p:sldId id="1747" r:id="rId21"/>
    <p:sldId id="1933" r:id="rId22"/>
    <p:sldId id="1934" r:id="rId23"/>
    <p:sldId id="1936" r:id="rId24"/>
    <p:sldId id="614" r:id="rId25"/>
    <p:sldId id="615" r:id="rId26"/>
    <p:sldId id="635" r:id="rId27"/>
    <p:sldId id="616" r:id="rId28"/>
    <p:sldId id="1696" r:id="rId29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39" userDrawn="1">
          <p15:clr>
            <a:srgbClr val="A4A3A4"/>
          </p15:clr>
        </p15:guide>
        <p15:guide id="2" pos="3883" userDrawn="1">
          <p15:clr>
            <a:srgbClr val="A4A3A4"/>
          </p15:clr>
        </p15:guide>
        <p15:guide id="3" pos="492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2" clrIdx="1"/>
  <p:cmAuthor id="3" name="PP" initials="P" lastIdx="1" clrIdx="2"/>
  <p:cmAuthor id="252404380" name="周伟杰" initials="周" lastIdx="1" clrIdx="3"/>
  <p:cmAuthor id="0" name="Mia Vida Villanueva" initials="MVV" lastIdx="1" clrIdx="0"/>
  <p:cmAuthor id="7" name="1206988966@qq.com" initials="1" lastIdx="1" clrIdx="2"/>
  <p:cmAuthor id="8" name="姜伟光" initials="姜" lastIdx="1" clrIdx="0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339"/>
        <p:guide pos="3883"/>
        <p:guide pos="492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tags" Target="tags/tag79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0" Type="http://schemas.openxmlformats.org/officeDocument/2006/relationships/tags" Target="../tags/tag15.xml"/><Relationship Id="rId2" Type="http://schemas.openxmlformats.org/officeDocument/2006/relationships/tags" Target="../tags/tag1.xml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4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1905" y="1270"/>
            <a:ext cx="12192000" cy="6858000"/>
            <a:chOff x="200" y="200"/>
            <a:chExt cx="19200" cy="10800"/>
          </a:xfrm>
        </p:grpSpPr>
        <p:sp>
          <p:nvSpPr>
            <p:cNvPr id="10" name="标题 1"/>
            <p:cNvSpPr>
              <a:spLocks noGrp="1"/>
            </p:cNvSpPr>
            <p:nvPr userDrawn="1">
              <p:custDataLst>
                <p:tags r:id="rId12"/>
              </p:custDataLst>
            </p:nvPr>
          </p:nvSpPr>
          <p:spPr>
            <a:xfrm>
              <a:off x="2088" y="1640"/>
              <a:ext cx="15432" cy="4048"/>
            </a:xfrm>
            <a:prstGeom prst="rect">
              <a:avLst/>
            </a:prstGeom>
          </p:spPr>
          <p:txBody>
            <a:bodyPr vert="horz" lIns="90000" tIns="46800" rIns="90000" bIns="46800" rtlCol="0" anchor="b" anchorCtr="0">
              <a:normAutofit/>
            </a:bodyPr>
            <a:lstStyle>
              <a:lvl1pPr algn="ctr">
                <a:defRPr sz="6000"/>
              </a:lvl1pPr>
            </a:lstStyle>
            <a:p>
              <a:r>
                <a:rPr lang="zh-CN" altLang="en-US" dirty="0"/>
                <a:t>单击此处编辑标题</a:t>
              </a:r>
              <a:endParaRPr lang="zh-CN" altLang="en-US" dirty="0"/>
            </a:p>
          </p:txBody>
        </p:sp>
        <p:sp>
          <p:nvSpPr>
            <p:cNvPr id="11" name="副标题 2"/>
            <p:cNvSpPr>
              <a:spLocks noGrp="1"/>
            </p:cNvSpPr>
            <p:nvPr userDrawn="1">
              <p:custDataLst>
                <p:tags r:id="rId13"/>
              </p:custDataLst>
            </p:nvPr>
          </p:nvSpPr>
          <p:spPr>
            <a:xfrm>
              <a:off x="2088" y="5807"/>
              <a:ext cx="15432" cy="2319"/>
            </a:xfrm>
            <a:prstGeom prst="rect">
              <a:avLst/>
            </a:prstGeom>
          </p:spPr>
          <p:txBody>
            <a:bodyPr vert="horz" lIns="90000" tIns="46800" rIns="90000" bIns="46800" rtlCol="0">
              <a:normAutofit/>
            </a:bodyPr>
            <a:lstStyle>
              <a:lvl1pPr marL="0" indent="0" algn="ctr">
                <a:lnSpc>
                  <a:spcPct val="110000"/>
                </a:lnSpc>
                <a:buNone/>
                <a:defRPr sz="2400" spc="200">
                  <a:uFillTx/>
                </a:defRPr>
              </a:lvl1pPr>
              <a:lvl2pPr marL="457200" indent="0" algn="ctr">
                <a:buNone/>
                <a:defRPr sz="2000"/>
              </a:lvl2pPr>
              <a:lvl3pPr marL="914400" indent="0" algn="ctr">
                <a:buNone/>
                <a:defRPr sz="1800"/>
              </a:lvl3pPr>
              <a:lvl4pPr marL="1371600" indent="0" algn="ctr">
                <a:buNone/>
                <a:defRPr sz="1600"/>
              </a:lvl4pPr>
              <a:lvl5pPr marL="1828800" indent="0" algn="ctr">
                <a:buNone/>
                <a:defRPr sz="1600"/>
              </a:lvl5pPr>
              <a:lvl6pPr marL="2286000" indent="0" algn="ctr">
                <a:buNone/>
                <a:defRPr sz="1600"/>
              </a:lvl6pPr>
              <a:lvl7pPr marL="2743200" indent="0" algn="ctr">
                <a:buNone/>
                <a:defRPr sz="1600"/>
              </a:lvl7pPr>
              <a:lvl8pPr marL="3200400" indent="0" algn="ctr">
                <a:buNone/>
                <a:defRPr sz="1600"/>
              </a:lvl8pPr>
              <a:lvl9pPr marL="3657600" indent="0" algn="ctr">
                <a:buNone/>
                <a:defRPr sz="1600"/>
              </a:lvl9pPr>
            </a:lstStyle>
            <a:p>
              <a:r>
                <a:rPr lang="zh-CN" altLang="en-US" dirty="0"/>
                <a:t>单击此处编辑副标题</a:t>
              </a:r>
              <a:endParaRPr lang="zh-CN" altLang="en-US" dirty="0"/>
            </a:p>
          </p:txBody>
        </p:sp>
        <p:sp>
          <p:nvSpPr>
            <p:cNvPr id="12" name="日期占位符 15"/>
            <p:cNvSpPr>
              <a:spLocks noGrp="1"/>
            </p:cNvSpPr>
            <p:nvPr userDrawn="1">
              <p:custDataLst>
                <p:tags r:id="rId14"/>
              </p:custDataLst>
            </p:nvPr>
          </p:nvSpPr>
          <p:spPr>
            <a:xfrm>
              <a:off x="1164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760FBDFE-C587-4B4C-A407-44438C67B59E}" type="datetimeFigureOut">
                <a:rPr lang="zh-CN" altLang="en-US" smtClean="0"/>
              </a:fld>
              <a:endParaRPr lang="zh-CN" altLang="en-US"/>
            </a:p>
          </p:txBody>
        </p:sp>
        <p:sp>
          <p:nvSpPr>
            <p:cNvPr id="14" name="灯片编号占位符 17"/>
            <p:cNvSpPr>
              <a:spLocks noGrp="1"/>
            </p:cNvSpPr>
            <p:nvPr userDrawn="1">
              <p:custDataLst>
                <p:tags r:id="rId15"/>
              </p:custDataLst>
            </p:nvPr>
          </p:nvSpPr>
          <p:spPr>
            <a:xfrm>
              <a:off x="14180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r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9AE70B2-8BF9-45C0-BB95-33D1B9D3A854}" type="slidenum">
                <a:rPr lang="zh-CN" altLang="en-US" smtClean="0"/>
              </a:fld>
              <a:endParaRPr lang="zh-CN" altLang="en-US" dirty="0"/>
            </a:p>
          </p:txBody>
        </p:sp>
        <p:pic>
          <p:nvPicPr>
            <p:cNvPr id="15" name="图片 14" descr="PPT封面"/>
            <p:cNvPicPr>
              <a:picLocks noChangeAspect="1"/>
            </p:cNvPicPr>
            <p:nvPr userDrawn="1">
              <p:custDataLst>
                <p:tags r:id="rId16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00" y="200"/>
              <a:ext cx="19200" cy="10800"/>
            </a:xfrm>
            <a:prstGeom prst="rect">
              <a:avLst/>
            </a:prstGeom>
          </p:spPr>
        </p:pic>
        <p:pic>
          <p:nvPicPr>
            <p:cNvPr id="19" name="图片 18" descr="经传logo白色"/>
            <p:cNvPicPr>
              <a:picLocks noChangeAspect="1"/>
            </p:cNvPicPr>
            <p:nvPr userDrawn="1">
              <p:custDataLst>
                <p:tags r:id="rId17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90" y="656"/>
              <a:ext cx="2831" cy="639"/>
            </a:xfrm>
            <a:prstGeom prst="rect">
              <a:avLst/>
            </a:prstGeom>
          </p:spPr>
        </p:pic>
        <p:pic>
          <p:nvPicPr>
            <p:cNvPr id="20" name="图片 19" descr="龙头"/>
            <p:cNvPicPr>
              <a:picLocks noChangeAspect="1"/>
            </p:cNvPicPr>
            <p:nvPr userDrawn="1">
              <p:custDataLst>
                <p:tags r:id="rId18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6106" y="570"/>
              <a:ext cx="2775" cy="529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>
              <p:custDataLst>
                <p:tags r:id="rId19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722" y="7399"/>
              <a:ext cx="9813" cy="72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 userDrawn="1">
              <p:custDataLst>
                <p:tags r:id="rId20"/>
              </p:custDataLst>
            </p:nvPr>
          </p:nvSpPr>
          <p:spPr>
            <a:xfrm>
              <a:off x="4489" y="7352"/>
              <a:ext cx="1070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30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 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每周日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周四晚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20:15</a:t>
              </a:r>
              <a:endPara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35" y="800100"/>
            <a:ext cx="12192635" cy="6057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635" y="6465570"/>
            <a:ext cx="121913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经传多赢投资顾问:苏柏安 | 执业编号:A1120619080002  </a:t>
            </a:r>
            <a:r>
              <a:rPr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基金从业编号：A20250613005386</a:t>
            </a:r>
            <a:endParaRPr sz="10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  <a:p>
            <a:pPr algn="ctr"/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 -总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image" Target="../media/image13.png"/><Relationship Id="rId2" Type="http://schemas.openxmlformats.org/officeDocument/2006/relationships/tags" Target="../tags/tag41.xml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2.xml"/><Relationship Id="rId1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3.xml"/><Relationship Id="rId1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6.xml"/><Relationship Id="rId1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57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8.xml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9.xml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60.xml"/><Relationship Id="rId1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61.xml"/><Relationship Id="rId1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2.xml"/><Relationship Id="rId1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3.xml"/><Relationship Id="rId1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4.xml"/><Relationship Id="rId1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6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71.xml"/><Relationship Id="rId6" Type="http://schemas.openxmlformats.org/officeDocument/2006/relationships/image" Target="../media/image48.png"/><Relationship Id="rId5" Type="http://schemas.openxmlformats.org/officeDocument/2006/relationships/tags" Target="../tags/tag70.xml"/><Relationship Id="rId4" Type="http://schemas.openxmlformats.org/officeDocument/2006/relationships/image" Target="../media/image47.png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tags" Target="../tags/tag67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png"/><Relationship Id="rId8" Type="http://schemas.openxmlformats.org/officeDocument/2006/relationships/tags" Target="../tags/tag76.xml"/><Relationship Id="rId7" Type="http://schemas.openxmlformats.org/officeDocument/2006/relationships/image" Target="../media/image51.png"/><Relationship Id="rId6" Type="http://schemas.openxmlformats.org/officeDocument/2006/relationships/tags" Target="../tags/tag75.xml"/><Relationship Id="rId5" Type="http://schemas.openxmlformats.org/officeDocument/2006/relationships/image" Target="../media/image50.png"/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image" Target="../media/image49.png"/><Relationship Id="rId11" Type="http://schemas.openxmlformats.org/officeDocument/2006/relationships/slideLayout" Target="../slideLayouts/slideLayout5.xml"/><Relationship Id="rId10" Type="http://schemas.openxmlformats.org/officeDocument/2006/relationships/tags" Target="../tags/tag77.xml"/><Relationship Id="rId1" Type="http://schemas.openxmlformats.org/officeDocument/2006/relationships/tags" Target="../tags/tag7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7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5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6.xml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47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tags" Target="../tags/tag48.xml"/><Relationship Id="rId7" Type="http://schemas.openxmlformats.org/officeDocument/2006/relationships/image" Target="../media/image24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0" Type="http://schemas.openxmlformats.org/officeDocument/2006/relationships/notesSlide" Target="../notesSlides/notesSlide3.xml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9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50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51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6</a:t>
            </a:r>
            <a:r>
              <a:rPr lang="zh-CN" alt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54075" y="1480820"/>
            <a:ext cx="8933815" cy="12039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选对龙头，做对波段①</a:t>
            </a:r>
            <a:endParaRPr lang="zh-CN" altLang="en-US" sz="60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苏柏安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99995" y="3943985"/>
            <a:ext cx="41789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:A1120619080002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基金从业编号：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A20250613005386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pic>
        <p:nvPicPr>
          <p:cNvPr id="3" name="图片 2" descr="苏柏安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324850" y="861060"/>
            <a:ext cx="3269615" cy="524256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254760" y="4544695"/>
            <a:ext cx="6466840" cy="1370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经传投资顾问，金融专业出身，坚持以资金推动论为研究核心，擅长主题风口擒龙头，独创软件经典战法：三色/三紫战法、价值龙头战法等，提倡用简单的方法稳健获利，同获2022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/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2024/2025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年度经传金牌投顾。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 userDrawn="1"/>
        </p:nvSpPr>
        <p:spPr>
          <a:xfrm>
            <a:off x="2870200" y="95250"/>
            <a:ext cx="70396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3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行业龙头，未来多选业绩不会差</a:t>
            </a:r>
            <a:r>
              <a:rPr lang="en-US" altLang="zh-CN" sz="3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endParaRPr lang="en-US" altLang="zh-CN" sz="32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5210" y="858520"/>
            <a:ext cx="9664065" cy="56616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5660" y="1096010"/>
            <a:ext cx="6379210" cy="52527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>
                <a:solidFill>
                  <a:schemeClr val="bg2"/>
                </a:solidFill>
              </a:rPr>
              <a:t>全球趋势上，</a:t>
            </a:r>
            <a:r>
              <a:rPr lang="en-US" altLang="zh-CN" sz="3600" spc="-200">
                <a:solidFill>
                  <a:schemeClr val="bg2"/>
                </a:solidFill>
              </a:rPr>
              <a:t>AI</a:t>
            </a:r>
            <a:r>
              <a:rPr lang="zh-CN" altLang="en-US" sz="3600" spc="-200">
                <a:solidFill>
                  <a:schemeClr val="bg2"/>
                </a:solidFill>
              </a:rPr>
              <a:t>科技仍是主导</a:t>
            </a:r>
            <a:endParaRPr lang="zh-CN" altLang="en-US" sz="3600" spc="-200">
              <a:solidFill>
                <a:schemeClr val="bg2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482840" y="1912620"/>
            <a:ext cx="4064000" cy="35077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英伟达在</a:t>
            </a:r>
            <a:r>
              <a:rPr lang="en-US" altLang="zh-CN"/>
              <a:t>AI</a:t>
            </a:r>
            <a:r>
              <a:rPr lang="zh-CN" altLang="en-US"/>
              <a:t>热潮中通过大手笔投资上下游企业，打造从芯片到</a:t>
            </a:r>
            <a:r>
              <a:rPr lang="en-US" altLang="zh-CN"/>
              <a:t>AI</a:t>
            </a:r>
            <a:r>
              <a:rPr lang="zh-CN" altLang="en-US"/>
              <a:t>模型的完整生态体系。</a:t>
            </a:r>
            <a:endParaRPr lang="zh-CN" altLang="en-US"/>
          </a:p>
          <a:p>
            <a:endParaRPr lang="en-US" altLang="zh-CN"/>
          </a:p>
          <a:p>
            <a:r>
              <a:rPr lang="zh-CN" altLang="en-US"/>
              <a:t>数据显示，今年英伟达股权投资已突破400亿美元。  这种投资模式不仅帮助英伟达锁定下游客户，还在一定程度上确保了公司硬件需求的稳定供应。</a:t>
            </a:r>
            <a:endParaRPr lang="zh-CN" altLang="en-US"/>
          </a:p>
          <a:p>
            <a:endParaRPr lang="zh-CN" altLang="en-US"/>
          </a:p>
          <a:p>
            <a:pPr algn="l"/>
            <a:r>
              <a:rPr lang="en-US" altLang="zh-CN" sz="12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1）AIPC：</a:t>
            </a:r>
            <a:r>
              <a:rPr lang="zh-CN" altLang="en-US" sz="12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英伟达发布推文——"</a:t>
            </a:r>
            <a:r>
              <a:rPr lang="en-US" altLang="zh-CN" sz="12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 new era of PC"（PC</a:t>
            </a:r>
            <a:r>
              <a:rPr lang="zh-CN" altLang="en-US" sz="12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的新时代），微软、</a:t>
            </a:r>
            <a:r>
              <a:rPr lang="en-US" altLang="zh-CN" sz="12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Arm</a:t>
            </a:r>
            <a:r>
              <a:rPr lang="zh-CN" altLang="en-US" sz="12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的官方账号同步跟进。</a:t>
            </a:r>
            <a:endParaRPr lang="zh-CN" altLang="en-US" sz="1200" b="1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endParaRPr lang="zh-CN" altLang="en-US" sz="1200" b="1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en-US" altLang="zh-CN" sz="12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2）AI</a:t>
            </a:r>
            <a:r>
              <a:rPr lang="zh-CN" altLang="en-US" sz="12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应用：黄仁勋表示，代理式</a:t>
            </a:r>
            <a:r>
              <a:rPr lang="en-US" altLang="zh-CN" sz="12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AI（Agent AI）</a:t>
            </a:r>
            <a:r>
              <a:rPr lang="zh-CN" altLang="en-US" sz="12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和实用型人工智能时代已经到来；海外</a:t>
            </a:r>
            <a:r>
              <a:rPr lang="en-US" altLang="zh-CN" sz="12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AI</a:t>
            </a:r>
            <a:r>
              <a:rPr lang="zh-CN" altLang="en-US" sz="12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应用股近期大幅走强。</a:t>
            </a:r>
            <a:endParaRPr lang="zh-CN" altLang="en-US" sz="1200" b="1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359535"/>
            <a:ext cx="12192000" cy="517398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2221230" y="107315"/>
            <a:ext cx="81959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200">
                <a:solidFill>
                  <a:schemeClr val="bg1"/>
                </a:solidFill>
                <a:sym typeface="+mn-ea"/>
              </a:rPr>
              <a:t>今年盯着这几个方向轮动上涨（政策主线）</a:t>
            </a:r>
            <a:endParaRPr lang="zh-CN" altLang="en-US" sz="3200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2698115" y="57785"/>
            <a:ext cx="7353300" cy="8483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sz="4000">
                <a:solidFill>
                  <a:schemeClr val="bg1"/>
                </a:solidFill>
              </a:rPr>
              <a:t>高位双顶，回避风险</a:t>
            </a:r>
            <a:endParaRPr lang="zh-CN" sz="4000">
              <a:solidFill>
                <a:schemeClr val="bg1"/>
              </a:solidFill>
            </a:endParaRPr>
          </a:p>
          <a:p>
            <a:pPr lvl="0" algn="ctr">
              <a:buClrTx/>
              <a:buSzTx/>
              <a:buFontTx/>
            </a:pPr>
            <a:endParaRPr lang="zh-CN" altLang="en-US" sz="4000">
              <a:solidFill>
                <a:schemeClr val="bg1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39875" y="828675"/>
            <a:ext cx="9304020" cy="56711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3088005" y="304038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科技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高位</a:t>
            </a:r>
            <a:r>
              <a:rPr lang="zh-CN" altLang="en-US">
                <a:highlight>
                  <a:srgbClr val="FFFF00"/>
                </a:highlight>
              </a:rPr>
              <a:t>构筑双顶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需要注意背离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控盘下降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2698115" y="57785"/>
            <a:ext cx="7353300" cy="8483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sz="4000">
                <a:solidFill>
                  <a:schemeClr val="bg1"/>
                </a:solidFill>
              </a:rPr>
              <a:t>空头形态，越跌越补是坏习惯</a:t>
            </a:r>
            <a:endParaRPr lang="zh-CN" sz="4000">
              <a:solidFill>
                <a:schemeClr val="bg1"/>
              </a:solidFill>
            </a:endParaRPr>
          </a:p>
          <a:p>
            <a:pPr lvl="0" algn="ctr">
              <a:buClrTx/>
              <a:buSzTx/>
              <a:buFontTx/>
            </a:pPr>
            <a:endParaRPr lang="zh-CN" altLang="en-US" sz="4000">
              <a:solidFill>
                <a:schemeClr val="bg1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13230" y="1412240"/>
            <a:ext cx="3895725" cy="21717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815" y="3780155"/>
            <a:ext cx="3787140" cy="18999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1560" y="1479550"/>
            <a:ext cx="3629025" cy="42005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6131560" y="342900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需要重新站上</a:t>
            </a:r>
            <a:r>
              <a:rPr lang="en-US" altLang="zh-CN">
                <a:highlight>
                  <a:srgbClr val="FFFF00"/>
                </a:highlight>
              </a:rPr>
              <a:t>5</a:t>
            </a:r>
            <a:r>
              <a:rPr lang="zh-CN" altLang="en-US">
                <a:highlight>
                  <a:srgbClr val="FFFF00"/>
                </a:highlight>
              </a:rPr>
              <a:t>日均线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止跌形成短线反弹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2698115" y="57785"/>
            <a:ext cx="7353300" cy="8483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sz="4000">
                <a:solidFill>
                  <a:schemeClr val="bg1"/>
                </a:solidFill>
              </a:rPr>
              <a:t>主力洗盘，趋势反弹</a:t>
            </a:r>
            <a:endParaRPr lang="zh-CN" sz="4000">
              <a:solidFill>
                <a:schemeClr val="bg1"/>
              </a:solidFill>
            </a:endParaRPr>
          </a:p>
          <a:p>
            <a:pPr lvl="0" algn="ctr">
              <a:buClrTx/>
              <a:buSzTx/>
              <a:buFontTx/>
            </a:pPr>
            <a:endParaRPr lang="zh-CN" altLang="en-US" sz="4000">
              <a:solidFill>
                <a:schemeClr val="bg1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118235"/>
            <a:ext cx="6464935" cy="47504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9350" y="1118235"/>
            <a:ext cx="5726430" cy="47504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1045845" y="6008370"/>
            <a:ext cx="98317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股价调整，资金向上（主力控盘、主力状态、流动资金），熊线支撑上，短线反弹买阴卖阳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2698115" y="57785"/>
            <a:ext cx="7353300" cy="8483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sz="4000">
                <a:solidFill>
                  <a:schemeClr val="bg1"/>
                </a:solidFill>
              </a:rPr>
              <a:t>资金新高，股价未新高</a:t>
            </a:r>
            <a:endParaRPr lang="zh-CN" sz="4000">
              <a:solidFill>
                <a:schemeClr val="bg1"/>
              </a:solidFill>
            </a:endParaRPr>
          </a:p>
          <a:p>
            <a:pPr lvl="0" algn="ctr">
              <a:buClrTx/>
              <a:buSzTx/>
              <a:buFontTx/>
            </a:pPr>
            <a:endParaRPr lang="zh-CN" altLang="en-US" sz="4000">
              <a:solidFill>
                <a:schemeClr val="bg1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00" y="838835"/>
            <a:ext cx="6376670" cy="45497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1060" y="1892935"/>
            <a:ext cx="6250940" cy="45789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245995" y="13525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中长逻辑，做好未来的投资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9135" y="1202690"/>
            <a:ext cx="10793730" cy="49872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19350" y="6159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短线逻辑，龙头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/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涨停股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" y="1167765"/>
            <a:ext cx="11049000" cy="52768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249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76645" y="1549400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行情要点</a:t>
            </a:r>
            <a:endParaRPr lang="en-US" alt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主题思维，机构思维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操作注意事项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1588453"/>
            <a:ext cx="955040" cy="459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78740"/>
            <a:ext cx="12192000" cy="69246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20650"/>
            <a:ext cx="12192000" cy="69786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56765" y="2926715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80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操作注意事项</a:t>
            </a:r>
            <a:endParaRPr lang="zh-CN" sz="80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炒股心法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1860" y="1275715"/>
            <a:ext cx="10506710" cy="43065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1.锁定政策大方向，尽量专注某几个热点主题做好研究（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一定要坚持看主题分析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2.一旦出现主题行情机会，一定要重视选股机会（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政策、趋势、资金、人气、涨停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等）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3.平时买股不要超过3只，行情再好买股也不超过5只。人的精力是有限，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股票越多，操作越不稳定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，通常越容易亏钱。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4.散户之所以能赚钱，就是一波行情/一只个股把波段做好了，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敢于上仓位，敢于止盈止损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(重点在于选股操作的盈利模式)，时时刻刻要记住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保护本金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最重要，其次是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保护利润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 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5.选择大于努力，个股选对行业、业绩、热点、资金（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只赚能力圈范围内的钱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  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>
            <p:custDataLst>
              <p:tags r:id="rId1"/>
            </p:custDataLst>
          </p:nvPr>
        </p:nvSpPr>
        <p:spPr>
          <a:xfrm>
            <a:off x="75565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交易小结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7" name="TextBox 6"/>
          <p:cNvSpPr txBox="1"/>
          <p:nvPr>
            <p:custDataLst>
              <p:tags r:id="rId2"/>
            </p:custDataLst>
          </p:nvPr>
        </p:nvSpPr>
        <p:spPr>
          <a:xfrm>
            <a:off x="589280" y="1400810"/>
            <a:ext cx="7404735" cy="44348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买卖点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---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捕捞季节（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b="1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天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原则）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买股是建立在趋势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资金都符合的阶段，做大概率的事情才能有好的预期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、买在捕捞季节死叉末端的回档，资金保持（一般死叉数柱子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根是调整充分）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特别注意：金叉出现之前的埋伏买股，都只能买一次，而且是底仓。金叉形成确认再加仓，利用浮仓操作。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、稳健买点：智能辅助线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蓝线平台附近、金叉刚形成（柱子第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1-2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根合适，如金叉超过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根柱子之后，注意随时调整，乖离率高，谨慎追买，控制仓位）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告诉自己：回档买永远是更稳健，更省心；追高买需要控制仓位，执行力较高。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（好股票一定会有买点，追求波段，买不到一飞冲天。大阳线是符合预期，涨停是锦上添花）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一旦不及预期，预期之外的破位，观察资金和趋势是否都走坏，决定是否坚决离场，卖出保护本金</a:t>
            </a:r>
            <a:endParaRPr lang="zh-CN" altLang="en-US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96275" y="864870"/>
            <a:ext cx="3754755" cy="31210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93"/>
          <a:stretch>
            <a:fillRect/>
          </a:stretch>
        </p:blipFill>
        <p:spPr>
          <a:xfrm>
            <a:off x="8763000" y="3724910"/>
            <a:ext cx="3051810" cy="26517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94030" y="822325"/>
            <a:ext cx="7490460" cy="56146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9"/>
          <p:cNvSpPr txBox="1"/>
          <p:nvPr>
            <p:custDataLst>
              <p:tags r:id="rId3"/>
            </p:custDataLst>
          </p:nvPr>
        </p:nvSpPr>
        <p:spPr>
          <a:xfrm>
            <a:off x="219710" y="285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点关注，不迷路</a:t>
            </a:r>
            <a:endParaRPr lang="zh-CN" sz="4200" b="1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336280" y="3257550"/>
            <a:ext cx="2820670" cy="31794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336280" y="834390"/>
            <a:ext cx="3596640" cy="24231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075670" y="3257550"/>
            <a:ext cx="837565" cy="317881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83105" y="3011170"/>
            <a:ext cx="847344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行情要点</a:t>
            </a:r>
            <a:endParaRPr lang="zh-CN" sz="66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3600" spc="-200">
                <a:solidFill>
                  <a:schemeClr val="bg2"/>
                </a:solidFill>
              </a:rPr>
              <a:t>S</a:t>
            </a:r>
            <a:r>
              <a:rPr lang="zh-CN" altLang="en-US" sz="3600" spc="-200">
                <a:solidFill>
                  <a:schemeClr val="bg2"/>
                </a:solidFill>
              </a:rPr>
              <a:t>点灰色区域，练手学习阶段</a:t>
            </a:r>
            <a:endParaRPr lang="zh-CN" altLang="en-US" sz="3600" spc="-200">
              <a:solidFill>
                <a:schemeClr val="bg2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3640" y="785495"/>
            <a:ext cx="9824720" cy="57124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3732530" y="4024630"/>
            <a:ext cx="5018405" cy="7004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 b="1">
                <a:highlight>
                  <a:srgbClr val="FFFF00"/>
                </a:highlight>
              </a:rPr>
              <a:t>风险释放区域，收缩控制仓位</a:t>
            </a:r>
            <a:endParaRPr lang="zh-CN" altLang="en-US" b="1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 b="1">
                <a:highlight>
                  <a:srgbClr val="FFFF00"/>
                </a:highlight>
              </a:rPr>
              <a:t>等待样本统计拐头向上，选择新方向布局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sz="3600" spc="-200">
                <a:solidFill>
                  <a:schemeClr val="bg2"/>
                </a:solidFill>
              </a:rPr>
              <a:t>基础不牢，地动山摇</a:t>
            </a:r>
            <a:endParaRPr lang="zh-CN" sz="3600" spc="-200">
              <a:solidFill>
                <a:schemeClr val="bg2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3220" y="892810"/>
            <a:ext cx="5781675" cy="1600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220" y="2567305"/>
            <a:ext cx="6201410" cy="39122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8965" y="974090"/>
            <a:ext cx="4724400" cy="55054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3464560" y="89281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上周三提醒监督</a:t>
            </a:r>
            <a:endParaRPr lang="zh-CN" altLang="en-US">
              <a:solidFill>
                <a:srgbClr val="FF0000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64280" y="5074285"/>
            <a:ext cx="4639945" cy="147510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>
                <a:solidFill>
                  <a:schemeClr val="bg2"/>
                </a:solidFill>
              </a:rPr>
              <a:t>选对方向，耐心波段，良性循环</a:t>
            </a:r>
            <a:endParaRPr lang="en-US" altLang="zh-CN" sz="3600" spc="-200">
              <a:solidFill>
                <a:schemeClr val="bg2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60" y="856615"/>
            <a:ext cx="4662805" cy="33299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440" y="885825"/>
            <a:ext cx="5525135" cy="35204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985" y="4340225"/>
            <a:ext cx="3513455" cy="205359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5445" y="4589145"/>
            <a:ext cx="3952875" cy="18954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1230" y="4186555"/>
            <a:ext cx="2324100" cy="876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4280" y="4406265"/>
            <a:ext cx="3990975" cy="10763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113790" y="6244590"/>
            <a:ext cx="118662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——</a:t>
            </a:r>
            <a:r>
              <a:rPr lang="zh-CN" altLang="en-US">
                <a:solidFill>
                  <a:srgbClr val="FF0000"/>
                </a:solidFill>
              </a:rPr>
              <a:t>个别情况不代表普遍实际收益率，过往收益亦不代表未来收益承诺，市场有风险，投资需谨慎！</a:t>
            </a:r>
            <a:endParaRPr lang="zh-CN" altLang="en-US">
              <a:solidFill>
                <a:srgbClr val="FF0000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35125" y="3027045"/>
            <a:ext cx="907224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主题思维，机构思维</a:t>
            </a:r>
            <a:endParaRPr lang="zh-CN" altLang="en-US" sz="66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332220" y="1160780"/>
            <a:ext cx="4941201" cy="4893880"/>
            <a:chOff x="9972" y="1828"/>
            <a:chExt cx="8492" cy="8593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972" y="1828"/>
              <a:ext cx="8491" cy="8593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72" y="9576"/>
              <a:ext cx="8492" cy="845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/>
        </p:nvSpPr>
        <p:spPr>
          <a:xfrm>
            <a:off x="645160" y="1253490"/>
            <a:ext cx="5420995" cy="47078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微软雅黑" panose="020B0503020204020204" pitchFamily="34" charset="-122"/>
              </a:rPr>
              <a:t>用好</a:t>
            </a:r>
            <a:r>
              <a:rPr lang="zh-CN" altLang="en-US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微软雅黑" panose="020B0503020204020204" pitchFamily="34" charset="-122"/>
              </a:rPr>
              <a:t>智尊版</a:t>
            </a:r>
            <a:r>
              <a:rPr lang="en-US" altLang="zh-CN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微软雅黑" panose="020B0503020204020204" pitchFamily="34" charset="-122"/>
              </a:rPr>
              <a:t>+</a:t>
            </a:r>
            <a:r>
              <a:rPr lang="zh-CN" altLang="en-US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微软雅黑" panose="020B0503020204020204" pitchFamily="34" charset="-122"/>
              </a:rPr>
              <a:t>主题猎手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微软雅黑" panose="020B0503020204020204" pitchFamily="34" charset="-122"/>
              </a:rPr>
              <a:t>，升级好智尊版，每年总有这种黄金坑，稳中求胜的投资机遇！如果没有做好准备，哪怕捡钱都不利索！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endParaRPr lang="zh-CN" altLang="en-US" sz="2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稳健中线波段最简单有效的盈利思路：</a:t>
            </a:r>
            <a:endParaRPr lang="zh-CN" altLang="en-US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行业核心</a:t>
            </a:r>
            <a:r>
              <a:rPr lang="en-US" altLang="zh-CN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底部启动</a:t>
            </a:r>
            <a:r>
              <a:rPr lang="en-US" altLang="zh-CN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海洋状态低位拐点</a:t>
            </a:r>
            <a:endParaRPr lang="zh-CN" altLang="en-US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endParaRPr lang="zh-CN" altLang="en-US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微软雅黑" panose="020B0503020204020204" pitchFamily="34" charset="-122"/>
              </a:rPr>
              <a:t>关注核心关键点：</a:t>
            </a:r>
            <a:endParaRPr lang="zh-CN" altLang="en-US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  <a:cs typeface="微软雅黑" panose="020B0503020204020204" pitchFamily="34" charset="-122"/>
            </a:endParaRPr>
          </a:p>
          <a:p>
            <a:pPr marL="342900" indent="-342900"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1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，单季或者滚动净利润最好大于</a:t>
            </a: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1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个亿以上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2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，白色线代表利润增速的趋势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3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，明显的阶梯状向上就是最好的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2220" y="1160780"/>
            <a:ext cx="4940935" cy="44119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文本框 10"/>
          <p:cNvSpPr txBox="1"/>
          <p:nvPr userDrawn="1"/>
        </p:nvSpPr>
        <p:spPr>
          <a:xfrm>
            <a:off x="2870200" y="95250"/>
            <a:ext cx="70396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3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每年把握</a:t>
            </a:r>
            <a:r>
              <a:rPr lang="en-US" altLang="zh-CN" sz="3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sz="3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en-US" altLang="zh-CN" sz="3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zh-CN" sz="3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次确定性的机会</a:t>
            </a:r>
            <a:endParaRPr lang="zh-CN" sz="32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140" y="930275"/>
            <a:ext cx="8275955" cy="54368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3870" y="1431925"/>
            <a:ext cx="4088130" cy="45243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0510" y="3743325"/>
            <a:ext cx="1515110" cy="110045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0318115" y="4039870"/>
            <a:ext cx="18738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solidFill>
                  <a:srgbClr val="FF0000"/>
                </a:solidFill>
              </a:rPr>
              <a:t>5</a:t>
            </a:r>
            <a:r>
              <a:rPr lang="zh-CN" altLang="en-US" sz="1600">
                <a:solidFill>
                  <a:srgbClr val="FF0000"/>
                </a:solidFill>
              </a:rPr>
              <a:t>月</a:t>
            </a:r>
            <a:r>
              <a:rPr lang="en-US" altLang="zh-CN" sz="1600">
                <a:solidFill>
                  <a:srgbClr val="FF0000"/>
                </a:solidFill>
              </a:rPr>
              <a:t>19</a:t>
            </a:r>
            <a:r>
              <a:rPr lang="zh-CN" altLang="en-US" sz="1600">
                <a:solidFill>
                  <a:srgbClr val="FF0000"/>
                </a:solidFill>
              </a:rPr>
              <a:t>号盘中点评</a:t>
            </a:r>
            <a:endParaRPr lang="zh-CN" altLang="en-US" sz="1600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 userDrawn="1"/>
        </p:nvSpPr>
        <p:spPr>
          <a:xfrm>
            <a:off x="2870200" y="95250"/>
            <a:ext cx="70396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3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行业龙头，未来多选业绩不会差</a:t>
            </a:r>
            <a:r>
              <a:rPr lang="en-US" altLang="zh-CN" sz="3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endParaRPr lang="en-US" altLang="zh-CN" sz="32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11.xml><?xml version="1.0" encoding="utf-8"?>
<p:tagLst xmlns:p="http://schemas.openxmlformats.org/presentationml/2006/main">
  <p:tag name="KSO_WM_UNIT_PLACING_PICTURE_USER_VIEWPORT" val="{&quot;height&quot;:10800,&quot;width&quot;:19200}"/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41.xml><?xml version="1.0" encoding="utf-8"?>
<p:tagLst xmlns:p="http://schemas.openxmlformats.org/presentationml/2006/main">
  <p:tag name="KSO_WM_UNIT_PLACING_PICTURE_USER_VIEWPORT" val="{&quot;height&quot;:10800,&quot;width&quot;:6737}"/>
  <p:tag name="KSO_WM_BEAUTIFY_FLAG" val=""/>
</p:tagLst>
</file>

<file path=ppt/tags/tag42.xml><?xml version="1.0" encoding="utf-8"?>
<p:tagLst xmlns:p="http://schemas.openxmlformats.org/presentationml/2006/main">
  <p:tag name="KSO_WM_UNIT_PLACING_PICTURE_USER_VIEWPORT" val="{&quot;height&quot;:2082,&quot;width&quot;:10544}"/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9.xml><?xml version="1.0" encoding="utf-8"?>
<p:tagLst xmlns:p="http://schemas.openxmlformats.org/presentationml/2006/main">
  <p:tag name="COMMONDATA" val="eyJoZGlkIjoiOWFhYzUwZWNmOTk3M2Y1MTI5MjBiOWM4Y2UyNjJjNzUifQ=="/>
  <p:tag name="KSO_WPP_MARK_KEY" val="257877f6-fe8c-4c47-ab4c-274c99a6a791"/>
  <p:tag name="commondata" val="eyJoZGlkIjoiODkyZjYyMmI5MzU5YjIyMzEwMjc4NWEyNTE0ZDZmMWIifQ=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1529</Words>
  <Application>WPS 演示</Application>
  <PresentationFormat>宽屏</PresentationFormat>
  <Paragraphs>127</Paragraphs>
  <Slides>26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52" baseType="lpstr">
      <vt:lpstr>Arial</vt:lpstr>
      <vt:lpstr>宋体</vt:lpstr>
      <vt:lpstr>Wingdings</vt:lpstr>
      <vt:lpstr>微软雅黑</vt:lpstr>
      <vt:lpstr>Wingdings</vt:lpstr>
      <vt:lpstr>思源黑体 CN Medium</vt:lpstr>
      <vt:lpstr>黑体</vt:lpstr>
      <vt:lpstr>思源黑体 CN Normal</vt:lpstr>
      <vt:lpstr>思源黑体 CN Light</vt:lpstr>
      <vt:lpstr>思源黑体 CN Bold</vt:lpstr>
      <vt:lpstr>Noto Sans S Chinese Medium</vt:lpstr>
      <vt:lpstr>DIN Black</vt:lpstr>
      <vt:lpstr>KSOFDDF4E7ED</vt:lpstr>
      <vt:lpstr>Segoe Print</vt:lpstr>
      <vt:lpstr>Arial Unicode MS</vt:lpstr>
      <vt:lpstr>Calibri</vt:lpstr>
      <vt:lpstr>思源黑体 CN Heavy</vt:lpstr>
      <vt:lpstr>KSOF954951BB</vt:lpstr>
      <vt:lpstr>Noto Sans S Chinese Medium</vt:lpstr>
      <vt:lpstr>思源黑体 CN Medium</vt:lpstr>
      <vt:lpstr>思源黑体 CN Normal</vt:lpstr>
      <vt:lpstr>方正宝黑体 简 Medium</vt:lpstr>
      <vt:lpstr>方正大黑体_GBK</vt:lpstr>
      <vt:lpstr>FT Thymes Medium</vt:lpstr>
      <vt:lpstr>DIN Pro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siren</cp:lastModifiedBy>
  <cp:revision>2255</cp:revision>
  <dcterms:created xsi:type="dcterms:W3CDTF">2019-06-19T02:08:00Z</dcterms:created>
  <dcterms:modified xsi:type="dcterms:W3CDTF">2026-06-02T09:12:25Z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2052-12.1.0.26375</vt:lpwstr>
  </property>
  <property fmtid="{D5CDD505-2E9C-101B-9397-08002B2CF9AE}" pid="3" name="ICV">
    <vt:lpwstr>9CFE74C9946A4C69843920DE3B0B819A_13</vt:lpwstr>
  </property>
</Properties>
</file>