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938" r:id="rId3"/>
    <p:sldId id="602" r:id="rId4"/>
    <p:sldId id="603" r:id="rId5"/>
    <p:sldId id="894" r:id="rId6"/>
    <p:sldId id="1138" r:id="rId8"/>
    <p:sldId id="1090" r:id="rId9"/>
    <p:sldId id="607" r:id="rId10"/>
    <p:sldId id="1133" r:id="rId11"/>
    <p:sldId id="1143" r:id="rId12"/>
    <p:sldId id="1153" r:id="rId13"/>
    <p:sldId id="614" r:id="rId14"/>
    <p:sldId id="1157" r:id="rId15"/>
    <p:sldId id="1158" r:id="rId16"/>
    <p:sldId id="1132" r:id="rId17"/>
    <p:sldId id="1152" r:id="rId18"/>
    <p:sldId id="1136" r:id="rId19"/>
    <p:sldId id="1154" r:id="rId20"/>
    <p:sldId id="1159" r:id="rId21"/>
    <p:sldId id="1156" r:id="rId22"/>
    <p:sldId id="1145" r:id="rId23"/>
    <p:sldId id="1160" r:id="rId24"/>
    <p:sldId id="1029" r:id="rId25"/>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74" userDrawn="1">
          <p15:clr>
            <a:srgbClr val="A4A3A4"/>
          </p15:clr>
        </p15:guide>
        <p15:guide id="2" pos="3956" userDrawn="1">
          <p15:clr>
            <a:srgbClr val="A4A3A4"/>
          </p15:clr>
        </p15:guide>
        <p15:guide id="3" pos="488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十二 猪肠" initials="十二" lastIdx="1" clrIdx="0"/>
  <p:cmAuthor id="2" name="Administrator" initials="A" lastIdx="2" clrIdx="1"/>
  <p:cmAuthor id="255442523" name="婵&amp;HO" initials="婵"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4500"/>
    <a:srgbClr val="FFBF75"/>
    <a:srgbClr val="FFD483"/>
    <a:srgbClr val="FFEFCE"/>
    <a:srgbClr val="FFD585"/>
    <a:srgbClr val="FFEFCF"/>
    <a:srgbClr val="FFEFCD"/>
    <a:srgbClr val="FFD983"/>
    <a:srgbClr val="EFDDFF"/>
    <a:srgbClr val="C166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9901" autoAdjust="0"/>
    <p:restoredTop sz="99761" autoAdjust="0"/>
  </p:normalViewPr>
  <p:slideViewPr>
    <p:cSldViewPr snapToGrid="0" showGuides="1">
      <p:cViewPr varScale="1">
        <p:scale>
          <a:sx n="111" d="100"/>
          <a:sy n="111" d="100"/>
        </p:scale>
        <p:origin x="882" y="102"/>
      </p:cViewPr>
      <p:guideLst>
        <p:guide orient="horz" pos="2374"/>
        <p:guide pos="3956"/>
        <p:guide pos="488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gs" Target="tags/tag49.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分析航运走弱</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猎手有奖征文提交链接：</a:t>
            </a:r>
            <a:r>
              <a:rPr lang="en-US" altLang="zh-CN"/>
              <a:t>https://gsh.n8n8.cn/huodong/userarticle</a:t>
            </a:r>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image" Target="../media/image2.png"/><Relationship Id="rId7" Type="http://schemas.openxmlformats.org/officeDocument/2006/relationships/image" Target="../media/image1.png"/><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2.png"/><Relationship Id="rId7" Type="http://schemas.openxmlformats.org/officeDocument/2006/relationships/image" Target="../media/image4.png"/><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6.png"/><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1" Type="http://schemas.openxmlformats.org/officeDocument/2006/relationships/image" Target="../media/image5.png"/><Relationship Id="rId10"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7" Type="http://schemas.openxmlformats.org/officeDocument/2006/relationships/image" Target="../media/image2.png"/><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8" name="图片 7" descr="PPT目录页"/>
          <p:cNvPicPr>
            <a:picLocks noChangeAspect="1"/>
          </p:cNvPicPr>
          <p:nvPr userDrawn="1"/>
        </p:nvPicPr>
        <p:blipFill>
          <a:blip r:embed="rId7"/>
          <a:stretch>
            <a:fillRect/>
          </a:stretch>
        </p:blipFill>
        <p:spPr>
          <a:xfrm>
            <a:off x="0" y="0"/>
            <a:ext cx="12192000" cy="6858000"/>
          </a:xfrm>
          <a:prstGeom prst="rect">
            <a:avLst/>
          </a:prstGeom>
        </p:spPr>
      </p:pic>
      <p:pic>
        <p:nvPicPr>
          <p:cNvPr id="10" name="图片 9" descr="经传logo白色"/>
          <p:cNvPicPr>
            <a:picLocks noChangeAspect="1"/>
          </p:cNvPicPr>
          <p:nvPr userDrawn="1"/>
        </p:nvPicPr>
        <p:blipFill>
          <a:blip r:embed="rId8"/>
          <a:stretch>
            <a:fillRect/>
          </a:stretch>
        </p:blipFill>
        <p:spPr>
          <a:xfrm>
            <a:off x="314325" y="281305"/>
            <a:ext cx="1797685" cy="405765"/>
          </a:xfrm>
          <a:prstGeom prst="rect">
            <a:avLst/>
          </a:prstGeom>
        </p:spPr>
      </p:pic>
      <p:pic>
        <p:nvPicPr>
          <p:cNvPr id="7" name="图片 6" descr="组 214"/>
          <p:cNvPicPr>
            <a:picLocks noChangeAspect="1"/>
          </p:cNvPicPr>
          <p:nvPr userDrawn="1"/>
        </p:nvPicPr>
        <p:blipFill>
          <a:blip r:embed="rId9"/>
          <a:stretch>
            <a:fillRect/>
          </a:stretch>
        </p:blipFill>
        <p:spPr>
          <a:xfrm>
            <a:off x="10945495" y="6012180"/>
            <a:ext cx="1246505" cy="20193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7" name="图片 6" descr="标题"/>
          <p:cNvPicPr>
            <a:picLocks noChangeAspect="1"/>
          </p:cNvPicPr>
          <p:nvPr userDrawn="1"/>
        </p:nvPicPr>
        <p:blipFill>
          <a:blip r:embed="rId7"/>
          <a:stretch>
            <a:fillRect/>
          </a:stretch>
        </p:blipFill>
        <p:spPr>
          <a:xfrm>
            <a:off x="0" y="0"/>
            <a:ext cx="12192000" cy="6858000"/>
          </a:xfrm>
          <a:prstGeom prst="rect">
            <a:avLst/>
          </a:prstGeom>
        </p:spPr>
      </p:pic>
      <p:pic>
        <p:nvPicPr>
          <p:cNvPr id="10" name="图片 9" descr="经传logo白色"/>
          <p:cNvPicPr>
            <a:picLocks noChangeAspect="1"/>
          </p:cNvPicPr>
          <p:nvPr userDrawn="1"/>
        </p:nvPicPr>
        <p:blipFill>
          <a:blip r:embed="rId8"/>
          <a:stretch>
            <a:fillRect/>
          </a:stretch>
        </p:blipFill>
        <p:spPr>
          <a:xfrm>
            <a:off x="314325" y="281305"/>
            <a:ext cx="1797685" cy="405765"/>
          </a:xfrm>
          <a:prstGeom prst="rect">
            <a:avLst/>
          </a:prstGeom>
        </p:spPr>
      </p:pic>
      <p:pic>
        <p:nvPicPr>
          <p:cNvPr id="8" name="图片 7" descr="龙头"/>
          <p:cNvPicPr>
            <a:picLocks noChangeAspect="1"/>
          </p:cNvPicPr>
          <p:nvPr userDrawn="1"/>
        </p:nvPicPr>
        <p:blipFill>
          <a:blip r:embed="rId9"/>
          <a:stretch>
            <a:fillRect/>
          </a:stretch>
        </p:blipFill>
        <p:spPr>
          <a:xfrm>
            <a:off x="10100310" y="234950"/>
            <a:ext cx="1762125" cy="33591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pic>
        <p:nvPicPr>
          <p:cNvPr id="8" name="图片 7" descr="PPT封面 拷贝"/>
          <p:cNvPicPr>
            <a:picLocks noChangeAspect="1"/>
          </p:cNvPicPr>
          <p:nvPr userDrawn="1"/>
        </p:nvPicPr>
        <p:blipFill>
          <a:blip r:embed="rId8"/>
          <a:stretch>
            <a:fillRect/>
          </a:stretch>
        </p:blipFill>
        <p:spPr>
          <a:xfrm>
            <a:off x="0" y="0"/>
            <a:ext cx="12192000" cy="6858000"/>
          </a:xfrm>
          <a:prstGeom prst="rect">
            <a:avLst/>
          </a:prstGeom>
        </p:spPr>
      </p:pic>
      <p:pic>
        <p:nvPicPr>
          <p:cNvPr id="9" name="图片 8" descr="3"/>
          <p:cNvPicPr>
            <a:picLocks noChangeAspect="1"/>
          </p:cNvPicPr>
          <p:nvPr userDrawn="1"/>
        </p:nvPicPr>
        <p:blipFill>
          <a:blip r:embed="rId9"/>
          <a:stretch>
            <a:fillRect/>
          </a:stretch>
        </p:blipFill>
        <p:spPr>
          <a:xfrm>
            <a:off x="678180" y="3141345"/>
            <a:ext cx="8807450" cy="2936240"/>
          </a:xfrm>
          <a:prstGeom prst="rect">
            <a:avLst/>
          </a:prstGeom>
        </p:spPr>
      </p:pic>
      <p:pic>
        <p:nvPicPr>
          <p:cNvPr id="11" name="图片 10" descr="经传logo白色"/>
          <p:cNvPicPr>
            <a:picLocks noChangeAspect="1"/>
          </p:cNvPicPr>
          <p:nvPr userDrawn="1"/>
        </p:nvPicPr>
        <p:blipFill>
          <a:blip r:embed="rId10"/>
          <a:stretch>
            <a:fillRect/>
          </a:stretch>
        </p:blipFill>
        <p:spPr>
          <a:xfrm>
            <a:off x="314325" y="281305"/>
            <a:ext cx="1797685" cy="405765"/>
          </a:xfrm>
          <a:prstGeom prst="rect">
            <a:avLst/>
          </a:prstGeom>
        </p:spPr>
      </p:pic>
      <p:pic>
        <p:nvPicPr>
          <p:cNvPr id="10" name="图片 9" descr="龙头"/>
          <p:cNvPicPr>
            <a:picLocks noChangeAspect="1"/>
          </p:cNvPicPr>
          <p:nvPr userDrawn="1"/>
        </p:nvPicPr>
        <p:blipFill>
          <a:blip r:embed="rId11"/>
          <a:stretch>
            <a:fillRect/>
          </a:stretch>
        </p:blipFill>
        <p:spPr>
          <a:xfrm>
            <a:off x="10100310" y="234950"/>
            <a:ext cx="1762125" cy="33591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0" name="图片 9" descr="PPT封面 拷贝"/>
          <p:cNvPicPr>
            <a:picLocks noChangeAspect="1"/>
          </p:cNvPicPr>
          <p:nvPr userDrawn="1"/>
        </p:nvPicPr>
        <p:blipFill>
          <a:blip r:embed="rId2"/>
          <a:stretch>
            <a:fillRect/>
          </a:stretch>
        </p:blipFill>
        <p:spPr>
          <a:xfrm>
            <a:off x="0" y="-11430"/>
            <a:ext cx="12192000" cy="6858000"/>
          </a:xfrm>
          <a:prstGeom prst="rect">
            <a:avLst/>
          </a:prstGeom>
        </p:spPr>
      </p:pic>
      <p:sp>
        <p:nvSpPr>
          <p:cNvPr id="11" name="矩形 10"/>
          <p:cNvSpPr/>
          <p:nvPr userDrawn="1"/>
        </p:nvSpPr>
        <p:spPr>
          <a:xfrm>
            <a:off x="-635" y="800100"/>
            <a:ext cx="12192635" cy="6057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endParaRPr lang="zh-CN" altLang="en-US">
              <a:ln w="22225">
                <a:solidFill>
                  <a:schemeClr val="accent2"/>
                </a:solidFill>
                <a:prstDash val="solid"/>
              </a:ln>
              <a:solidFill>
                <a:schemeClr val="accent2">
                  <a:lumMod val="40000"/>
                  <a:lumOff val="60000"/>
                </a:schemeClr>
              </a:solidFill>
              <a:effectLst/>
            </a:endParaRPr>
          </a:p>
        </p:txBody>
      </p:sp>
      <p:sp>
        <p:nvSpPr>
          <p:cNvPr id="12" name="文本框 11"/>
          <p:cNvSpPr txBox="1"/>
          <p:nvPr userDrawn="1"/>
        </p:nvSpPr>
        <p:spPr>
          <a:xfrm>
            <a:off x="530860" y="6582410"/>
            <a:ext cx="11130280" cy="275590"/>
          </a:xfrm>
          <a:prstGeom prst="rect">
            <a:avLst/>
          </a:prstGeom>
          <a:noFill/>
        </p:spPr>
        <p:txBody>
          <a:bodyPr wrap="square" rtlCol="0">
            <a:spAutoFit/>
          </a:bodyPr>
          <a:lstStyle/>
          <a:p>
            <a:pPr algn="ctr"/>
            <a:r>
              <a:rPr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经传多赢投资顾问:</a:t>
            </a:r>
            <a:r>
              <a:rPr lang="zh-CN"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何灶婵</a:t>
            </a:r>
            <a:r>
              <a:rPr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 | 执业编号:</a:t>
            </a:r>
            <a:r>
              <a:rPr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A1120622050001</a:t>
            </a:r>
            <a:r>
              <a:rPr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  风险提示:观点基于软件数据和理论模型分析，仅供参考，不构成</a:t>
            </a:r>
            <a:r>
              <a:rPr lang="zh-CN"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投资</a:t>
            </a:r>
            <a:r>
              <a:rPr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建议，股市有风险，投资需谨慎。</a:t>
            </a:r>
            <a:endParaRPr lang="zh-CN" altLang="en-US"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pic>
        <p:nvPicPr>
          <p:cNvPr id="16" name="图片 15" descr="经传logo白色"/>
          <p:cNvPicPr>
            <a:picLocks noChangeAspect="1"/>
          </p:cNvPicPr>
          <p:nvPr userDrawn="1"/>
        </p:nvPicPr>
        <p:blipFill>
          <a:blip r:embed="rId3"/>
          <a:stretch>
            <a:fillRect/>
          </a:stretch>
        </p:blipFill>
        <p:spPr>
          <a:xfrm>
            <a:off x="294005" y="200025"/>
            <a:ext cx="1797685" cy="405765"/>
          </a:xfrm>
          <a:prstGeom prst="rect">
            <a:avLst/>
          </a:prstGeom>
        </p:spPr>
      </p:pic>
      <p:pic>
        <p:nvPicPr>
          <p:cNvPr id="13" name="图片 12" descr="龙头"/>
          <p:cNvPicPr>
            <a:picLocks noChangeAspect="1"/>
          </p:cNvPicPr>
          <p:nvPr userDrawn="1"/>
        </p:nvPicPr>
        <p:blipFill>
          <a:blip r:embed="rId4"/>
          <a:stretch>
            <a:fillRect/>
          </a:stretch>
        </p:blipFill>
        <p:spPr>
          <a:xfrm>
            <a:off x="10100310" y="254635"/>
            <a:ext cx="1762125" cy="33591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6" name="图片 5" descr="PPT封面 拷贝"/>
          <p:cNvPicPr>
            <a:picLocks noChangeAspect="1"/>
          </p:cNvPicPr>
          <p:nvPr userDrawn="1"/>
        </p:nvPicPr>
        <p:blipFill>
          <a:blip r:embed="rId5"/>
          <a:stretch>
            <a:fillRect/>
          </a:stretch>
        </p:blipFill>
        <p:spPr>
          <a:xfrm>
            <a:off x="0" y="0"/>
            <a:ext cx="12192000" cy="6858000"/>
          </a:xfrm>
          <a:prstGeom prst="rect">
            <a:avLst/>
          </a:prstGeom>
        </p:spPr>
      </p:pic>
      <p:pic>
        <p:nvPicPr>
          <p:cNvPr id="7" name="图片 6" descr="4"/>
          <p:cNvPicPr>
            <a:picLocks noChangeAspect="1"/>
          </p:cNvPicPr>
          <p:nvPr userDrawn="1"/>
        </p:nvPicPr>
        <p:blipFill>
          <a:blip r:embed="rId6"/>
          <a:stretch>
            <a:fillRect/>
          </a:stretch>
        </p:blipFill>
        <p:spPr>
          <a:xfrm>
            <a:off x="1687513" y="2974340"/>
            <a:ext cx="8816975" cy="2508250"/>
          </a:xfrm>
          <a:prstGeom prst="rect">
            <a:avLst/>
          </a:prstGeom>
        </p:spPr>
      </p:pic>
      <p:sp>
        <p:nvSpPr>
          <p:cNvPr id="8" name="文本框 7"/>
          <p:cNvSpPr txBox="1"/>
          <p:nvPr userDrawn="1"/>
        </p:nvSpPr>
        <p:spPr>
          <a:xfrm>
            <a:off x="2128520" y="3119120"/>
            <a:ext cx="7934325" cy="2059940"/>
          </a:xfrm>
          <a:prstGeom prst="rect">
            <a:avLst/>
          </a:prstGeom>
          <a:noFill/>
        </p:spPr>
        <p:txBody>
          <a:bodyPr wrap="square" rtlCol="0">
            <a:spAutoFit/>
          </a:bodyPr>
          <a:lstStyle/>
          <a:p>
            <a:pPr fontAlgn="auto">
              <a:lnSpc>
                <a:spcPct val="160000"/>
              </a:lnSpc>
            </a:pPr>
            <a:r>
              <a:rPr lang="zh-CN" altLang="en-US" sz="1600">
                <a:solidFill>
                  <a:schemeClr val="tx1">
                    <a:lumMod val="50000"/>
                    <a:lumOff val="50000"/>
                  </a:schemeClr>
                </a:solidFill>
                <a:latin typeface="思源黑体 CN Light" panose="020B0300000000000000" charset="-122"/>
                <a:ea typeface="思源黑体 CN Light" panose="020B0300000000000000" charset="-122"/>
                <a:cs typeface="思源黑体 CN Light" panose="020B0300000000000000" charset="-122"/>
              </a:rPr>
              <a:t>我司所有工作人员均不允许推荐股票、不允许承诺收益、不允许代客理财、不允许合作分成、不允许私下收款，如您发现有任何违规行为，可联系400-9088-988向我们反馈!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a:solidFill>
                <a:schemeClr val="tx1">
                  <a:lumMod val="50000"/>
                  <a:lumOff val="50000"/>
                </a:schemeClr>
              </a:solidFill>
              <a:latin typeface="思源黑体 CN Light" panose="020B0300000000000000" charset="-122"/>
              <a:ea typeface="思源黑体 CN Light" panose="020B0300000000000000" charset="-122"/>
              <a:cs typeface="思源黑体 CN Light" panose="020B0300000000000000" charset="-122"/>
            </a:endParaRPr>
          </a:p>
        </p:txBody>
      </p:sp>
      <p:pic>
        <p:nvPicPr>
          <p:cNvPr id="16" name="图片 15" descr="经传logo白色"/>
          <p:cNvPicPr>
            <a:picLocks noChangeAspect="1"/>
          </p:cNvPicPr>
          <p:nvPr userDrawn="1"/>
        </p:nvPicPr>
        <p:blipFill>
          <a:blip r:embed="rId7"/>
          <a:stretch>
            <a:fillRect/>
          </a:stretch>
        </p:blipFill>
        <p:spPr>
          <a:xfrm>
            <a:off x="314325" y="281305"/>
            <a:ext cx="1797685" cy="405765"/>
          </a:xfrm>
          <a:prstGeom prst="rect">
            <a:avLst/>
          </a:prstGeom>
        </p:spPr>
      </p:pic>
      <p:sp>
        <p:nvSpPr>
          <p:cNvPr id="9" name="文本框 8"/>
          <p:cNvSpPr txBox="1"/>
          <p:nvPr userDrawn="1"/>
        </p:nvSpPr>
        <p:spPr>
          <a:xfrm>
            <a:off x="1855788" y="1877060"/>
            <a:ext cx="8480425" cy="937260"/>
          </a:xfrm>
          <a:prstGeom prst="rect">
            <a:avLst/>
          </a:prstGeom>
          <a:noFill/>
        </p:spPr>
        <p:txBody>
          <a:bodyPr wrap="square" rtlCol="0">
            <a:spAutoFit/>
          </a:bodyPr>
          <a:lstStyle/>
          <a:p>
            <a:r>
              <a:rPr lang="zh-CN" altLang="en-US" sz="5500" b="1">
                <a:gradFill>
                  <a:gsLst>
                    <a:gs pos="0">
                      <a:srgbClr val="FFEFCF"/>
                    </a:gs>
                    <a:gs pos="100000">
                      <a:srgbClr val="FFD585"/>
                    </a:gs>
                  </a:gsLst>
                  <a:lin ang="5400000" scaled="0"/>
                </a:gradFill>
                <a:latin typeface="思源黑体 CN Bold" panose="020B0800000000000000" charset="-122"/>
                <a:ea typeface="思源黑体 CN Bold" panose="020B0800000000000000" charset="-122"/>
                <a:cs typeface="思源黑体 CN Bold" panose="020B0800000000000000" charset="-122"/>
              </a:rPr>
              <a:t>经传多赢,让投资遇见美好!</a:t>
            </a:r>
            <a:endParaRPr lang="zh-CN" altLang="en-US" sz="5500" b="1">
              <a:gradFill>
                <a:gsLst>
                  <a:gs pos="0">
                    <a:srgbClr val="FFEFCF"/>
                  </a:gs>
                  <a:gs pos="100000">
                    <a:srgbClr val="FFD585"/>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pic>
        <p:nvPicPr>
          <p:cNvPr id="10" name="图片 9" descr="龙头"/>
          <p:cNvPicPr>
            <a:picLocks noChangeAspect="1"/>
          </p:cNvPicPr>
          <p:nvPr userDrawn="1"/>
        </p:nvPicPr>
        <p:blipFill>
          <a:blip r:embed="rId8"/>
          <a:stretch>
            <a:fillRect/>
          </a:stretch>
        </p:blipFill>
        <p:spPr>
          <a:xfrm>
            <a:off x="10100310" y="234950"/>
            <a:ext cx="1762125" cy="33591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7"/>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8"/>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9"/>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0"/>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1"/>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2"/>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27.xml"/><Relationship Id="rId3" Type="http://schemas.openxmlformats.org/officeDocument/2006/relationships/image" Target="../media/image10.png"/><Relationship Id="rId2" Type="http://schemas.openxmlformats.org/officeDocument/2006/relationships/tags" Target="../tags/tag26.xml"/><Relationship Id="rId1"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6.xml"/><Relationship Id="rId1"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8.xml"/><Relationship Id="rId1"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9.xml"/><Relationship Id="rId1"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0.xml"/><Relationship Id="rId1"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1.xml"/><Relationship Id="rId1"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2.xml"/><Relationship Id="rId1" Type="http://schemas.openxmlformats.org/officeDocument/2006/relationships/image" Target="../media/image22.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43.xml"/><Relationship Id="rId2" Type="http://schemas.openxmlformats.org/officeDocument/2006/relationships/image" Target="../media/image24.png"/><Relationship Id="rId1" Type="http://schemas.openxmlformats.org/officeDocument/2006/relationships/image" Target="../media/image23.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44.xml"/><Relationship Id="rId2" Type="http://schemas.openxmlformats.org/officeDocument/2006/relationships/image" Target="../media/image26.png"/><Relationship Id="rId1" Type="http://schemas.openxmlformats.org/officeDocument/2006/relationships/image" Target="../media/image25.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4.xml"/><Relationship Id="rId2" Type="http://schemas.openxmlformats.org/officeDocument/2006/relationships/tags" Target="../tags/tag45.xml"/><Relationship Id="rId1"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6.xml"/><Relationship Id="rId1"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7.xml"/><Relationship Id="rId1"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4.xml"/><Relationship Id="rId3" Type="http://schemas.openxmlformats.org/officeDocument/2006/relationships/tags" Target="../tags/tag30.xml"/><Relationship Id="rId2" Type="http://schemas.openxmlformats.org/officeDocument/2006/relationships/image" Target="../media/image12.png"/><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1.xml"/><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4.xml"/><Relationship Id="rId2" Type="http://schemas.openxmlformats.org/officeDocument/2006/relationships/tags" Target="../tags/tag32.xml"/><Relationship Id="rId1"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4.xml"/><Relationship Id="rId2" Type="http://schemas.openxmlformats.org/officeDocument/2006/relationships/tags" Target="../tags/tag34.xml"/><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5.xml"/><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77265" y="3206115"/>
            <a:ext cx="4048760" cy="553085"/>
          </a:xfrm>
          <a:prstGeom prst="rect">
            <a:avLst/>
          </a:prstGeom>
          <a:noFill/>
        </p:spPr>
        <p:txBody>
          <a:bodyPr wrap="square" rtlCol="0">
            <a:spAutoFit/>
          </a:bodyPr>
          <a:lstStyle/>
          <a:p>
            <a:r>
              <a:rPr lang="en-US" sz="3000" dirty="0">
                <a:solidFill>
                  <a:srgbClr val="C1662D"/>
                </a:solidFill>
                <a:latin typeface="思源黑体 CN Medium" panose="020B0600000000000000" charset="-122"/>
                <a:ea typeface="思源黑体 CN Medium" panose="020B0600000000000000" charset="-122"/>
                <a:sym typeface="+mn-ea"/>
              </a:rPr>
              <a:t>06</a:t>
            </a:r>
            <a:r>
              <a:rPr sz="3000" dirty="0">
                <a:solidFill>
                  <a:srgbClr val="C1662D"/>
                </a:solidFill>
                <a:latin typeface="思源黑体 CN Medium" panose="020B0600000000000000" charset="-122"/>
                <a:ea typeface="思源黑体 CN Medium" panose="020B0600000000000000" charset="-122"/>
                <a:sym typeface="+mn-ea"/>
              </a:rPr>
              <a:t>月</a:t>
            </a:r>
            <a:r>
              <a:rPr lang="en-US" sz="3000" dirty="0">
                <a:solidFill>
                  <a:srgbClr val="C1662D"/>
                </a:solidFill>
                <a:latin typeface="思源黑体 CN Medium" panose="020B0600000000000000" charset="-122"/>
                <a:ea typeface="思源黑体 CN Medium" panose="020B0600000000000000" charset="-122"/>
                <a:sym typeface="+mn-ea"/>
              </a:rPr>
              <a:t>30</a:t>
            </a:r>
            <a:r>
              <a:rPr sz="3000" dirty="0">
                <a:solidFill>
                  <a:srgbClr val="C1662D"/>
                </a:solidFill>
                <a:latin typeface="思源黑体 CN Medium" panose="020B0600000000000000" charset="-122"/>
                <a:ea typeface="思源黑体 CN Medium" panose="020B0600000000000000" charset="-122"/>
                <a:sym typeface="+mn-ea"/>
              </a:rPr>
              <a:t>日 </a:t>
            </a:r>
            <a:r>
              <a:rPr lang="en-US" sz="3000" dirty="0">
                <a:solidFill>
                  <a:srgbClr val="C1662D"/>
                </a:solidFill>
                <a:latin typeface="思源黑体 CN Medium" panose="020B0600000000000000" charset="-122"/>
                <a:ea typeface="思源黑体 CN Medium" panose="020B0600000000000000" charset="-122"/>
                <a:sym typeface="+mn-ea"/>
              </a:rPr>
              <a:t>20:15</a:t>
            </a:r>
            <a:endParaRPr lang="zh-CN" altLang="en-US" sz="3000" dirty="0">
              <a:solidFill>
                <a:srgbClr val="C1662D"/>
              </a:solidFill>
              <a:latin typeface="思源黑体 CN Medium" panose="020B0600000000000000" charset="-122"/>
              <a:ea typeface="思源黑体 CN Medium" panose="020B0600000000000000" charset="-122"/>
              <a:sym typeface="+mn-ea"/>
            </a:endParaRPr>
          </a:p>
        </p:txBody>
      </p:sp>
      <p:sp>
        <p:nvSpPr>
          <p:cNvPr id="2" name="文本框 1"/>
          <p:cNvSpPr txBox="1"/>
          <p:nvPr/>
        </p:nvSpPr>
        <p:spPr>
          <a:xfrm>
            <a:off x="709295" y="1771650"/>
            <a:ext cx="8692515" cy="1434465"/>
          </a:xfrm>
          <a:prstGeom prst="rect">
            <a:avLst/>
          </a:prstGeom>
          <a:noFill/>
        </p:spPr>
        <p:txBody>
          <a:bodyPr wrap="square" rtlCol="0">
            <a:noAutofit/>
          </a:bodyPr>
          <a:lstStyle/>
          <a:p>
            <a:pPr algn="l">
              <a:lnSpc>
                <a:spcPct val="100000"/>
              </a:lnSpc>
            </a:pPr>
            <a:r>
              <a:rPr lang="zh-CN" altLang="en-US" sz="6000" dirty="0">
                <a:gradFill>
                  <a:gsLst>
                    <a:gs pos="0">
                      <a:srgbClr val="FFEFCE"/>
                    </a:gs>
                    <a:gs pos="100000">
                      <a:srgbClr val="FFD585"/>
                    </a:gs>
                  </a:gsLst>
                  <a:lin ang="5400000" scaled="0"/>
                </a:gradFill>
                <a:latin typeface="思源黑体 CN Bold" panose="020B0800000000000000" charset="-122"/>
                <a:ea typeface="思源黑体 CN Bold" panose="020B0800000000000000" charset="-122"/>
                <a:cs typeface="思源黑体 CN Medium" panose="020B0600000000000000" charset="-122"/>
              </a:rPr>
              <a:t>双</a:t>
            </a:r>
            <a:r>
              <a:rPr lang="en-US" altLang="zh-CN" sz="6000" dirty="0">
                <a:gradFill>
                  <a:gsLst>
                    <a:gs pos="0">
                      <a:srgbClr val="FFEFCE"/>
                    </a:gs>
                    <a:gs pos="100000">
                      <a:srgbClr val="FFD585"/>
                    </a:gs>
                  </a:gsLst>
                  <a:lin ang="5400000" scaled="0"/>
                </a:gradFill>
                <a:latin typeface="思源黑体 CN Bold" panose="020B0800000000000000" charset="-122"/>
                <a:ea typeface="思源黑体 CN Bold" panose="020B0800000000000000" charset="-122"/>
                <a:cs typeface="思源黑体 CN Medium" panose="020B0600000000000000" charset="-122"/>
              </a:rPr>
              <a:t>B</a:t>
            </a:r>
            <a:r>
              <a:rPr lang="zh-CN" altLang="en-US" sz="6000" dirty="0">
                <a:gradFill>
                  <a:gsLst>
                    <a:gs pos="0">
                      <a:srgbClr val="FFEFCE"/>
                    </a:gs>
                    <a:gs pos="100000">
                      <a:srgbClr val="FFD585"/>
                    </a:gs>
                  </a:gsLst>
                  <a:lin ang="5400000" scaled="0"/>
                </a:gradFill>
                <a:latin typeface="思源黑体 CN Bold" panose="020B0800000000000000" charset="-122"/>
                <a:ea typeface="思源黑体 CN Bold" panose="020B0800000000000000" charset="-122"/>
                <a:cs typeface="思源黑体 CN Medium" panose="020B0600000000000000" charset="-122"/>
              </a:rPr>
              <a:t>启动</a:t>
            </a:r>
            <a:r>
              <a:rPr lang="en-US" altLang="zh-CN" sz="6000" dirty="0">
                <a:gradFill>
                  <a:gsLst>
                    <a:gs pos="0">
                      <a:srgbClr val="FFEFCE"/>
                    </a:gs>
                    <a:gs pos="100000">
                      <a:srgbClr val="FFD585"/>
                    </a:gs>
                  </a:gsLst>
                  <a:lin ang="5400000" scaled="0"/>
                </a:gradFill>
                <a:latin typeface="思源黑体 CN Bold" panose="020B0800000000000000" charset="-122"/>
                <a:ea typeface="思源黑体 CN Bold" panose="020B0800000000000000" charset="-122"/>
                <a:cs typeface="思源黑体 CN Medium" panose="020B0600000000000000" charset="-122"/>
              </a:rPr>
              <a:t> </a:t>
            </a:r>
            <a:r>
              <a:rPr lang="zh-CN" altLang="en-US" sz="6000" dirty="0">
                <a:gradFill>
                  <a:gsLst>
                    <a:gs pos="0">
                      <a:srgbClr val="FFEFCE"/>
                    </a:gs>
                    <a:gs pos="100000">
                      <a:srgbClr val="FFD585"/>
                    </a:gs>
                  </a:gsLst>
                  <a:lin ang="5400000" scaled="0"/>
                </a:gradFill>
                <a:latin typeface="思源黑体 CN Bold" panose="020B0800000000000000" charset="-122"/>
                <a:ea typeface="思源黑体 CN Bold" panose="020B0800000000000000" charset="-122"/>
                <a:cs typeface="思源黑体 CN Medium" panose="020B0600000000000000" charset="-122"/>
              </a:rPr>
              <a:t>龙头先行</a:t>
            </a:r>
            <a:endParaRPr lang="zh-CN" altLang="en-US" sz="6000" dirty="0">
              <a:gradFill>
                <a:gsLst>
                  <a:gs pos="0">
                    <a:srgbClr val="FFEFCE"/>
                  </a:gs>
                  <a:gs pos="100000">
                    <a:srgbClr val="FFD585"/>
                  </a:gs>
                </a:gsLst>
                <a:lin ang="5400000" scaled="0"/>
              </a:gradFill>
              <a:latin typeface="思源黑体 CN Bold" panose="020B0800000000000000" charset="-122"/>
              <a:ea typeface="思源黑体 CN Bold" panose="020B0800000000000000" charset="-122"/>
              <a:cs typeface="思源黑体 CN Medium" panose="020B0600000000000000" charset="-122"/>
            </a:endParaRPr>
          </a:p>
        </p:txBody>
      </p:sp>
      <p:sp>
        <p:nvSpPr>
          <p:cNvPr id="7" name="文本框 6"/>
          <p:cNvSpPr txBox="1"/>
          <p:nvPr/>
        </p:nvSpPr>
        <p:spPr>
          <a:xfrm>
            <a:off x="1254760" y="4012565"/>
            <a:ext cx="1343660" cy="491490"/>
          </a:xfrm>
          <a:prstGeom prst="rect">
            <a:avLst/>
          </a:prstGeom>
          <a:noFill/>
        </p:spPr>
        <p:txBody>
          <a:bodyPr wrap="square" rtlCol="0">
            <a:spAutoFit/>
          </a:bodyPr>
          <a:lstStyle/>
          <a:p>
            <a:r>
              <a:rPr lang="zh-CN" altLang="en-US" sz="2600">
                <a:solidFill>
                  <a:srgbClr val="C1662D"/>
                </a:solidFill>
                <a:latin typeface="思源黑体 CN Medium" panose="020B0600000000000000" charset="-122"/>
                <a:ea typeface="思源黑体 CN Medium" panose="020B0600000000000000" charset="-122"/>
                <a:sym typeface="+mn-ea"/>
              </a:rPr>
              <a:t>何灶婵</a:t>
            </a:r>
            <a:endParaRPr lang="zh-CN" altLang="en-US" sz="2600">
              <a:solidFill>
                <a:srgbClr val="C1662D"/>
              </a:solidFill>
              <a:latin typeface="思源黑体 CN Medium" panose="020B0600000000000000" charset="-122"/>
              <a:ea typeface="思源黑体 CN Medium" panose="020B0600000000000000" charset="-122"/>
              <a:sym typeface="+mn-ea"/>
            </a:endParaRPr>
          </a:p>
        </p:txBody>
      </p:sp>
      <p:sp>
        <p:nvSpPr>
          <p:cNvPr id="10" name="文本框 9"/>
          <p:cNvSpPr txBox="1"/>
          <p:nvPr/>
        </p:nvSpPr>
        <p:spPr>
          <a:xfrm>
            <a:off x="2553970" y="4074160"/>
            <a:ext cx="3497580" cy="368300"/>
          </a:xfrm>
          <a:prstGeom prst="rect">
            <a:avLst/>
          </a:prstGeom>
          <a:noFill/>
        </p:spPr>
        <p:txBody>
          <a:bodyPr wrap="square" rtlCol="0">
            <a:spAutoFit/>
          </a:bodyPr>
          <a:lstStyle/>
          <a:p>
            <a:r>
              <a:rPr lang="zh-CN" altLang="en-US">
                <a:solidFill>
                  <a:srgbClr val="C1662D"/>
                </a:solidFill>
                <a:latin typeface="思源黑体 CN Medium" panose="020B0600000000000000" charset="-122"/>
                <a:ea typeface="思源黑体 CN Medium" panose="020B0600000000000000" charset="-122"/>
                <a:cs typeface="思源黑体 CN Medium" panose="020B0600000000000000" charset="-122"/>
                <a:sym typeface="+mn-ea"/>
              </a:rPr>
              <a:t>执业编号</a:t>
            </a:r>
            <a:r>
              <a:rPr lang="en-US" altLang="zh-CN">
                <a:solidFill>
                  <a:srgbClr val="C1662D"/>
                </a:solidFill>
                <a:latin typeface="思源黑体 CN Medium" panose="020B0600000000000000" charset="-122"/>
                <a:ea typeface="思源黑体 CN Medium" panose="020B0600000000000000" charset="-122"/>
                <a:cs typeface="思源黑体 CN Medium" panose="020B0600000000000000" charset="-122"/>
                <a:sym typeface="+mn-ea"/>
              </a:rPr>
              <a:t>:A1120622050001</a:t>
            </a:r>
            <a:endParaRPr lang="en-US" altLang="zh-CN">
              <a:solidFill>
                <a:srgbClr val="C1662D"/>
              </a:solidFill>
              <a:latin typeface="思源黑体 CN Medium" panose="020B0600000000000000" charset="-122"/>
              <a:ea typeface="思源黑体 CN Medium" panose="020B0600000000000000" charset="-122"/>
              <a:cs typeface="思源黑体 CN Medium" panose="020B0600000000000000" charset="-122"/>
              <a:sym typeface="+mn-ea"/>
            </a:endParaRPr>
          </a:p>
        </p:txBody>
      </p:sp>
      <p:pic>
        <p:nvPicPr>
          <p:cNvPr id="15" name="图片 14"/>
          <p:cNvPicPr>
            <a:picLocks noChangeAspect="1"/>
          </p:cNvPicPr>
          <p:nvPr/>
        </p:nvPicPr>
        <p:blipFill>
          <a:blip r:embed="rId1"/>
          <a:stretch>
            <a:fillRect/>
          </a:stretch>
        </p:blipFill>
        <p:spPr>
          <a:xfrm>
            <a:off x="977265" y="4033520"/>
            <a:ext cx="314325" cy="619125"/>
          </a:xfrm>
          <a:prstGeom prst="rect">
            <a:avLst/>
          </a:prstGeom>
        </p:spPr>
      </p:pic>
      <p:sp>
        <p:nvSpPr>
          <p:cNvPr id="4" name="文本框 3"/>
          <p:cNvSpPr txBox="1"/>
          <p:nvPr>
            <p:custDataLst>
              <p:tags r:id="rId2"/>
            </p:custDataLst>
          </p:nvPr>
        </p:nvSpPr>
        <p:spPr>
          <a:xfrm>
            <a:off x="1254760" y="4544695"/>
            <a:ext cx="5708015" cy="1228725"/>
          </a:xfrm>
          <a:prstGeom prst="rect">
            <a:avLst/>
          </a:prstGeom>
          <a:noFill/>
        </p:spPr>
        <p:txBody>
          <a:bodyPr wrap="square" rtlCol="0">
            <a:noAutofit/>
          </a:bodyPr>
          <a:lstStyle/>
          <a:p>
            <a:pPr algn="just" fontAlgn="auto">
              <a:lnSpc>
                <a:spcPct val="130000"/>
              </a:lnSpc>
              <a:spcBef>
                <a:spcPts val="0"/>
              </a:spcBef>
              <a:spcAft>
                <a:spcPts val="0"/>
              </a:spcAft>
            </a:pPr>
            <a:r>
              <a:rPr lang="zh-CN" altLang="en-US" sz="1600">
                <a:solidFill>
                  <a:schemeClr val="tx1">
                    <a:lumMod val="85000"/>
                    <a:lumOff val="15000"/>
                  </a:schemeClr>
                </a:solidFill>
                <a:latin typeface="思源黑体 CN Light" panose="020B0300000000000000" charset="-122"/>
                <a:ea typeface="思源黑体 CN Light" panose="020B0300000000000000" charset="-122"/>
                <a:cs typeface="思源黑体 CN Light" panose="020B0300000000000000" charset="-122"/>
                <a:sym typeface="+mn-ea"/>
              </a:rPr>
              <a:t>经传多赢</a:t>
            </a:r>
            <a:r>
              <a:rPr lang="zh-CN" altLang="en-US" sz="1600">
                <a:solidFill>
                  <a:schemeClr val="tx1">
                    <a:lumMod val="85000"/>
                    <a:lumOff val="15000"/>
                  </a:schemeClr>
                </a:solidFill>
                <a:latin typeface="思源黑体 CN Light" panose="020B0300000000000000" charset="-122"/>
                <a:ea typeface="思源黑体 CN Light" panose="020B0300000000000000" charset="-122"/>
                <a:cs typeface="思源黑体 CN Light" panose="020B0300000000000000" charset="-122"/>
                <a:sym typeface="+mn-ea"/>
              </a:rPr>
              <a:t>资深投顾，金融专业出身，专注研究市场</a:t>
            </a:r>
            <a:r>
              <a:rPr lang="en-US" altLang="zh-CN" sz="1600">
                <a:solidFill>
                  <a:schemeClr val="tx1">
                    <a:lumMod val="85000"/>
                    <a:lumOff val="15000"/>
                  </a:schemeClr>
                </a:solidFill>
                <a:latin typeface="思源黑体 CN Light" panose="020B0300000000000000" charset="-122"/>
                <a:ea typeface="思源黑体 CN Light" panose="020B0300000000000000" charset="-122"/>
                <a:cs typeface="思源黑体 CN Light" panose="020B0300000000000000" charset="-122"/>
                <a:sym typeface="+mn-ea"/>
              </a:rPr>
              <a:t>10</a:t>
            </a:r>
            <a:r>
              <a:rPr lang="zh-CN" altLang="en-US" sz="1600">
                <a:solidFill>
                  <a:schemeClr val="tx1">
                    <a:lumMod val="85000"/>
                    <a:lumOff val="15000"/>
                  </a:schemeClr>
                </a:solidFill>
                <a:latin typeface="思源黑体 CN Light" panose="020B0300000000000000" charset="-122"/>
                <a:ea typeface="思源黑体 CN Light" panose="020B0300000000000000" charset="-122"/>
                <a:cs typeface="思源黑体 CN Light" panose="020B0300000000000000" charset="-122"/>
                <a:sym typeface="+mn-ea"/>
              </a:rPr>
              <a:t>余年。对大盘研判有独特自我见解。独创翻倍超跌战法、龙头回马枪，方法实用易懂，服务专业用心，深受用户朋友的喜欢。</a:t>
            </a:r>
            <a:endParaRPr lang="zh-CN" altLang="en-US" sz="1600">
              <a:solidFill>
                <a:schemeClr val="tx1">
                  <a:lumMod val="85000"/>
                  <a:lumOff val="1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pic>
        <p:nvPicPr>
          <p:cNvPr id="11" name="图片 10" descr="132_1725773815120"/>
          <p:cNvPicPr>
            <a:picLocks noChangeAspect="1"/>
          </p:cNvPicPr>
          <p:nvPr/>
        </p:nvPicPr>
        <p:blipFill>
          <a:blip r:embed="rId3"/>
          <a:stretch>
            <a:fillRect/>
          </a:stretch>
        </p:blipFill>
        <p:spPr>
          <a:xfrm>
            <a:off x="7161530" y="727710"/>
            <a:ext cx="3937635" cy="6858000"/>
          </a:xfrm>
          <a:prstGeom prst="rect">
            <a:avLst/>
          </a:prstGeom>
        </p:spPr>
      </p:pic>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061210" y="122555"/>
            <a:ext cx="8340090" cy="583565"/>
          </a:xfrm>
          <a:prstGeom prst="rect">
            <a:avLst/>
          </a:prstGeom>
          <a:noFill/>
        </p:spPr>
        <p:txBody>
          <a:bodyPr wrap="square" rtlCol="0">
            <a:spAutoFit/>
          </a:bodyPr>
          <a:p>
            <a:r>
              <a:rPr lang="en-US" altLang="zh-CN" sz="3200" spc="-200" dirty="0">
                <a:gradFill>
                  <a:gsLst>
                    <a:gs pos="0">
                      <a:srgbClr val="FFEFCE"/>
                    </a:gs>
                    <a:gs pos="100000">
                      <a:srgbClr val="FFD483"/>
                    </a:gs>
                  </a:gsLst>
                  <a:lin ang="5400000" scaled="0"/>
                </a:gradFill>
                <a:uFillTx/>
                <a:latin typeface="思源黑体 CN Heavy" panose="020B0A00000000000000" pitchFamily="34" charset="-122"/>
                <a:ea typeface="思源黑体 CN Heavy" panose="020B0A00000000000000" pitchFamily="34" charset="-122"/>
              </a:rPr>
              <a:t>             </a:t>
            </a:r>
            <a:r>
              <a:rPr lang="zh-CN" altLang="en-US" sz="3200" spc="-200" dirty="0">
                <a:gradFill>
                  <a:gsLst>
                    <a:gs pos="0">
                      <a:srgbClr val="FFEFCE"/>
                    </a:gs>
                    <a:gs pos="100000">
                      <a:srgbClr val="FFD483"/>
                    </a:gs>
                  </a:gsLst>
                  <a:lin ang="5400000" scaled="0"/>
                </a:gradFill>
                <a:uFillTx/>
                <a:latin typeface="思源黑体 CN Heavy" panose="020B0A00000000000000" pitchFamily="34" charset="-122"/>
                <a:ea typeface="思源黑体 CN Heavy" panose="020B0A00000000000000" pitchFamily="34" charset="-122"/>
              </a:rPr>
              <a:t>固态电池留意回暖</a:t>
            </a:r>
            <a:endParaRPr lang="zh-CN" altLang="en-US" sz="3200" spc="-200" dirty="0">
              <a:gradFill>
                <a:gsLst>
                  <a:gs pos="0">
                    <a:srgbClr val="FFEFCE"/>
                  </a:gs>
                  <a:gs pos="100000">
                    <a:srgbClr val="FFD483"/>
                  </a:gs>
                </a:gsLst>
                <a:lin ang="5400000" scaled="0"/>
              </a:gradFill>
              <a:uFillTx/>
              <a:latin typeface="思源黑体 CN Heavy" panose="020B0A00000000000000" pitchFamily="34" charset="-122"/>
              <a:ea typeface="思源黑体 CN Heavy" panose="020B0A00000000000000" pitchFamily="34" charset="-122"/>
            </a:endParaRPr>
          </a:p>
        </p:txBody>
      </p:sp>
      <p:sp>
        <p:nvSpPr>
          <p:cNvPr id="6" name="文本框 5"/>
          <p:cNvSpPr txBox="1"/>
          <p:nvPr/>
        </p:nvSpPr>
        <p:spPr>
          <a:xfrm>
            <a:off x="715645" y="5953760"/>
            <a:ext cx="10937240" cy="448310"/>
          </a:xfrm>
          <a:prstGeom prst="rect">
            <a:avLst/>
          </a:prstGeom>
          <a:noFill/>
        </p:spPr>
        <p:txBody>
          <a:bodyPr wrap="square" rtlCol="0">
            <a:noAutofit/>
          </a:bodyPr>
          <a:p>
            <a:r>
              <a:rPr lang="en-US" altLang="zh-CN" sz="2000">
                <a:solidFill>
                  <a:srgbClr val="FF0000"/>
                </a:solidFill>
              </a:rPr>
              <a:t>            </a:t>
            </a:r>
            <a:r>
              <a:rPr lang="zh-CN" altLang="en-US" sz="2000">
                <a:solidFill>
                  <a:srgbClr val="FF0000"/>
                </a:solidFill>
              </a:rPr>
              <a:t>固态电池目前处于冰点状态，即将回暖，留意</a:t>
            </a:r>
            <a:r>
              <a:rPr lang="en-US" altLang="zh-CN" sz="2000">
                <a:solidFill>
                  <a:srgbClr val="FF0000"/>
                </a:solidFill>
              </a:rPr>
              <a:t>6</a:t>
            </a:r>
            <a:r>
              <a:rPr lang="zh-CN" altLang="en-US" sz="2000">
                <a:solidFill>
                  <a:srgbClr val="FF0000"/>
                </a:solidFill>
              </a:rPr>
              <a:t>月</a:t>
            </a:r>
            <a:r>
              <a:rPr lang="en-US" altLang="zh-CN" sz="2000">
                <a:solidFill>
                  <a:srgbClr val="FF0000"/>
                </a:solidFill>
              </a:rPr>
              <a:t>24</a:t>
            </a:r>
            <a:r>
              <a:rPr lang="zh-CN" altLang="en-US" sz="2000">
                <a:solidFill>
                  <a:srgbClr val="FF0000"/>
                </a:solidFill>
              </a:rPr>
              <a:t>日风口浪尖个股低吸启动机会</a:t>
            </a:r>
            <a:endParaRPr lang="zh-CN" altLang="en-US" sz="2000">
              <a:solidFill>
                <a:srgbClr val="FF0000"/>
              </a:solidFill>
            </a:endParaRPr>
          </a:p>
        </p:txBody>
      </p:sp>
      <p:sp>
        <p:nvSpPr>
          <p:cNvPr id="2" name="文本框 1"/>
          <p:cNvSpPr txBox="1"/>
          <p:nvPr/>
        </p:nvSpPr>
        <p:spPr>
          <a:xfrm>
            <a:off x="318770" y="1440180"/>
            <a:ext cx="11802745" cy="3857625"/>
          </a:xfrm>
          <a:prstGeom prst="rect">
            <a:avLst/>
          </a:prstGeom>
          <a:noFill/>
        </p:spPr>
        <p:txBody>
          <a:bodyPr wrap="square" rtlCol="0">
            <a:noAutofit/>
          </a:bodyPr>
          <a:p>
            <a:endParaRPr lang="zh-CN" altLang="en-US">
              <a:solidFill>
                <a:schemeClr val="tx1"/>
              </a:solidFill>
            </a:endParaRPr>
          </a:p>
          <a:p>
            <a:endParaRPr lang="zh-CN" altLang="en-US">
              <a:solidFill>
                <a:schemeClr val="tx1"/>
              </a:solidFill>
            </a:endParaRPr>
          </a:p>
        </p:txBody>
      </p:sp>
      <p:pic>
        <p:nvPicPr>
          <p:cNvPr id="7" name="图片 6"/>
          <p:cNvPicPr>
            <a:picLocks noChangeAspect="1"/>
          </p:cNvPicPr>
          <p:nvPr/>
        </p:nvPicPr>
        <p:blipFill>
          <a:blip r:embed="rId1"/>
          <a:stretch>
            <a:fillRect/>
          </a:stretch>
        </p:blipFill>
        <p:spPr>
          <a:xfrm>
            <a:off x="1415415" y="907415"/>
            <a:ext cx="9631045" cy="4775200"/>
          </a:xfrm>
          <a:prstGeom prst="rect">
            <a:avLst/>
          </a:prstGeom>
        </p:spPr>
      </p:pic>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414010" y="1110615"/>
            <a:ext cx="1363980" cy="1198880"/>
          </a:xfrm>
          <a:prstGeom prst="rect">
            <a:avLst/>
          </a:prstGeom>
          <a:noFill/>
        </p:spPr>
        <p:txBody>
          <a:bodyPr wrap="square" rtlCol="0">
            <a:spAutoFit/>
          </a:bodyPr>
          <a:lstStyle/>
          <a:p>
            <a:pPr algn="ctr"/>
            <a:r>
              <a:rPr lang="en-US" altLang="zh-CN" sz="7200">
                <a:solidFill>
                  <a:srgbClr val="EFDDFF"/>
                </a:solidFill>
                <a:latin typeface="思源黑体 CN Medium" panose="020B0600000000000000" charset="-122"/>
                <a:ea typeface="思源黑体 CN Medium" panose="020B0600000000000000" charset="-122"/>
              </a:rPr>
              <a:t>03</a:t>
            </a:r>
            <a:endParaRPr lang="en-US" altLang="zh-CN" sz="7200">
              <a:solidFill>
                <a:srgbClr val="EFDDFF"/>
              </a:solidFill>
              <a:latin typeface="思源黑体 CN Medium" panose="020B0600000000000000" charset="-122"/>
              <a:ea typeface="思源黑体 CN Medium" panose="020B0600000000000000" charset="-122"/>
            </a:endParaRPr>
          </a:p>
        </p:txBody>
      </p:sp>
      <p:sp>
        <p:nvSpPr>
          <p:cNvPr id="9" name="文本框 8"/>
          <p:cNvSpPr txBox="1"/>
          <p:nvPr/>
        </p:nvSpPr>
        <p:spPr>
          <a:xfrm>
            <a:off x="1506855" y="2926715"/>
            <a:ext cx="9512300" cy="1322070"/>
          </a:xfrm>
          <a:prstGeom prst="rect">
            <a:avLst/>
          </a:prstGeom>
          <a:noFill/>
        </p:spPr>
        <p:txBody>
          <a:bodyPr wrap="square" rtlCol="0">
            <a:spAutoFit/>
          </a:bodyPr>
          <a:lstStyle/>
          <a:p>
            <a:pPr algn="ctr"/>
            <a:r>
              <a:rPr lang="zh-CN" sz="8000" dirty="0">
                <a:gradFill>
                  <a:gsLst>
                    <a:gs pos="0">
                      <a:srgbClr val="FFEFCE"/>
                    </a:gs>
                    <a:gs pos="100000">
                      <a:srgbClr val="FFD983"/>
                    </a:gs>
                  </a:gsLst>
                  <a:lin ang="5400000" scaled="0"/>
                </a:gradFill>
                <a:latin typeface="思源黑体 CN Bold" panose="020B0800000000000000" charset="-122"/>
                <a:ea typeface="思源黑体 CN Bold" panose="020B0800000000000000" charset="-122"/>
              </a:rPr>
              <a:t>选龙头股</a:t>
            </a:r>
            <a:endParaRPr lang="zh-CN" sz="8000" dirty="0">
              <a:gradFill>
                <a:gsLst>
                  <a:gs pos="0">
                    <a:srgbClr val="FFEFCE"/>
                  </a:gs>
                  <a:gs pos="100000">
                    <a:srgbClr val="FFD983"/>
                  </a:gs>
                </a:gsLst>
                <a:lin ang="5400000" scaled="0"/>
              </a:gradFill>
              <a:latin typeface="思源黑体 CN Bold" panose="020B0800000000000000" charset="-122"/>
              <a:ea typeface="思源黑体 CN Bold" panose="020B0800000000000000" charset="-122"/>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627755" y="68580"/>
            <a:ext cx="6893560" cy="848995"/>
          </a:xfrm>
          <a:prstGeom prst="rect">
            <a:avLst/>
          </a:prstGeom>
          <a:noFill/>
        </p:spPr>
        <p:txBody>
          <a:bodyPr wrap="square" rtlCol="0">
            <a:noAutofit/>
          </a:bodyPr>
          <a:p>
            <a:r>
              <a:rPr lang="en-US" altLang="zh-CN"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r>
              <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为什么做双</a:t>
            </a:r>
            <a:r>
              <a:rPr lang="en-US" altLang="zh-CN"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B</a:t>
            </a:r>
            <a:r>
              <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启动个股</a:t>
            </a:r>
            <a:endPar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6" name="文本框 5"/>
          <p:cNvSpPr txBox="1"/>
          <p:nvPr/>
        </p:nvSpPr>
        <p:spPr>
          <a:xfrm>
            <a:off x="8589645" y="1481455"/>
            <a:ext cx="3475990" cy="3463925"/>
          </a:xfrm>
          <a:prstGeom prst="rect">
            <a:avLst/>
          </a:prstGeom>
          <a:noFill/>
        </p:spPr>
        <p:txBody>
          <a:bodyPr wrap="square" rtlCol="0">
            <a:noAutofit/>
          </a:bodyPr>
          <a:p>
            <a:endParaRPr lang="zh-CN" altLang="en-US"/>
          </a:p>
        </p:txBody>
      </p:sp>
      <p:sp>
        <p:nvSpPr>
          <p:cNvPr id="4" name="文本框 3"/>
          <p:cNvSpPr txBox="1"/>
          <p:nvPr/>
        </p:nvSpPr>
        <p:spPr>
          <a:xfrm>
            <a:off x="725170" y="5906135"/>
            <a:ext cx="8789670" cy="821055"/>
          </a:xfrm>
          <a:prstGeom prst="rect">
            <a:avLst/>
          </a:prstGeom>
          <a:noFill/>
        </p:spPr>
        <p:txBody>
          <a:bodyPr wrap="square" rtlCol="0">
            <a:noAutofit/>
          </a:bodyPr>
          <a:p>
            <a:pPr algn="ctr"/>
            <a:r>
              <a:rPr lang="zh-CN" altLang="en-US" b="1" u="sng" dirty="0">
                <a:latin typeface="宋体" panose="02010600030101010101" pitchFamily="2" charset="-122"/>
                <a:ea typeface="宋体" panose="02010600030101010101" pitchFamily="2" charset="-122"/>
                <a:cs typeface="宋体" panose="02010600030101010101" pitchFamily="2" charset="-122"/>
                <a:sym typeface="+mn-ea"/>
              </a:rPr>
              <a:t>超跌反弹</a:t>
            </a:r>
            <a:r>
              <a:rPr lang="en-US" altLang="zh-CN" b="1" u="sng"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b="1" u="sng" dirty="0">
                <a:latin typeface="宋体" panose="02010600030101010101" pitchFamily="2" charset="-122"/>
                <a:ea typeface="宋体" panose="02010600030101010101" pitchFamily="2" charset="-122"/>
                <a:cs typeface="宋体" panose="02010600030101010101" pitchFamily="2" charset="-122"/>
                <a:sym typeface="+mn-ea"/>
              </a:rPr>
              <a:t>新入主力</a:t>
            </a:r>
            <a:r>
              <a:rPr lang="en-US" altLang="zh-CN" b="1" u="sng"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b="1" u="sng" dirty="0">
                <a:latin typeface="宋体" panose="02010600030101010101" pitchFamily="2" charset="-122"/>
                <a:ea typeface="宋体" panose="02010600030101010101" pitchFamily="2" charset="-122"/>
                <a:cs typeface="宋体" panose="02010600030101010101" pitchFamily="2" charset="-122"/>
                <a:sym typeface="+mn-ea"/>
              </a:rPr>
              <a:t>控盘主力</a:t>
            </a:r>
            <a:r>
              <a:rPr lang="en-US" altLang="zh-CN" b="1" u="sng"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b="1" u="sng" dirty="0">
                <a:latin typeface="宋体" panose="02010600030101010101" pitchFamily="2" charset="-122"/>
                <a:ea typeface="宋体" panose="02010600030101010101" pitchFamily="2" charset="-122"/>
                <a:cs typeface="宋体" panose="02010600030101010101" pitchFamily="2" charset="-122"/>
                <a:sym typeface="+mn-ea"/>
              </a:rPr>
              <a:t>强者恒强控盘主力</a:t>
            </a:r>
            <a:r>
              <a:rPr lang="en-US" altLang="zh-CN" b="1" u="sng"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b="1" u="sng" dirty="0">
                <a:latin typeface="宋体" panose="02010600030101010101" pitchFamily="2" charset="-122"/>
                <a:ea typeface="宋体" panose="02010600030101010101" pitchFamily="2" charset="-122"/>
                <a:cs typeface="宋体" panose="02010600030101010101" pitchFamily="2" charset="-122"/>
                <a:sym typeface="+mn-ea"/>
              </a:rPr>
              <a:t>强者恒强</a:t>
            </a:r>
            <a:endParaRPr lang="zh-CN" altLang="en-US" b="1" u="sng"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ctr"/>
            <a:r>
              <a:rPr lang="zh-CN" altLang="en-US" b="1">
                <a:latin typeface="宋体" panose="02010600030101010101" pitchFamily="2" charset="-122"/>
                <a:ea typeface="宋体" panose="02010600030101010101" pitchFamily="2" charset="-122"/>
                <a:cs typeface="宋体" panose="02010600030101010101" pitchFamily="2" charset="-122"/>
                <a:sym typeface="+mn-ea"/>
              </a:rPr>
              <a:t>双</a:t>
            </a:r>
            <a:r>
              <a:rPr lang="en-US" altLang="zh-CN" b="1">
                <a:latin typeface="宋体" panose="02010600030101010101" pitchFamily="2" charset="-122"/>
                <a:ea typeface="宋体" panose="02010600030101010101" pitchFamily="2" charset="-122"/>
                <a:cs typeface="宋体" panose="02010600030101010101" pitchFamily="2" charset="-122"/>
                <a:sym typeface="+mn-ea"/>
              </a:rPr>
              <a:t>B</a:t>
            </a:r>
            <a:r>
              <a:rPr lang="zh-CN" altLang="en-US" b="1">
                <a:latin typeface="宋体" panose="02010600030101010101" pitchFamily="2" charset="-122"/>
                <a:ea typeface="宋体" panose="02010600030101010101" pitchFamily="2" charset="-122"/>
                <a:cs typeface="宋体" panose="02010600030101010101" pitchFamily="2" charset="-122"/>
                <a:sym typeface="+mn-ea"/>
              </a:rPr>
              <a:t>启动超级单</a:t>
            </a:r>
            <a:r>
              <a:rPr lang="en-US" altLang="zh-CN" b="1">
                <a:latin typeface="宋体" panose="02010600030101010101" pitchFamily="2" charset="-122"/>
                <a:ea typeface="宋体" panose="02010600030101010101" pitchFamily="2" charset="-122"/>
                <a:cs typeface="宋体" panose="02010600030101010101" pitchFamily="2" charset="-122"/>
                <a:sym typeface="+mn-ea"/>
              </a:rPr>
              <a:t>·</a:t>
            </a:r>
            <a:r>
              <a:rPr lang="zh-CN" altLang="en-US" b="1">
                <a:latin typeface="宋体" panose="02010600030101010101" pitchFamily="2" charset="-122"/>
                <a:ea typeface="宋体" panose="02010600030101010101" pitchFamily="2" charset="-122"/>
                <a:cs typeface="宋体" panose="02010600030101010101" pitchFamily="2" charset="-122"/>
                <a:sym typeface="+mn-ea"/>
              </a:rPr>
              <a:t>低位流动资金新控盘</a:t>
            </a:r>
            <a:r>
              <a:rPr lang="en-US" altLang="zh-CN" b="1">
                <a:latin typeface="宋体" panose="02010600030101010101" pitchFamily="2" charset="-122"/>
                <a:ea typeface="宋体" panose="02010600030101010101" pitchFamily="2" charset="-122"/>
                <a:cs typeface="宋体" panose="02010600030101010101" pitchFamily="2" charset="-122"/>
                <a:sym typeface="+mn-ea"/>
              </a:rPr>
              <a:t>·</a:t>
            </a:r>
            <a:r>
              <a:rPr lang="zh-CN" altLang="en-US" b="1">
                <a:latin typeface="宋体" panose="02010600030101010101" pitchFamily="2" charset="-122"/>
                <a:ea typeface="宋体" panose="02010600030101010101" pitchFamily="2" charset="-122"/>
                <a:cs typeface="宋体" panose="02010600030101010101" pitchFamily="2" charset="-122"/>
                <a:sym typeface="+mn-ea"/>
              </a:rPr>
              <a:t>控盘双突破</a:t>
            </a:r>
            <a:r>
              <a:rPr lang="en-US" altLang="zh-CN" b="1">
                <a:latin typeface="宋体" panose="02010600030101010101" pitchFamily="2" charset="-122"/>
                <a:ea typeface="宋体" panose="02010600030101010101" pitchFamily="2" charset="-122"/>
                <a:cs typeface="宋体" panose="02010600030101010101" pitchFamily="2" charset="-122"/>
                <a:sym typeface="+mn-ea"/>
              </a:rPr>
              <a:t>·</a:t>
            </a:r>
            <a:r>
              <a:rPr lang="zh-CN" altLang="en-US" b="1">
                <a:latin typeface="宋体" panose="02010600030101010101" pitchFamily="2" charset="-122"/>
                <a:ea typeface="宋体" panose="02010600030101010101" pitchFamily="2" charset="-122"/>
                <a:cs typeface="宋体" panose="02010600030101010101" pitchFamily="2" charset="-122"/>
                <a:sym typeface="+mn-ea"/>
              </a:rPr>
              <a:t>水手突破紫色</a:t>
            </a:r>
            <a:endParaRPr lang="zh-CN" altLang="en-US">
              <a:latin typeface="楷体" panose="02010609060101010101" charset="-122"/>
              <a:ea typeface="楷体" panose="02010609060101010101" charset="-122"/>
              <a:cs typeface="楷体" panose="02010609060101010101" charset="-122"/>
            </a:endParaRPr>
          </a:p>
        </p:txBody>
      </p:sp>
      <p:pic>
        <p:nvPicPr>
          <p:cNvPr id="158722" name="Picture 2"/>
          <p:cNvPicPr>
            <a:picLocks noChangeAspect="1"/>
          </p:cNvPicPr>
          <p:nvPr/>
        </p:nvPicPr>
        <p:blipFill>
          <a:blip r:embed="rId1"/>
          <a:stretch>
            <a:fillRect/>
          </a:stretch>
        </p:blipFill>
        <p:spPr>
          <a:xfrm>
            <a:off x="2538095" y="1036320"/>
            <a:ext cx="6847840" cy="4353560"/>
          </a:xfrm>
          <a:prstGeom prst="rect">
            <a:avLst/>
          </a:prstGeom>
          <a:noFill/>
          <a:ln w="9525">
            <a:noFill/>
          </a:ln>
        </p:spPr>
      </p:pic>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627755" y="68580"/>
            <a:ext cx="6893560" cy="848995"/>
          </a:xfrm>
          <a:prstGeom prst="rect">
            <a:avLst/>
          </a:prstGeom>
          <a:noFill/>
        </p:spPr>
        <p:txBody>
          <a:bodyPr wrap="square" rtlCol="0">
            <a:noAutofit/>
          </a:bodyPr>
          <a:p>
            <a:r>
              <a:rPr lang="en-US" altLang="zh-CN"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r>
              <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认识双</a:t>
            </a:r>
            <a:r>
              <a:rPr lang="en-US" altLang="zh-CN"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B</a:t>
            </a:r>
            <a:endParaRPr lang="en-US" altLang="zh-CN"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6" name="文本框 5"/>
          <p:cNvSpPr txBox="1"/>
          <p:nvPr/>
        </p:nvSpPr>
        <p:spPr>
          <a:xfrm>
            <a:off x="8589645" y="1481455"/>
            <a:ext cx="3475990" cy="3463925"/>
          </a:xfrm>
          <a:prstGeom prst="rect">
            <a:avLst/>
          </a:prstGeom>
          <a:noFill/>
        </p:spPr>
        <p:txBody>
          <a:bodyPr wrap="square" rtlCol="0">
            <a:noAutofit/>
          </a:bodyPr>
          <a:p>
            <a:endParaRPr lang="zh-CN" altLang="en-US"/>
          </a:p>
        </p:txBody>
      </p:sp>
      <p:sp>
        <p:nvSpPr>
          <p:cNvPr id="4" name="文本框 3"/>
          <p:cNvSpPr txBox="1"/>
          <p:nvPr/>
        </p:nvSpPr>
        <p:spPr>
          <a:xfrm>
            <a:off x="690880" y="6150610"/>
            <a:ext cx="8823960" cy="576580"/>
          </a:xfrm>
          <a:prstGeom prst="rect">
            <a:avLst/>
          </a:prstGeom>
          <a:noFill/>
        </p:spPr>
        <p:txBody>
          <a:bodyPr wrap="square" rtlCol="0">
            <a:noAutofit/>
          </a:bodyPr>
          <a:p>
            <a:r>
              <a:rPr lang="en-US" altLang="zh-CN">
                <a:latin typeface="楷体" panose="02010609060101010101" charset="-122"/>
                <a:ea typeface="楷体" panose="02010609060101010101" charset="-122"/>
                <a:cs typeface="楷体" panose="02010609060101010101" charset="-122"/>
              </a:rPr>
              <a:t>                         </a:t>
            </a:r>
            <a:endParaRPr lang="zh-CN" altLang="en-US">
              <a:latin typeface="楷体" panose="02010609060101010101" charset="-122"/>
              <a:ea typeface="楷体" panose="02010609060101010101" charset="-122"/>
              <a:cs typeface="楷体" panose="02010609060101010101" charset="-122"/>
            </a:endParaRPr>
          </a:p>
        </p:txBody>
      </p:sp>
      <p:sp>
        <p:nvSpPr>
          <p:cNvPr id="3" name="文本框 2"/>
          <p:cNvSpPr txBox="1"/>
          <p:nvPr/>
        </p:nvSpPr>
        <p:spPr>
          <a:xfrm>
            <a:off x="447040" y="2059940"/>
            <a:ext cx="4064000" cy="706755"/>
          </a:xfrm>
          <a:prstGeom prst="rect">
            <a:avLst/>
          </a:prstGeom>
          <a:noFill/>
        </p:spPr>
        <p:txBody>
          <a:bodyPr wrap="square" rtlCol="0">
            <a:spAutoFit/>
          </a:bodyPr>
          <a:p>
            <a:endParaRPr lang="zh-CN" altLang="en-US" sz="2000" dirty="0" smtClean="0">
              <a:solidFill>
                <a:schemeClr val="tx1"/>
              </a:solidFill>
              <a:latin typeface="楷体" panose="02010609060101010101" charset="-122"/>
              <a:ea typeface="楷体" panose="02010609060101010101" charset="-122"/>
              <a:sym typeface="+mn-ea"/>
            </a:endParaRPr>
          </a:p>
          <a:p>
            <a:endParaRPr lang="zh-CN" altLang="en-US" sz="2000" dirty="0" smtClean="0">
              <a:solidFill>
                <a:schemeClr val="tx1"/>
              </a:solidFill>
              <a:latin typeface="楷体" panose="02010609060101010101" charset="-122"/>
              <a:ea typeface="楷体" panose="02010609060101010101" charset="-122"/>
              <a:sym typeface="+mn-ea"/>
            </a:endParaRPr>
          </a:p>
        </p:txBody>
      </p:sp>
      <p:pic>
        <p:nvPicPr>
          <p:cNvPr id="7" name="图片 6"/>
          <p:cNvPicPr>
            <a:picLocks noChangeAspect="1"/>
          </p:cNvPicPr>
          <p:nvPr/>
        </p:nvPicPr>
        <p:blipFill>
          <a:blip r:embed="rId1"/>
          <a:stretch>
            <a:fillRect/>
          </a:stretch>
        </p:blipFill>
        <p:spPr>
          <a:xfrm>
            <a:off x="2125980" y="1383030"/>
            <a:ext cx="7939405" cy="4091940"/>
          </a:xfrm>
          <a:prstGeom prst="rect">
            <a:avLst/>
          </a:prstGeom>
        </p:spPr>
      </p:pic>
      <p:sp>
        <p:nvSpPr>
          <p:cNvPr id="8" name="文本框 7"/>
          <p:cNvSpPr txBox="1"/>
          <p:nvPr/>
        </p:nvSpPr>
        <p:spPr>
          <a:xfrm>
            <a:off x="3047365" y="5593715"/>
            <a:ext cx="6096000" cy="1014730"/>
          </a:xfrm>
          <a:prstGeom prst="rect">
            <a:avLst/>
          </a:prstGeom>
          <a:noFill/>
        </p:spPr>
        <p:txBody>
          <a:bodyPr wrap="square" rtlCol="0" anchor="t">
            <a:spAutoFit/>
          </a:bodyPr>
          <a:p>
            <a:pPr algn="l"/>
            <a:r>
              <a:rPr lang="zh-CN" altLang="en-US" sz="2000" b="1">
                <a:solidFill>
                  <a:schemeClr val="tx1"/>
                </a:solidFill>
                <a:latin typeface="楷体" panose="02010609060101010101" charset="-122"/>
                <a:ea typeface="楷体" panose="02010609060101010101" charset="-122"/>
                <a:cs typeface="楷体" panose="02010609060101010101" charset="-122"/>
                <a:sym typeface="+mn-ea"/>
              </a:rPr>
              <a:t>双</a:t>
            </a:r>
            <a:r>
              <a:rPr lang="en-US" altLang="zh-CN" sz="2000" b="1">
                <a:solidFill>
                  <a:schemeClr val="tx1"/>
                </a:solidFill>
                <a:latin typeface="楷体" panose="02010609060101010101" charset="-122"/>
                <a:ea typeface="楷体" panose="02010609060101010101" charset="-122"/>
                <a:cs typeface="楷体" panose="02010609060101010101" charset="-122"/>
                <a:sym typeface="+mn-ea"/>
              </a:rPr>
              <a:t>B</a:t>
            </a:r>
            <a:r>
              <a:rPr lang="zh-CN" altLang="en-US" sz="2000" b="1">
                <a:solidFill>
                  <a:schemeClr val="tx1"/>
                </a:solidFill>
                <a:latin typeface="楷体" panose="02010609060101010101" charset="-122"/>
                <a:ea typeface="楷体" panose="02010609060101010101" charset="-122"/>
                <a:cs typeface="楷体" panose="02010609060101010101" charset="-122"/>
                <a:sym typeface="+mn-ea"/>
              </a:rPr>
              <a:t>点信号：</a:t>
            </a:r>
            <a:endParaRPr lang="zh-CN" altLang="en-US" sz="2000" b="1">
              <a:solidFill>
                <a:schemeClr val="tx1"/>
              </a:solidFill>
              <a:latin typeface="楷体" panose="02010609060101010101" charset="-122"/>
              <a:ea typeface="楷体" panose="02010609060101010101" charset="-122"/>
              <a:cs typeface="楷体" panose="02010609060101010101" charset="-122"/>
              <a:sym typeface="+mn-ea"/>
            </a:endParaRPr>
          </a:p>
          <a:p>
            <a:pPr algn="l"/>
            <a:r>
              <a:rPr lang="en-US" altLang="zh-CN" sz="2000" b="1">
                <a:solidFill>
                  <a:schemeClr val="tx1"/>
                </a:solidFill>
                <a:latin typeface="楷体" panose="02010609060101010101" charset="-122"/>
                <a:ea typeface="楷体" panose="02010609060101010101" charset="-122"/>
                <a:cs typeface="楷体" panose="02010609060101010101" charset="-122"/>
                <a:sym typeface="+mn-ea"/>
              </a:rPr>
              <a:t>1</a:t>
            </a:r>
            <a:r>
              <a:rPr lang="zh-CN" altLang="en-US" sz="2000" b="1">
                <a:solidFill>
                  <a:schemeClr val="tx1"/>
                </a:solidFill>
                <a:latin typeface="楷体" panose="02010609060101010101" charset="-122"/>
                <a:ea typeface="楷体" panose="02010609060101010101" charset="-122"/>
                <a:cs typeface="楷体" panose="02010609060101010101" charset="-122"/>
                <a:sym typeface="+mn-ea"/>
              </a:rPr>
              <a:t>、智能交易线出现红色</a:t>
            </a:r>
            <a:r>
              <a:rPr lang="en-US" altLang="zh-CN" sz="2000" b="1">
                <a:solidFill>
                  <a:schemeClr val="tx1"/>
                </a:solidFill>
                <a:latin typeface="楷体" panose="02010609060101010101" charset="-122"/>
                <a:ea typeface="楷体" panose="02010609060101010101" charset="-122"/>
                <a:cs typeface="楷体" panose="02010609060101010101" charset="-122"/>
                <a:sym typeface="+mn-ea"/>
              </a:rPr>
              <a:t>B</a:t>
            </a:r>
            <a:r>
              <a:rPr lang="zh-CN" altLang="en-US" sz="2000" b="1">
                <a:solidFill>
                  <a:schemeClr val="tx1"/>
                </a:solidFill>
                <a:latin typeface="楷体" panose="02010609060101010101" charset="-122"/>
                <a:ea typeface="楷体" panose="02010609060101010101" charset="-122"/>
                <a:cs typeface="楷体" panose="02010609060101010101" charset="-122"/>
                <a:sym typeface="+mn-ea"/>
              </a:rPr>
              <a:t>点，短线买入信号</a:t>
            </a:r>
            <a:endParaRPr lang="zh-CN" altLang="en-US" sz="2000" b="1">
              <a:solidFill>
                <a:schemeClr val="tx1"/>
              </a:solidFill>
              <a:latin typeface="楷体" panose="02010609060101010101" charset="-122"/>
              <a:ea typeface="楷体" panose="02010609060101010101" charset="-122"/>
              <a:cs typeface="楷体" panose="02010609060101010101" charset="-122"/>
              <a:sym typeface="+mn-ea"/>
            </a:endParaRPr>
          </a:p>
          <a:p>
            <a:pPr algn="l"/>
            <a:r>
              <a:rPr lang="en-US" altLang="zh-CN" sz="2000" b="1">
                <a:solidFill>
                  <a:schemeClr val="tx1"/>
                </a:solidFill>
                <a:latin typeface="楷体" panose="02010609060101010101" charset="-122"/>
                <a:ea typeface="楷体" panose="02010609060101010101" charset="-122"/>
                <a:cs typeface="楷体" panose="02010609060101010101" charset="-122"/>
                <a:sym typeface="+mn-ea"/>
              </a:rPr>
              <a:t>2</a:t>
            </a:r>
            <a:r>
              <a:rPr lang="zh-CN" altLang="en-US" sz="2000" b="1">
                <a:solidFill>
                  <a:schemeClr val="tx1"/>
                </a:solidFill>
                <a:latin typeface="楷体" panose="02010609060101010101" charset="-122"/>
                <a:ea typeface="楷体" panose="02010609060101010101" charset="-122"/>
                <a:cs typeface="楷体" panose="02010609060101010101" charset="-122"/>
                <a:sym typeface="+mn-ea"/>
              </a:rPr>
              <a:t>、慧眼</a:t>
            </a:r>
            <a:r>
              <a:rPr lang="en-US" altLang="zh-CN" sz="2000" b="1">
                <a:solidFill>
                  <a:schemeClr val="tx1"/>
                </a:solidFill>
                <a:latin typeface="楷体" panose="02010609060101010101" charset="-122"/>
                <a:ea typeface="楷体" panose="02010609060101010101" charset="-122"/>
                <a:cs typeface="楷体" panose="02010609060101010101" charset="-122"/>
                <a:sym typeface="+mn-ea"/>
              </a:rPr>
              <a:t>K</a:t>
            </a:r>
            <a:r>
              <a:rPr lang="zh-CN" altLang="en-US" sz="2000" b="1">
                <a:solidFill>
                  <a:schemeClr val="tx1"/>
                </a:solidFill>
                <a:latin typeface="楷体" panose="02010609060101010101" charset="-122"/>
                <a:ea typeface="楷体" panose="02010609060101010101" charset="-122"/>
                <a:cs typeface="楷体" panose="02010609060101010101" charset="-122"/>
                <a:sym typeface="+mn-ea"/>
              </a:rPr>
              <a:t>线出现黄色</a:t>
            </a:r>
            <a:r>
              <a:rPr lang="en-US" altLang="zh-CN" sz="2000" b="1">
                <a:solidFill>
                  <a:schemeClr val="tx1"/>
                </a:solidFill>
                <a:latin typeface="楷体" panose="02010609060101010101" charset="-122"/>
                <a:ea typeface="楷体" panose="02010609060101010101" charset="-122"/>
                <a:cs typeface="楷体" panose="02010609060101010101" charset="-122"/>
                <a:sym typeface="+mn-ea"/>
              </a:rPr>
              <a:t>B</a:t>
            </a:r>
            <a:r>
              <a:rPr lang="zh-CN" altLang="en-US" sz="2000" b="1">
                <a:solidFill>
                  <a:schemeClr val="tx1"/>
                </a:solidFill>
                <a:latin typeface="楷体" panose="02010609060101010101" charset="-122"/>
                <a:ea typeface="楷体" panose="02010609060101010101" charset="-122"/>
                <a:cs typeface="楷体" panose="02010609060101010101" charset="-122"/>
                <a:sym typeface="+mn-ea"/>
              </a:rPr>
              <a:t>点，中线买入信号</a:t>
            </a:r>
            <a:endParaRPr lang="zh-CN" altLang="en-US" sz="2000" b="1">
              <a:solidFill>
                <a:schemeClr val="tx1"/>
              </a:solidFill>
              <a:latin typeface="楷体" panose="02010609060101010101" charset="-122"/>
              <a:ea typeface="楷体" panose="02010609060101010101" charset="-122"/>
              <a:cs typeface="楷体" panose="02010609060101010101" charset="-122"/>
              <a:sym typeface="+mn-ea"/>
            </a:endParaRPr>
          </a:p>
        </p:txBody>
      </p:sp>
      <p:sp>
        <p:nvSpPr>
          <p:cNvPr id="9" name="文本框 8"/>
          <p:cNvSpPr txBox="1"/>
          <p:nvPr/>
        </p:nvSpPr>
        <p:spPr>
          <a:xfrm>
            <a:off x="234315" y="6832600"/>
            <a:ext cx="6096000" cy="275590"/>
          </a:xfrm>
          <a:prstGeom prst="rect">
            <a:avLst/>
          </a:prstGeom>
          <a:noFill/>
        </p:spPr>
        <p:txBody>
          <a:bodyPr wrap="square" rtlCol="0" anchor="t">
            <a:spAutoFit/>
          </a:bodyPr>
          <a:p>
            <a:r>
              <a:rPr lang="zh-CN" altLang="en-US" sz="1200">
                <a:solidFill>
                  <a:schemeClr val="bg1"/>
                </a:solidFill>
                <a:sym typeface="+mn-ea"/>
              </a:rPr>
              <a:t>经传多赢投资顾问：李建宏（</a:t>
            </a:r>
            <a:r>
              <a:rPr lang="en-US" altLang="zh-CN" sz="1200">
                <a:solidFill>
                  <a:schemeClr val="bg1"/>
                </a:solidFill>
                <a:sym typeface="+mn-ea"/>
              </a:rPr>
              <a:t>A1120619070009</a:t>
            </a:r>
            <a:r>
              <a:rPr lang="zh-CN" altLang="en-US" sz="1200">
                <a:solidFill>
                  <a:schemeClr val="bg1"/>
                </a:solidFill>
                <a:sym typeface="+mn-ea"/>
              </a:rPr>
              <a:t>）</a:t>
            </a:r>
            <a:endParaRPr lang="zh-CN" altLang="en-US" sz="1200">
              <a:solidFill>
                <a:schemeClr val="bg1"/>
              </a:solidFill>
              <a:sym typeface="+mn-ea"/>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627755" y="68580"/>
            <a:ext cx="6893560" cy="848995"/>
          </a:xfrm>
          <a:prstGeom prst="rect">
            <a:avLst/>
          </a:prstGeom>
          <a:noFill/>
        </p:spPr>
        <p:txBody>
          <a:bodyPr wrap="square" rtlCol="0">
            <a:noAutofit/>
          </a:bodyPr>
          <a:p>
            <a:r>
              <a:rPr lang="en-US" altLang="zh-CN"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r>
              <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双</a:t>
            </a:r>
            <a:r>
              <a:rPr lang="en-US" altLang="zh-CN"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B</a:t>
            </a:r>
            <a:r>
              <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启动龙头特征</a:t>
            </a:r>
            <a:endPar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6" name="文本框 5"/>
          <p:cNvSpPr txBox="1"/>
          <p:nvPr/>
        </p:nvSpPr>
        <p:spPr>
          <a:xfrm>
            <a:off x="8589645" y="1481455"/>
            <a:ext cx="3475990" cy="3463925"/>
          </a:xfrm>
          <a:prstGeom prst="rect">
            <a:avLst/>
          </a:prstGeom>
          <a:noFill/>
        </p:spPr>
        <p:txBody>
          <a:bodyPr wrap="square" rtlCol="0">
            <a:noAutofit/>
          </a:bodyPr>
          <a:p>
            <a:endParaRPr lang="zh-CN" altLang="en-US"/>
          </a:p>
        </p:txBody>
      </p:sp>
      <p:sp>
        <p:nvSpPr>
          <p:cNvPr id="4" name="文本框 3"/>
          <p:cNvSpPr txBox="1"/>
          <p:nvPr/>
        </p:nvSpPr>
        <p:spPr>
          <a:xfrm>
            <a:off x="690880" y="6150610"/>
            <a:ext cx="8823960" cy="576580"/>
          </a:xfrm>
          <a:prstGeom prst="rect">
            <a:avLst/>
          </a:prstGeom>
          <a:noFill/>
        </p:spPr>
        <p:txBody>
          <a:bodyPr wrap="square" rtlCol="0">
            <a:noAutofit/>
          </a:bodyPr>
          <a:p>
            <a:r>
              <a:rPr lang="en-US" altLang="zh-CN">
                <a:latin typeface="楷体" panose="02010609060101010101" charset="-122"/>
                <a:ea typeface="楷体" panose="02010609060101010101" charset="-122"/>
                <a:cs typeface="楷体" panose="02010609060101010101" charset="-122"/>
              </a:rPr>
              <a:t>                         </a:t>
            </a:r>
            <a:endParaRPr lang="zh-CN" altLang="en-US">
              <a:latin typeface="楷体" panose="02010609060101010101" charset="-122"/>
              <a:ea typeface="楷体" panose="02010609060101010101" charset="-122"/>
              <a:cs typeface="楷体" panose="02010609060101010101" charset="-122"/>
            </a:endParaRPr>
          </a:p>
        </p:txBody>
      </p:sp>
      <p:pic>
        <p:nvPicPr>
          <p:cNvPr id="7" name="图片 6"/>
          <p:cNvPicPr>
            <a:picLocks noChangeAspect="1"/>
          </p:cNvPicPr>
          <p:nvPr/>
        </p:nvPicPr>
        <p:blipFill>
          <a:blip r:embed="rId1"/>
          <a:stretch>
            <a:fillRect/>
          </a:stretch>
        </p:blipFill>
        <p:spPr>
          <a:xfrm>
            <a:off x="257175" y="1052195"/>
            <a:ext cx="7753985" cy="4838700"/>
          </a:xfrm>
          <a:prstGeom prst="rect">
            <a:avLst/>
          </a:prstGeom>
        </p:spPr>
      </p:pic>
      <p:sp>
        <p:nvSpPr>
          <p:cNvPr id="8" name="文本框 7"/>
          <p:cNvSpPr txBox="1"/>
          <p:nvPr/>
        </p:nvSpPr>
        <p:spPr>
          <a:xfrm>
            <a:off x="8011160" y="1443990"/>
            <a:ext cx="3906520" cy="3969385"/>
          </a:xfrm>
          <a:prstGeom prst="rect">
            <a:avLst/>
          </a:prstGeom>
          <a:noFill/>
        </p:spPr>
        <p:txBody>
          <a:bodyPr wrap="square" rtlCol="0">
            <a:spAutoFit/>
          </a:bodyPr>
          <a:p>
            <a:r>
              <a:rPr lang="en-US" altLang="zh-CN" b="1" dirty="0" smtClean="0">
                <a:latin typeface="楷体" panose="02010609060101010101" charset="-122"/>
                <a:ea typeface="楷体" panose="02010609060101010101" charset="-122"/>
                <a:sym typeface="+mn-ea"/>
              </a:rPr>
              <a:t>1.</a:t>
            </a:r>
            <a:r>
              <a:rPr lang="zh-CN" altLang="en-US" b="1" dirty="0" smtClean="0">
                <a:latin typeface="楷体" panose="02010609060101010101" charset="-122"/>
                <a:ea typeface="楷体" panose="02010609060101010101" charset="-122"/>
                <a:sym typeface="+mn-ea"/>
              </a:rPr>
              <a:t>双</a:t>
            </a:r>
            <a:r>
              <a:rPr lang="en-US" altLang="zh-CN" b="1" dirty="0" smtClean="0">
                <a:latin typeface="楷体" panose="02010609060101010101" charset="-122"/>
                <a:ea typeface="楷体" panose="02010609060101010101" charset="-122"/>
                <a:sym typeface="+mn-ea"/>
              </a:rPr>
              <a:t>B</a:t>
            </a:r>
            <a:r>
              <a:rPr lang="zh-CN" altLang="en-US" b="1" dirty="0" smtClean="0">
                <a:latin typeface="楷体" panose="02010609060101010101" charset="-122"/>
                <a:ea typeface="楷体" panose="02010609060101010101" charset="-122"/>
                <a:sym typeface="+mn-ea"/>
              </a:rPr>
              <a:t>点启动（</a:t>
            </a:r>
            <a:r>
              <a:rPr lang="zh-CN" altLang="en-US" b="1" dirty="0" smtClean="0">
                <a:solidFill>
                  <a:srgbClr val="FF0000"/>
                </a:solidFill>
                <a:latin typeface="楷体" panose="02010609060101010101" charset="-122"/>
                <a:ea typeface="楷体" panose="02010609060101010101" charset="-122"/>
                <a:sym typeface="+mn-ea"/>
              </a:rPr>
              <a:t>红</a:t>
            </a:r>
            <a:r>
              <a:rPr lang="en-US" altLang="zh-CN" b="1" dirty="0" smtClean="0">
                <a:solidFill>
                  <a:srgbClr val="FF0000"/>
                </a:solidFill>
                <a:latin typeface="楷体" panose="02010609060101010101" charset="-122"/>
                <a:ea typeface="楷体" panose="02010609060101010101" charset="-122"/>
                <a:sym typeface="+mn-ea"/>
              </a:rPr>
              <a:t>B</a:t>
            </a:r>
            <a:r>
              <a:rPr lang="zh-CN" altLang="en-US" b="1" dirty="0" smtClean="0">
                <a:solidFill>
                  <a:srgbClr val="FF0000"/>
                </a:solidFill>
                <a:latin typeface="楷体" panose="02010609060101010101" charset="-122"/>
                <a:ea typeface="楷体" panose="02010609060101010101" charset="-122"/>
                <a:sym typeface="+mn-ea"/>
              </a:rPr>
              <a:t>点</a:t>
            </a:r>
            <a:r>
              <a:rPr lang="zh-CN" altLang="en-US" b="1" dirty="0" smtClean="0">
                <a:latin typeface="楷体" panose="02010609060101010101" charset="-122"/>
                <a:ea typeface="楷体" panose="02010609060101010101" charset="-122"/>
                <a:sym typeface="+mn-ea"/>
              </a:rPr>
              <a:t>短线买点、</a:t>
            </a:r>
            <a:r>
              <a:rPr lang="zh-CN" altLang="en-US" b="1" dirty="0" smtClean="0">
                <a:solidFill>
                  <a:srgbClr val="FFC000"/>
                </a:solidFill>
                <a:latin typeface="楷体" panose="02010609060101010101" charset="-122"/>
                <a:ea typeface="楷体" panose="02010609060101010101" charset="-122"/>
                <a:sym typeface="+mn-ea"/>
              </a:rPr>
              <a:t>黄</a:t>
            </a:r>
            <a:r>
              <a:rPr lang="en-US" altLang="zh-CN" b="1" dirty="0" smtClean="0">
                <a:solidFill>
                  <a:srgbClr val="FFC000"/>
                </a:solidFill>
                <a:latin typeface="楷体" panose="02010609060101010101" charset="-122"/>
                <a:ea typeface="楷体" panose="02010609060101010101" charset="-122"/>
                <a:sym typeface="+mn-ea"/>
              </a:rPr>
              <a:t>B</a:t>
            </a:r>
            <a:r>
              <a:rPr lang="zh-CN" altLang="en-US" b="1" dirty="0" smtClean="0">
                <a:solidFill>
                  <a:srgbClr val="FFC000"/>
                </a:solidFill>
                <a:latin typeface="楷体" panose="02010609060101010101" charset="-122"/>
                <a:ea typeface="楷体" panose="02010609060101010101" charset="-122"/>
                <a:sym typeface="+mn-ea"/>
              </a:rPr>
              <a:t>点</a:t>
            </a:r>
            <a:r>
              <a:rPr lang="zh-CN" altLang="en-US" b="1" dirty="0" smtClean="0">
                <a:latin typeface="楷体" panose="02010609060101010101" charset="-122"/>
                <a:ea typeface="楷体" panose="02010609060101010101" charset="-122"/>
                <a:sym typeface="+mn-ea"/>
              </a:rPr>
              <a:t>中线买点），代表短线、中线转折点出现，低位启动信号</a:t>
            </a:r>
            <a:endParaRPr lang="zh-CN" altLang="en-US" b="1" dirty="0" smtClean="0">
              <a:solidFill>
                <a:schemeClr val="tx1"/>
              </a:solidFill>
              <a:latin typeface="楷体" panose="02010609060101010101" charset="-122"/>
              <a:ea typeface="楷体" panose="02010609060101010101" charset="-122"/>
              <a:sym typeface="+mn-ea"/>
            </a:endParaRPr>
          </a:p>
          <a:p>
            <a:endParaRPr lang="zh-CN" altLang="en-US" b="1" dirty="0" smtClean="0">
              <a:solidFill>
                <a:schemeClr val="tx1"/>
              </a:solidFill>
              <a:latin typeface="楷体" panose="02010609060101010101" charset="-122"/>
              <a:ea typeface="楷体" panose="02010609060101010101" charset="-122"/>
              <a:sym typeface="+mn-ea"/>
            </a:endParaRPr>
          </a:p>
          <a:p>
            <a:pPr algn="l">
              <a:buClrTx/>
              <a:buSzTx/>
              <a:buFontTx/>
            </a:pPr>
            <a:r>
              <a:rPr lang="en-US" altLang="zh-CN" b="1" dirty="0" smtClean="0">
                <a:latin typeface="楷体" panose="02010609060101010101" charset="-122"/>
                <a:ea typeface="楷体" panose="02010609060101010101" charset="-122"/>
                <a:sym typeface="+mn-ea"/>
              </a:rPr>
              <a:t>2.</a:t>
            </a:r>
            <a:r>
              <a:rPr lang="zh-CN" altLang="en-US" b="1" dirty="0" smtClean="0">
                <a:solidFill>
                  <a:srgbClr val="B000F4"/>
                </a:solidFill>
                <a:latin typeface="楷体" panose="02010609060101010101" charset="-122"/>
                <a:ea typeface="楷体" panose="02010609060101010101" charset="-122"/>
                <a:sym typeface="+mn-ea"/>
              </a:rPr>
              <a:t>主力状态紫柱</a:t>
            </a:r>
            <a:r>
              <a:rPr lang="zh-CN" altLang="en-US" b="1" dirty="0" smtClean="0">
                <a:latin typeface="楷体" panose="02010609060101010101" charset="-122"/>
                <a:ea typeface="楷体" panose="02010609060101010101" charset="-122"/>
                <a:sym typeface="+mn-ea"/>
              </a:rPr>
              <a:t>出现，代表游资入场，</a:t>
            </a:r>
            <a:endParaRPr lang="zh-CN" altLang="en-US" b="1" dirty="0" smtClean="0">
              <a:latin typeface="楷体" panose="02010609060101010101" charset="-122"/>
              <a:ea typeface="楷体" panose="02010609060101010101" charset="-122"/>
              <a:sym typeface="+mn-ea"/>
            </a:endParaRPr>
          </a:p>
          <a:p>
            <a:pPr algn="l">
              <a:buClrTx/>
              <a:buSzTx/>
              <a:buFontTx/>
            </a:pPr>
            <a:r>
              <a:rPr lang="zh-CN" altLang="en-US" b="1" dirty="0" smtClean="0">
                <a:latin typeface="楷体" panose="02010609060101010101" charset="-122"/>
                <a:ea typeface="楷体" panose="02010609060101010101" charset="-122"/>
              </a:rPr>
              <a:t>游资资金会让股价活跃起来，具备的爆发力</a:t>
            </a:r>
            <a:endParaRPr lang="zh-CN" altLang="en-US" b="1" dirty="0" smtClean="0">
              <a:latin typeface="楷体" panose="02010609060101010101" charset="-122"/>
              <a:ea typeface="楷体" panose="02010609060101010101" charset="-122"/>
            </a:endParaRPr>
          </a:p>
          <a:p>
            <a:pPr algn="l">
              <a:buClrTx/>
              <a:buSzTx/>
              <a:buFontTx/>
            </a:pPr>
            <a:endParaRPr lang="zh-CN" altLang="en-US" b="1" dirty="0" smtClean="0">
              <a:latin typeface="楷体" panose="02010609060101010101" charset="-122"/>
              <a:ea typeface="楷体" panose="02010609060101010101" charset="-122"/>
            </a:endParaRPr>
          </a:p>
          <a:p>
            <a:pPr algn="l">
              <a:buClrTx/>
              <a:buSzTx/>
              <a:buFontTx/>
            </a:pPr>
            <a:r>
              <a:rPr lang="en-US" altLang="zh-CN" b="1" dirty="0" smtClean="0">
                <a:latin typeface="楷体" panose="02010609060101010101" charset="-122"/>
                <a:ea typeface="楷体" panose="02010609060101010101" charset="-122"/>
              </a:rPr>
              <a:t>3.</a:t>
            </a:r>
            <a:r>
              <a:rPr lang="zh-CN" altLang="en-US" b="1" dirty="0" smtClean="0">
                <a:solidFill>
                  <a:srgbClr val="B000F4"/>
                </a:solidFill>
                <a:latin typeface="楷体" panose="02010609060101010101" charset="-122"/>
                <a:ea typeface="楷体" panose="02010609060101010101" charset="-122"/>
              </a:rPr>
              <a:t>主力动向变紫</a:t>
            </a:r>
            <a:r>
              <a:rPr lang="zh-CN" altLang="en-US" b="1" dirty="0" smtClean="0">
                <a:latin typeface="楷体" panose="02010609060101010101" charset="-122"/>
                <a:ea typeface="楷体" panose="02010609060101010101" charset="-122"/>
              </a:rPr>
              <a:t>，代表大资金主动扫码抢筹，往往主力看好后市走势才会有这个动作</a:t>
            </a:r>
            <a:endParaRPr lang="zh-CN" altLang="en-US" b="1" dirty="0" smtClean="0">
              <a:latin typeface="楷体" panose="02010609060101010101" charset="-122"/>
              <a:ea typeface="楷体" panose="02010609060101010101" charset="-122"/>
            </a:endParaRPr>
          </a:p>
          <a:p>
            <a:pPr algn="l">
              <a:buClrTx/>
              <a:buSzTx/>
              <a:buFontTx/>
            </a:pPr>
            <a:endParaRPr lang="zh-CN" altLang="en-US" b="1" dirty="0" smtClean="0">
              <a:latin typeface="楷体" panose="02010609060101010101" charset="-122"/>
              <a:ea typeface="楷体" panose="02010609060101010101" charset="-122"/>
            </a:endParaRPr>
          </a:p>
          <a:p>
            <a:pPr algn="l">
              <a:buClrTx/>
              <a:buSzTx/>
              <a:buFontTx/>
            </a:pPr>
            <a:r>
              <a:rPr lang="en-US" altLang="zh-CN" b="1" dirty="0" smtClean="0">
                <a:latin typeface="楷体" panose="02010609060101010101" charset="-122"/>
                <a:ea typeface="楷体" panose="02010609060101010101" charset="-122"/>
              </a:rPr>
              <a:t>4.</a:t>
            </a:r>
            <a:r>
              <a:rPr lang="zh-CN" altLang="en-US" b="1" dirty="0" smtClean="0">
                <a:solidFill>
                  <a:srgbClr val="0070C0"/>
                </a:solidFill>
                <a:latin typeface="楷体" panose="02010609060101010101" charset="-122"/>
                <a:ea typeface="楷体" panose="02010609060101010101" charset="-122"/>
              </a:rPr>
              <a:t>蓝线上移</a:t>
            </a:r>
            <a:r>
              <a:rPr lang="zh-CN" altLang="en-US" b="1" dirty="0" smtClean="0">
                <a:latin typeface="楷体" panose="02010609060101010101" charset="-122"/>
                <a:ea typeface="楷体" panose="02010609060101010101" charset="-122"/>
              </a:rPr>
              <a:t>，代表买入和持股信号，股价在蓝线上方，短线维持强势趋势</a:t>
            </a:r>
            <a:endParaRPr lang="zh-CN" altLang="en-US" b="1" dirty="0" smtClean="0">
              <a:latin typeface="楷体" panose="02010609060101010101" charset="-122"/>
              <a:ea typeface="楷体" panose="02010609060101010101" charset="-122"/>
            </a:endParaRPr>
          </a:p>
        </p:txBody>
      </p:sp>
      <p:sp>
        <p:nvSpPr>
          <p:cNvPr id="9" name="文本框 8"/>
          <p:cNvSpPr txBox="1"/>
          <p:nvPr/>
        </p:nvSpPr>
        <p:spPr>
          <a:xfrm>
            <a:off x="257175" y="6209665"/>
            <a:ext cx="6096000" cy="275590"/>
          </a:xfrm>
          <a:prstGeom prst="rect">
            <a:avLst/>
          </a:prstGeom>
          <a:noFill/>
        </p:spPr>
        <p:txBody>
          <a:bodyPr wrap="square" rtlCol="0" anchor="t">
            <a:spAutoFit/>
          </a:bodyPr>
          <a:p>
            <a:r>
              <a:rPr lang="zh-CN" altLang="en-US" sz="1200">
                <a:solidFill>
                  <a:schemeClr val="bg1"/>
                </a:solidFill>
                <a:sym typeface="+mn-ea"/>
              </a:rPr>
              <a:t>经传多赢投资顾问：李建宏（</a:t>
            </a:r>
            <a:r>
              <a:rPr lang="en-US" altLang="zh-CN" sz="1200">
                <a:solidFill>
                  <a:schemeClr val="bg1"/>
                </a:solidFill>
                <a:sym typeface="+mn-ea"/>
              </a:rPr>
              <a:t>A1120619070009</a:t>
            </a:r>
            <a:r>
              <a:rPr lang="zh-CN" altLang="en-US" sz="1200">
                <a:solidFill>
                  <a:schemeClr val="bg1"/>
                </a:solidFill>
                <a:sym typeface="+mn-ea"/>
              </a:rPr>
              <a:t>）</a:t>
            </a:r>
            <a:endParaRPr lang="zh-CN" altLang="en-US" sz="1200">
              <a:solidFill>
                <a:schemeClr val="bg1"/>
              </a:solidFill>
              <a:sym typeface="+mn-ea"/>
            </a:endParaRPr>
          </a:p>
        </p:txBody>
      </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557270" y="131445"/>
            <a:ext cx="4491990" cy="432435"/>
          </a:xfrm>
          <a:prstGeom prst="rect">
            <a:avLst/>
          </a:prstGeom>
          <a:noFill/>
        </p:spPr>
        <p:txBody>
          <a:bodyPr wrap="square" rtlCol="0">
            <a:noAutofit/>
          </a:bodyPr>
          <a:p>
            <a:r>
              <a:rPr lang="en-US" altLang="zh-CN"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r>
              <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选龙头股</a:t>
            </a:r>
            <a:endPar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7" name="文本框 6"/>
          <p:cNvSpPr txBox="1"/>
          <p:nvPr/>
        </p:nvSpPr>
        <p:spPr>
          <a:xfrm>
            <a:off x="5047615" y="6207760"/>
            <a:ext cx="5946140" cy="1784350"/>
          </a:xfrm>
          <a:prstGeom prst="rect">
            <a:avLst/>
          </a:prstGeom>
          <a:noFill/>
        </p:spPr>
        <p:txBody>
          <a:bodyPr wrap="square" rtlCol="0">
            <a:noAutofit/>
          </a:bodyPr>
          <a:p>
            <a:endParaRPr lang="en-US" altLang="zh-CN" sz="1200"/>
          </a:p>
        </p:txBody>
      </p:sp>
      <p:pic>
        <p:nvPicPr>
          <p:cNvPr id="4" name="图片 3"/>
          <p:cNvPicPr>
            <a:picLocks noChangeAspect="1"/>
          </p:cNvPicPr>
          <p:nvPr/>
        </p:nvPicPr>
        <p:blipFill>
          <a:blip r:embed="rId1"/>
          <a:stretch>
            <a:fillRect/>
          </a:stretch>
        </p:blipFill>
        <p:spPr>
          <a:xfrm>
            <a:off x="1384935" y="951865"/>
            <a:ext cx="9608820" cy="5255895"/>
          </a:xfrm>
          <a:prstGeom prst="rect">
            <a:avLst/>
          </a:prstGeom>
        </p:spPr>
      </p:pic>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627755" y="68580"/>
            <a:ext cx="6893560" cy="848995"/>
          </a:xfrm>
          <a:prstGeom prst="rect">
            <a:avLst/>
          </a:prstGeom>
          <a:noFill/>
        </p:spPr>
        <p:txBody>
          <a:bodyPr wrap="square" rtlCol="0">
            <a:noAutofit/>
          </a:bodyPr>
          <a:p>
            <a:r>
              <a:rPr lang="en-US" altLang="zh-CN"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r>
              <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龙头精选要素</a:t>
            </a:r>
            <a:endPar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6" name="文本框 5"/>
          <p:cNvSpPr txBox="1"/>
          <p:nvPr/>
        </p:nvSpPr>
        <p:spPr>
          <a:xfrm>
            <a:off x="989965" y="1306830"/>
            <a:ext cx="11075670" cy="5053965"/>
          </a:xfrm>
          <a:prstGeom prst="rect">
            <a:avLst/>
          </a:prstGeom>
          <a:noFill/>
        </p:spPr>
        <p:txBody>
          <a:bodyPr wrap="square" rtlCol="0">
            <a:noAutofit/>
          </a:bodyPr>
          <a:p>
            <a:r>
              <a:rPr lang="en-US" altLang="zh-CN"/>
              <a:t>1</a:t>
            </a:r>
            <a:r>
              <a:rPr lang="zh-CN" altLang="en-US"/>
              <a:t>、实体涨停板，双龙更佳</a:t>
            </a:r>
            <a:endParaRPr lang="zh-CN" altLang="en-US"/>
          </a:p>
          <a:p>
            <a:r>
              <a:rPr lang="en-US" altLang="zh-CN"/>
              <a:t>2</a:t>
            </a:r>
            <a:r>
              <a:rPr lang="zh-CN" altLang="en-US"/>
              <a:t>、底部筹码集中，没松动</a:t>
            </a:r>
            <a:endParaRPr lang="zh-CN" altLang="en-US"/>
          </a:p>
          <a:p>
            <a:r>
              <a:rPr lang="en-US" altLang="zh-CN"/>
              <a:t>3</a:t>
            </a:r>
            <a:r>
              <a:rPr lang="zh-CN" altLang="en-US"/>
              <a:t>、震荡回调过程中资金红肥绿瘦，控盘增加</a:t>
            </a:r>
            <a:endParaRPr lang="zh-CN" altLang="en-US"/>
          </a:p>
          <a:p>
            <a:r>
              <a:rPr lang="en-US" altLang="zh-CN"/>
              <a:t>4</a:t>
            </a:r>
            <a:r>
              <a:rPr lang="zh-CN" altLang="en-US"/>
              <a:t>、优选第一波启动后回踩</a:t>
            </a:r>
            <a:endParaRPr lang="zh-CN" altLang="en-US"/>
          </a:p>
          <a:p>
            <a:endParaRPr lang="zh-CN" altLang="en-US"/>
          </a:p>
          <a:p>
            <a:endParaRPr lang="zh-CN" altLang="en-US"/>
          </a:p>
          <a:p>
            <a:endParaRPr lang="zh-CN" altLang="en-US"/>
          </a:p>
          <a:p>
            <a:r>
              <a:rPr lang="zh-CN" altLang="en-US">
                <a:solidFill>
                  <a:srgbClr val="FF0000"/>
                </a:solidFill>
              </a:rPr>
              <a:t>买点信号（水下低吸）</a:t>
            </a:r>
            <a:endParaRPr lang="zh-CN" altLang="en-US">
              <a:solidFill>
                <a:srgbClr val="FF0000"/>
              </a:solidFill>
            </a:endParaRPr>
          </a:p>
          <a:p>
            <a:endParaRPr lang="zh-CN" altLang="en-US"/>
          </a:p>
          <a:p>
            <a:r>
              <a:rPr lang="en-US" altLang="zh-CN"/>
              <a:t>1</a:t>
            </a:r>
            <a:r>
              <a:rPr lang="zh-CN" altLang="en-US"/>
              <a:t>、回踩支撑，强势行情回踩</a:t>
            </a:r>
            <a:r>
              <a:rPr lang="en-US" altLang="zh-CN"/>
              <a:t>5</a:t>
            </a:r>
            <a:r>
              <a:rPr lang="zh-CN" altLang="en-US"/>
              <a:t>日线</a:t>
            </a:r>
            <a:r>
              <a:rPr lang="en-US" altLang="zh-CN"/>
              <a:t>/</a:t>
            </a:r>
            <a:r>
              <a:rPr lang="zh-CN" altLang="en-US"/>
              <a:t>蓝线</a:t>
            </a:r>
            <a:r>
              <a:rPr lang="en-US" altLang="zh-CN"/>
              <a:t>/</a:t>
            </a:r>
            <a:r>
              <a:rPr lang="zh-CN" altLang="en-US"/>
              <a:t>缺口</a:t>
            </a:r>
            <a:endParaRPr lang="zh-CN" altLang="en-US"/>
          </a:p>
          <a:p>
            <a:r>
              <a:rPr lang="en-US" altLang="zh-CN"/>
              <a:t>2</a:t>
            </a:r>
            <a:r>
              <a:rPr lang="zh-CN" altLang="en-US"/>
              <a:t>、金叉、蓝线</a:t>
            </a:r>
            <a:r>
              <a:rPr lang="en-US" altLang="zh-CN"/>
              <a:t>/</a:t>
            </a:r>
            <a:r>
              <a:rPr lang="zh-CN" altLang="en-US"/>
              <a:t>熊线上移代表启动，是加仓信号</a:t>
            </a:r>
            <a:endParaRPr lang="zh-CN" altLang="en-US"/>
          </a:p>
          <a:p>
            <a:r>
              <a:rPr lang="en-US" altLang="zh-CN"/>
              <a:t>3</a:t>
            </a:r>
            <a:r>
              <a:rPr lang="zh-CN" altLang="en-US"/>
              <a:t>、盘中</a:t>
            </a:r>
            <a:r>
              <a:rPr lang="en-US" altLang="zh-CN"/>
              <a:t>T0</a:t>
            </a:r>
            <a:r>
              <a:rPr lang="zh-CN" altLang="en-US"/>
              <a:t>买点</a:t>
            </a:r>
            <a:endParaRPr lang="zh-CN" altLang="en-US"/>
          </a:p>
          <a:p>
            <a:endParaRPr lang="zh-CN" altLang="en-US"/>
          </a:p>
          <a:p>
            <a:r>
              <a:rPr lang="zh-CN" altLang="en-US">
                <a:solidFill>
                  <a:srgbClr val="FF0000"/>
                </a:solidFill>
              </a:rPr>
              <a:t>卖点信号（有盈利卖出都是正确）</a:t>
            </a:r>
            <a:endParaRPr lang="zh-CN" altLang="en-US">
              <a:solidFill>
                <a:srgbClr val="FF0000"/>
              </a:solidFill>
            </a:endParaRPr>
          </a:p>
          <a:p>
            <a:r>
              <a:rPr lang="en-US" altLang="zh-CN"/>
              <a:t>1</a:t>
            </a:r>
            <a:r>
              <a:rPr lang="zh-CN" altLang="en-US"/>
              <a:t>、若是把握到涨停板个股，第二天不能继续封板，则是减仓信号</a:t>
            </a:r>
            <a:endParaRPr lang="zh-CN" altLang="en-US"/>
          </a:p>
          <a:p>
            <a:r>
              <a:rPr lang="en-US" altLang="zh-CN"/>
              <a:t>2</a:t>
            </a:r>
            <a:r>
              <a:rPr lang="zh-CN" altLang="en-US"/>
              <a:t>、前高压力</a:t>
            </a:r>
            <a:endParaRPr lang="zh-CN" altLang="en-US"/>
          </a:p>
          <a:p>
            <a:r>
              <a:rPr lang="en-US" altLang="zh-CN"/>
              <a:t>3</a:t>
            </a:r>
            <a:r>
              <a:rPr lang="zh-CN" altLang="en-US"/>
              <a:t>、熊线兜底</a:t>
            </a:r>
            <a:endParaRPr lang="zh-CN" altLang="en-US"/>
          </a:p>
          <a:p>
            <a:endParaRPr lang="zh-CN" altLang="en-US"/>
          </a:p>
          <a:p>
            <a:endParaRPr lang="zh-CN" altLang="en-US"/>
          </a:p>
          <a:p>
            <a:endParaRPr lang="zh-CN" altLang="en-US"/>
          </a:p>
        </p:txBody>
      </p:sp>
      <p:sp>
        <p:nvSpPr>
          <p:cNvPr id="4" name="文本框 3"/>
          <p:cNvSpPr txBox="1"/>
          <p:nvPr/>
        </p:nvSpPr>
        <p:spPr>
          <a:xfrm>
            <a:off x="1924050" y="5903595"/>
            <a:ext cx="8214995" cy="732155"/>
          </a:xfrm>
          <a:prstGeom prst="rect">
            <a:avLst/>
          </a:prstGeom>
          <a:noFill/>
        </p:spPr>
        <p:txBody>
          <a:bodyPr wrap="square" rtlCol="0">
            <a:noAutofit/>
          </a:bodyPr>
          <a:p>
            <a:endParaRPr lang="zh-CN" altLang="en-US" dirty="0" smtClean="0">
              <a:solidFill>
                <a:schemeClr val="tx1"/>
              </a:solidFill>
              <a:sym typeface="+mn-ea"/>
            </a:endParaRPr>
          </a:p>
        </p:txBody>
      </p:sp>
      <p:pic>
        <p:nvPicPr>
          <p:cNvPr id="3" name="图片 2"/>
          <p:cNvPicPr>
            <a:picLocks noChangeAspect="1"/>
          </p:cNvPicPr>
          <p:nvPr/>
        </p:nvPicPr>
        <p:blipFill>
          <a:blip r:embed="rId1"/>
          <a:stretch>
            <a:fillRect/>
          </a:stretch>
        </p:blipFill>
        <p:spPr>
          <a:xfrm>
            <a:off x="7670165" y="917575"/>
            <a:ext cx="4663440" cy="4413250"/>
          </a:xfrm>
          <a:prstGeom prst="rect">
            <a:avLst/>
          </a:prstGeom>
        </p:spPr>
      </p:pic>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557270" y="131445"/>
            <a:ext cx="4491990" cy="432435"/>
          </a:xfrm>
          <a:prstGeom prst="rect">
            <a:avLst/>
          </a:prstGeom>
          <a:noFill/>
        </p:spPr>
        <p:txBody>
          <a:bodyPr wrap="square" rtlCol="0">
            <a:noAutofit/>
          </a:bodyPr>
          <a:p>
            <a:r>
              <a:rPr lang="en-US" altLang="zh-CN"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r>
              <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用户反馈</a:t>
            </a:r>
            <a:endPar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7" name="文本框 6"/>
          <p:cNvSpPr txBox="1"/>
          <p:nvPr/>
        </p:nvSpPr>
        <p:spPr>
          <a:xfrm>
            <a:off x="5047615" y="6207760"/>
            <a:ext cx="5946140" cy="1784350"/>
          </a:xfrm>
          <a:prstGeom prst="rect">
            <a:avLst/>
          </a:prstGeom>
          <a:noFill/>
        </p:spPr>
        <p:txBody>
          <a:bodyPr wrap="square" rtlCol="0">
            <a:noAutofit/>
          </a:bodyPr>
          <a:p>
            <a:r>
              <a:rPr lang="zh-CN" altLang="en-US" sz="1200"/>
              <a:t>以上为特定客户、特定时间区间的历史业绩，个别情况不代表普遍现象，个股历史涨幅不预示其未来表现，过往收益亦不代表未来收益承诺。市场有风险，投资需谨慎</a:t>
            </a:r>
            <a:r>
              <a:rPr lang="en-US" altLang="zh-CN" sz="1200"/>
              <a:t>!</a:t>
            </a:r>
            <a:endParaRPr lang="en-US" altLang="zh-CN" sz="1200"/>
          </a:p>
        </p:txBody>
      </p:sp>
      <p:pic>
        <p:nvPicPr>
          <p:cNvPr id="2" name="图片 1"/>
          <p:cNvPicPr>
            <a:picLocks noChangeAspect="1"/>
          </p:cNvPicPr>
          <p:nvPr/>
        </p:nvPicPr>
        <p:blipFill>
          <a:blip r:embed="rId1"/>
          <a:stretch>
            <a:fillRect/>
          </a:stretch>
        </p:blipFill>
        <p:spPr>
          <a:xfrm>
            <a:off x="558800" y="854075"/>
            <a:ext cx="5073650" cy="5139690"/>
          </a:xfrm>
          <a:prstGeom prst="rect">
            <a:avLst/>
          </a:prstGeom>
        </p:spPr>
      </p:pic>
      <p:pic>
        <p:nvPicPr>
          <p:cNvPr id="5" name="图片 4"/>
          <p:cNvPicPr>
            <a:picLocks noChangeAspect="1"/>
          </p:cNvPicPr>
          <p:nvPr/>
        </p:nvPicPr>
        <p:blipFill>
          <a:blip r:embed="rId2"/>
          <a:stretch>
            <a:fillRect/>
          </a:stretch>
        </p:blipFill>
        <p:spPr>
          <a:xfrm>
            <a:off x="6052820" y="854075"/>
            <a:ext cx="4558030" cy="5341620"/>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557270" y="131445"/>
            <a:ext cx="4491990" cy="432435"/>
          </a:xfrm>
          <a:prstGeom prst="rect">
            <a:avLst/>
          </a:prstGeom>
          <a:noFill/>
        </p:spPr>
        <p:txBody>
          <a:bodyPr wrap="square" rtlCol="0">
            <a:noAutofit/>
          </a:bodyPr>
          <a:p>
            <a:r>
              <a:rPr lang="en-US" altLang="zh-CN"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r>
              <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用户反馈</a:t>
            </a:r>
            <a:endPar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7" name="文本框 6"/>
          <p:cNvSpPr txBox="1"/>
          <p:nvPr/>
        </p:nvSpPr>
        <p:spPr>
          <a:xfrm>
            <a:off x="5047615" y="6207760"/>
            <a:ext cx="5946140" cy="1784350"/>
          </a:xfrm>
          <a:prstGeom prst="rect">
            <a:avLst/>
          </a:prstGeom>
          <a:noFill/>
        </p:spPr>
        <p:txBody>
          <a:bodyPr wrap="square" rtlCol="0">
            <a:noAutofit/>
          </a:bodyPr>
          <a:p>
            <a:r>
              <a:rPr lang="zh-CN" altLang="en-US" sz="1200"/>
              <a:t>以上为特定客户、特定时间区间的历史业绩，个别情况不代表普遍现象，个股历史涨幅不预示其未来表现，过往收益亦不代表未来收益承诺。市场有风险，投资需谨慎</a:t>
            </a:r>
            <a:r>
              <a:rPr lang="en-US" altLang="zh-CN" sz="1200"/>
              <a:t>!</a:t>
            </a:r>
            <a:endParaRPr lang="en-US" altLang="zh-CN" sz="1200"/>
          </a:p>
        </p:txBody>
      </p:sp>
      <p:pic>
        <p:nvPicPr>
          <p:cNvPr id="2" name="图片 1"/>
          <p:cNvPicPr>
            <a:picLocks noChangeAspect="1"/>
          </p:cNvPicPr>
          <p:nvPr/>
        </p:nvPicPr>
        <p:blipFill>
          <a:blip r:embed="rId1"/>
          <a:stretch>
            <a:fillRect/>
          </a:stretch>
        </p:blipFill>
        <p:spPr>
          <a:xfrm>
            <a:off x="2850515" y="1173480"/>
            <a:ext cx="9533255" cy="5034280"/>
          </a:xfrm>
          <a:prstGeom prst="rect">
            <a:avLst/>
          </a:prstGeom>
        </p:spPr>
      </p:pic>
      <p:pic>
        <p:nvPicPr>
          <p:cNvPr id="4" name="图片 3"/>
          <p:cNvPicPr>
            <a:picLocks noChangeAspect="1"/>
          </p:cNvPicPr>
          <p:nvPr/>
        </p:nvPicPr>
        <p:blipFill>
          <a:blip r:embed="rId2"/>
          <a:stretch>
            <a:fillRect/>
          </a:stretch>
        </p:blipFill>
        <p:spPr>
          <a:xfrm>
            <a:off x="179070" y="1173480"/>
            <a:ext cx="3804285" cy="5157470"/>
          </a:xfrm>
          <a:prstGeom prst="rect">
            <a:avLst/>
          </a:prstGeom>
        </p:spPr>
      </p:pic>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81915" y="-158115"/>
            <a:ext cx="12352020" cy="7015480"/>
          </a:xfrm>
          <a:prstGeom prst="rect">
            <a:avLst/>
          </a:prstGeom>
        </p:spPr>
      </p:pic>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76645" y="1549400"/>
            <a:ext cx="5437505" cy="2897505"/>
          </a:xfrm>
          <a:prstGeom prst="rect">
            <a:avLst/>
          </a:prstGeom>
          <a:noFill/>
        </p:spPr>
        <p:txBody>
          <a:bodyPr wrap="square" rtlCol="0">
            <a:spAutoFit/>
          </a:bodyPr>
          <a:lstStyle/>
          <a:p>
            <a:pPr>
              <a:lnSpc>
                <a:spcPct val="190000"/>
              </a:lnSpc>
            </a:pPr>
            <a:r>
              <a:rPr lang="zh-CN" sz="3200" dirty="0">
                <a:solidFill>
                  <a:schemeClr val="tx1">
                    <a:lumMod val="75000"/>
                    <a:lumOff val="25000"/>
                  </a:schemeClr>
                </a:solidFill>
                <a:latin typeface="思源黑体 CN Medium" panose="020B0600000000000000" charset="-122"/>
                <a:ea typeface="思源黑体 CN Medium" panose="020B0600000000000000" charset="-122"/>
                <a:cs typeface="+mn-ea"/>
              </a:rPr>
              <a:t>行情要点</a:t>
            </a:r>
            <a:endParaRPr lang="en-US" altLang="zh-CN" sz="3200" dirty="0">
              <a:solidFill>
                <a:schemeClr val="tx1">
                  <a:lumMod val="75000"/>
                  <a:lumOff val="25000"/>
                </a:schemeClr>
              </a:solidFill>
              <a:latin typeface="思源黑体 CN Medium" panose="020B0600000000000000" charset="-122"/>
              <a:ea typeface="思源黑体 CN Medium" panose="020B0600000000000000" charset="-122"/>
              <a:cs typeface="+mn-ea"/>
            </a:endParaRPr>
          </a:p>
          <a:p>
            <a:pPr>
              <a:lnSpc>
                <a:spcPct val="190000"/>
              </a:lnSpc>
            </a:pPr>
            <a:r>
              <a:rPr lang="zh-CN" altLang="en-US" sz="3200" dirty="0">
                <a:solidFill>
                  <a:schemeClr val="tx1">
                    <a:lumMod val="75000"/>
                    <a:lumOff val="25000"/>
                  </a:schemeClr>
                </a:solidFill>
                <a:latin typeface="思源黑体 CN Medium" panose="020B0600000000000000" charset="-122"/>
                <a:ea typeface="思源黑体 CN Medium" panose="020B0600000000000000" charset="-122"/>
                <a:cs typeface="+mn-ea"/>
              </a:rPr>
              <a:t>最强风口</a:t>
            </a:r>
            <a:endParaRPr lang="zh-CN" altLang="en-US" sz="3200" dirty="0">
              <a:solidFill>
                <a:schemeClr val="tx1">
                  <a:lumMod val="75000"/>
                  <a:lumOff val="25000"/>
                </a:schemeClr>
              </a:solidFill>
              <a:latin typeface="思源黑体 CN Medium" panose="020B0600000000000000" charset="-122"/>
              <a:ea typeface="思源黑体 CN Medium" panose="020B0600000000000000" charset="-122"/>
              <a:cs typeface="+mn-ea"/>
            </a:endParaRPr>
          </a:p>
          <a:p>
            <a:pPr>
              <a:lnSpc>
                <a:spcPct val="190000"/>
              </a:lnSpc>
            </a:pPr>
            <a:r>
              <a:rPr lang="zh-CN" altLang="en-US" sz="3200" dirty="0">
                <a:solidFill>
                  <a:schemeClr val="tx1">
                    <a:lumMod val="75000"/>
                    <a:lumOff val="25000"/>
                  </a:schemeClr>
                </a:solidFill>
                <a:latin typeface="思源黑体 CN Medium" panose="020B0600000000000000" charset="-122"/>
                <a:ea typeface="思源黑体 CN Medium" panose="020B0600000000000000" charset="-122"/>
                <a:cs typeface="+mn-ea"/>
              </a:rPr>
              <a:t>龙头选股模型</a:t>
            </a:r>
            <a:endParaRPr lang="zh-CN" altLang="en-US" sz="3200" dirty="0">
              <a:solidFill>
                <a:schemeClr val="tx1">
                  <a:lumMod val="75000"/>
                  <a:lumOff val="25000"/>
                </a:schemeClr>
              </a:solidFill>
              <a:latin typeface="思源黑体 CN Medium" panose="020B0600000000000000" charset="-122"/>
              <a:ea typeface="思源黑体 CN Medium" panose="020B0600000000000000" charset="-122"/>
              <a:cs typeface="+mn-ea"/>
            </a:endParaRPr>
          </a:p>
        </p:txBody>
      </p:sp>
      <p:sp>
        <p:nvSpPr>
          <p:cNvPr id="3" name="文本框 2"/>
          <p:cNvSpPr txBox="1"/>
          <p:nvPr/>
        </p:nvSpPr>
        <p:spPr>
          <a:xfrm>
            <a:off x="5137785" y="1588453"/>
            <a:ext cx="955040" cy="4590415"/>
          </a:xfrm>
          <a:prstGeom prst="rect">
            <a:avLst/>
          </a:prstGeom>
          <a:noFill/>
        </p:spPr>
        <p:txBody>
          <a:bodyPr wrap="square" rtlCol="0">
            <a:spAutoFit/>
          </a:bodyPr>
          <a:lstStyle/>
          <a:p>
            <a:pPr lvl="0" algn="ctr">
              <a:lnSpc>
                <a:spcPct val="170000"/>
              </a:lnSpc>
            </a:pPr>
            <a:r>
              <a:rPr lang="zh-CN" altLang="en-US" sz="3500">
                <a:ln>
                  <a:noFill/>
                </a:ln>
                <a:solidFill>
                  <a:srgbClr val="AC5621"/>
                </a:solidFill>
                <a:latin typeface="Noto Sans S Chinese Medium" panose="020B0600000000000000" charset="-122"/>
                <a:ea typeface="Noto Sans S Chinese Medium" panose="020B0600000000000000" charset="-122"/>
                <a:cs typeface="DIN Black" charset="0"/>
              </a:rPr>
              <a:t>01</a:t>
            </a:r>
            <a:r>
              <a:rPr lang="en-US" altLang="zh-CN" sz="3200">
                <a:ln>
                  <a:noFill/>
                </a:ln>
                <a:solidFill>
                  <a:srgbClr val="AC5621"/>
                </a:solidFill>
                <a:latin typeface="Noto Sans S Chinese Medium" panose="020B0600000000000000" charset="-122"/>
                <a:ea typeface="Noto Sans S Chinese Medium" panose="020B0600000000000000" charset="-122"/>
                <a:cs typeface="DIN Black" charset="0"/>
              </a:rPr>
              <a:t>/</a:t>
            </a:r>
            <a:endParaRPr lang="zh-CN" altLang="en-US" sz="3500">
              <a:ln>
                <a:noFill/>
              </a:ln>
              <a:solidFill>
                <a:srgbClr val="AC5621"/>
              </a:solidFill>
              <a:latin typeface="Noto Sans S Chinese Medium" panose="020B0600000000000000" charset="-122"/>
              <a:ea typeface="Noto Sans S Chinese Medium" panose="020B0600000000000000" charset="-122"/>
              <a:cs typeface="DIN Black" charset="0"/>
            </a:endParaRPr>
          </a:p>
          <a:p>
            <a:pPr lvl="0" algn="ctr">
              <a:lnSpc>
                <a:spcPct val="170000"/>
              </a:lnSpc>
            </a:pPr>
            <a:r>
              <a:rPr lang="zh-CN" altLang="en-US" sz="3500">
                <a:ln>
                  <a:noFill/>
                </a:ln>
                <a:solidFill>
                  <a:srgbClr val="AC5621"/>
                </a:solidFill>
                <a:latin typeface="Noto Sans S Chinese Medium" panose="020B0600000000000000" charset="-122"/>
                <a:ea typeface="Noto Sans S Chinese Medium" panose="020B0600000000000000" charset="-122"/>
                <a:cs typeface="DIN Black" charset="0"/>
              </a:rPr>
              <a:t>02</a:t>
            </a:r>
            <a:r>
              <a:rPr lang="en-US" altLang="zh-CN" sz="3200">
                <a:ln>
                  <a:noFill/>
                </a:ln>
                <a:solidFill>
                  <a:srgbClr val="AC5621"/>
                </a:solidFill>
                <a:latin typeface="Noto Sans S Chinese Medium" panose="020B0600000000000000" charset="-122"/>
                <a:ea typeface="Noto Sans S Chinese Medium" panose="020B0600000000000000" charset="-122"/>
                <a:cs typeface="DIN Black" charset="0"/>
              </a:rPr>
              <a:t>/</a:t>
            </a:r>
            <a:endParaRPr lang="zh-CN" altLang="en-US" sz="3500">
              <a:ln>
                <a:noFill/>
              </a:ln>
              <a:solidFill>
                <a:srgbClr val="AC5621"/>
              </a:solidFill>
              <a:latin typeface="Noto Sans S Chinese Medium" panose="020B0600000000000000" charset="-122"/>
              <a:ea typeface="Noto Sans S Chinese Medium" panose="020B0600000000000000" charset="-122"/>
              <a:cs typeface="DIN Black" charset="0"/>
            </a:endParaRPr>
          </a:p>
          <a:p>
            <a:pPr lvl="0" algn="ctr">
              <a:lnSpc>
                <a:spcPct val="170000"/>
              </a:lnSpc>
            </a:pPr>
            <a:r>
              <a:rPr lang="zh-CN" altLang="en-US" sz="3500">
                <a:ln>
                  <a:noFill/>
                </a:ln>
                <a:solidFill>
                  <a:srgbClr val="AC5621"/>
                </a:solidFill>
                <a:latin typeface="Noto Sans S Chinese Medium" panose="020B0600000000000000" charset="-122"/>
                <a:ea typeface="Noto Sans S Chinese Medium" panose="020B0600000000000000" charset="-122"/>
                <a:cs typeface="DIN Black" charset="0"/>
              </a:rPr>
              <a:t>03</a:t>
            </a:r>
            <a:r>
              <a:rPr lang="en-US" altLang="zh-CN" sz="3200">
                <a:ln>
                  <a:noFill/>
                </a:ln>
                <a:solidFill>
                  <a:srgbClr val="AC5621"/>
                </a:solidFill>
                <a:latin typeface="Noto Sans S Chinese Medium" panose="020B0600000000000000" charset="-122"/>
                <a:ea typeface="Noto Sans S Chinese Medium" panose="020B0600000000000000" charset="-122"/>
                <a:cs typeface="DIN Black" charset="0"/>
              </a:rPr>
              <a:t>/</a:t>
            </a:r>
            <a:endParaRPr lang="zh-CN" altLang="en-US" sz="3200">
              <a:ln>
                <a:noFill/>
              </a:ln>
              <a:solidFill>
                <a:srgbClr val="AC5621"/>
              </a:solidFill>
              <a:latin typeface="Noto Sans S Chinese Medium" panose="020B0600000000000000" charset="-122"/>
              <a:ea typeface="Noto Sans S Chinese Medium" panose="020B0600000000000000" charset="-122"/>
              <a:cs typeface="DIN Black" charset="0"/>
            </a:endParaRPr>
          </a:p>
          <a:p>
            <a:pPr lvl="0" algn="ctr">
              <a:lnSpc>
                <a:spcPct val="170000"/>
              </a:lnSpc>
            </a:pPr>
            <a:endParaRPr lang="zh-CN" altLang="en-US" sz="3500">
              <a:ln>
                <a:noFill/>
              </a:ln>
              <a:solidFill>
                <a:srgbClr val="AC5621"/>
              </a:solidFill>
              <a:latin typeface="Noto Sans S Chinese Medium" panose="020B0600000000000000" charset="-122"/>
              <a:ea typeface="Noto Sans S Chinese Medium" panose="020B0600000000000000" charset="-122"/>
              <a:cs typeface="DIN Black" charset="0"/>
            </a:endParaRPr>
          </a:p>
          <a:p>
            <a:pPr lvl="0" algn="ctr">
              <a:lnSpc>
                <a:spcPct val="170000"/>
              </a:lnSpc>
            </a:pPr>
            <a:endParaRPr lang="en-US" altLang="zh-CN" sz="3200">
              <a:ln>
                <a:noFill/>
              </a:ln>
              <a:solidFill>
                <a:srgbClr val="AC5621"/>
              </a:solidFill>
              <a:latin typeface="Noto Sans S Chinese Medium" panose="020B0600000000000000" charset="-122"/>
              <a:ea typeface="Noto Sans S Chinese Medium" panose="020B0600000000000000" charset="-122"/>
              <a:cs typeface="DIN Black" charset="0"/>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0" y="0"/>
            <a:ext cx="12555855" cy="6858635"/>
          </a:xfrm>
          <a:prstGeom prst="rect">
            <a:avLst/>
          </a:prstGeom>
        </p:spPr>
      </p:pic>
    </p:spTree>
    <p:custDataLst>
      <p:tags r:id="rId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414010" y="1110615"/>
            <a:ext cx="1363980" cy="1198880"/>
          </a:xfrm>
          <a:prstGeom prst="rect">
            <a:avLst/>
          </a:prstGeom>
          <a:noFill/>
        </p:spPr>
        <p:txBody>
          <a:bodyPr wrap="square" rtlCol="0">
            <a:spAutoFit/>
          </a:bodyPr>
          <a:lstStyle/>
          <a:p>
            <a:pPr algn="ctr"/>
            <a:r>
              <a:rPr lang="en-US" altLang="zh-CN" sz="7200">
                <a:solidFill>
                  <a:srgbClr val="EFDDFF"/>
                </a:solidFill>
                <a:latin typeface="思源黑体 CN Medium" panose="020B0600000000000000" charset="-122"/>
                <a:ea typeface="思源黑体 CN Medium" panose="020B0600000000000000" charset="-122"/>
              </a:rPr>
              <a:t>01</a:t>
            </a:r>
            <a:endParaRPr lang="en-US" altLang="zh-CN" sz="7200">
              <a:solidFill>
                <a:srgbClr val="EFDDFF"/>
              </a:solidFill>
              <a:latin typeface="思源黑体 CN Medium" panose="020B0600000000000000" charset="-122"/>
              <a:ea typeface="思源黑体 CN Medium" panose="020B0600000000000000" charset="-122"/>
            </a:endParaRPr>
          </a:p>
        </p:txBody>
      </p:sp>
      <p:sp>
        <p:nvSpPr>
          <p:cNvPr id="9" name="文本框 8"/>
          <p:cNvSpPr txBox="1"/>
          <p:nvPr/>
        </p:nvSpPr>
        <p:spPr>
          <a:xfrm>
            <a:off x="1983105" y="3011170"/>
            <a:ext cx="8473440" cy="1106805"/>
          </a:xfrm>
          <a:prstGeom prst="rect">
            <a:avLst/>
          </a:prstGeom>
          <a:noFill/>
        </p:spPr>
        <p:txBody>
          <a:bodyPr wrap="square" rtlCol="0">
            <a:spAutoFit/>
          </a:bodyPr>
          <a:lstStyle/>
          <a:p>
            <a:pPr algn="ctr"/>
            <a:r>
              <a:rPr lang="zh-CN" sz="6600">
                <a:gradFill>
                  <a:gsLst>
                    <a:gs pos="0">
                      <a:srgbClr val="FFEFCE"/>
                    </a:gs>
                    <a:gs pos="100000">
                      <a:srgbClr val="FFD983"/>
                    </a:gs>
                  </a:gsLst>
                  <a:lin ang="5400000" scaled="0"/>
                </a:gradFill>
                <a:latin typeface="思源黑体 CN Bold" panose="020B0800000000000000" charset="-122"/>
                <a:ea typeface="思源黑体 CN Bold" panose="020B0800000000000000" charset="-122"/>
              </a:rPr>
              <a:t>行情要点</a:t>
            </a:r>
            <a:endParaRPr lang="zh-CN" sz="6600">
              <a:gradFill>
                <a:gsLst>
                  <a:gs pos="0">
                    <a:srgbClr val="FFEFCE"/>
                  </a:gs>
                  <a:gs pos="100000">
                    <a:srgbClr val="FFD983"/>
                  </a:gs>
                </a:gsLst>
                <a:lin ang="5400000" scaled="0"/>
              </a:gradFill>
              <a:latin typeface="思源黑体 CN Bold" panose="020B0800000000000000" charset="-122"/>
              <a:ea typeface="思源黑体 CN Bold" panose="020B0800000000000000" charset="-122"/>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9"/>
          <p:cNvSpPr txBox="1"/>
          <p:nvPr/>
        </p:nvSpPr>
        <p:spPr>
          <a:xfrm>
            <a:off x="0" y="32385"/>
            <a:ext cx="12192000" cy="737235"/>
          </a:xfrm>
          <a:prstGeom prst="rect">
            <a:avLst/>
          </a:prstGeom>
          <a:noFill/>
        </p:spPr>
        <p:txBody>
          <a:bodyPr wrap="square" rtlCol="0">
            <a:spAutoFit/>
          </a:bodyPr>
          <a:lstStyle/>
          <a:p>
            <a:pPr algn="ctr"/>
            <a:r>
              <a:rPr lang="en-US" altLang="zh-CN"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r>
              <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周线金叉</a:t>
            </a:r>
            <a:r>
              <a:rPr lang="en-US" altLang="zh-CN"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r>
              <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强者恒强</a:t>
            </a:r>
            <a:r>
              <a:rPr lang="en-US" altLang="zh-CN"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endPar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5" name="TextBox 4"/>
          <p:cNvSpPr txBox="1"/>
          <p:nvPr/>
        </p:nvSpPr>
        <p:spPr>
          <a:xfrm>
            <a:off x="8490585" y="1144905"/>
            <a:ext cx="2893060" cy="819150"/>
          </a:xfrm>
          <a:prstGeom prst="rect">
            <a:avLst/>
          </a:prstGeom>
          <a:noFill/>
        </p:spPr>
        <p:txBody>
          <a:bodyPr wrap="square" rtlCol="0">
            <a:noAutofit/>
          </a:bodyPr>
          <a:p>
            <a:r>
              <a:rPr lang="en-US" altLang="zh-CN" b="1" dirty="0">
                <a:solidFill>
                  <a:srgbClr val="FF0000"/>
                </a:solidFill>
              </a:rPr>
              <a:t>     </a:t>
            </a:r>
            <a:endParaRPr lang="zh-CN" altLang="en-US" b="1" dirty="0">
              <a:solidFill>
                <a:srgbClr val="FF0000"/>
              </a:solidFill>
            </a:endParaRPr>
          </a:p>
        </p:txBody>
      </p:sp>
      <p:sp>
        <p:nvSpPr>
          <p:cNvPr id="10" name="文本框 9"/>
          <p:cNvSpPr txBox="1"/>
          <p:nvPr/>
        </p:nvSpPr>
        <p:spPr>
          <a:xfrm>
            <a:off x="911225" y="6087745"/>
            <a:ext cx="10656570" cy="484505"/>
          </a:xfrm>
          <a:prstGeom prst="rect">
            <a:avLst/>
          </a:prstGeom>
          <a:noFill/>
        </p:spPr>
        <p:txBody>
          <a:bodyPr wrap="square" rtlCol="0">
            <a:noAutofit/>
          </a:bodyPr>
          <a:p>
            <a:r>
              <a:rPr lang="zh-CN" altLang="en-US" sz="1600" b="1">
                <a:solidFill>
                  <a:schemeClr val="tx1"/>
                </a:solidFill>
                <a:latin typeface="楷体" panose="02010609060101010101" charset="-122"/>
                <a:ea typeface="楷体" panose="02010609060101010101" charset="-122"/>
                <a:cs typeface="楷体" panose="02010609060101010101" charset="-122"/>
                <a:sym typeface="+mn-ea"/>
              </a:rPr>
              <a:t>平均股价</a:t>
            </a:r>
            <a:r>
              <a:rPr lang="en-US" altLang="zh-CN" sz="1600" b="1">
                <a:solidFill>
                  <a:schemeClr val="tx1"/>
                </a:solidFill>
                <a:latin typeface="楷体" panose="02010609060101010101" charset="-122"/>
                <a:ea typeface="楷体" panose="02010609060101010101" charset="-122"/>
                <a:cs typeface="楷体" panose="02010609060101010101" charset="-122"/>
                <a:sym typeface="+mn-ea"/>
              </a:rPr>
              <a:t>B</a:t>
            </a:r>
            <a:r>
              <a:rPr lang="zh-CN" altLang="en-US" sz="1600" b="1">
                <a:solidFill>
                  <a:schemeClr val="tx1"/>
                </a:solidFill>
                <a:latin typeface="楷体" panose="02010609060101010101" charset="-122"/>
                <a:ea typeface="楷体" panose="02010609060101010101" charset="-122"/>
                <a:cs typeface="楷体" panose="02010609060101010101" charset="-122"/>
                <a:sym typeface="+mn-ea"/>
              </a:rPr>
              <a:t>点</a:t>
            </a:r>
            <a:r>
              <a:rPr lang="en-US" altLang="zh-CN" sz="1600" b="1">
                <a:solidFill>
                  <a:schemeClr val="tx1"/>
                </a:solidFill>
                <a:latin typeface="楷体" panose="02010609060101010101" charset="-122"/>
                <a:ea typeface="楷体" panose="02010609060101010101" charset="-122"/>
                <a:cs typeface="楷体" panose="02010609060101010101" charset="-122"/>
                <a:sym typeface="+mn-ea"/>
              </a:rPr>
              <a:t>+</a:t>
            </a:r>
            <a:r>
              <a:rPr lang="zh-CN" altLang="en-US" sz="1600" b="1">
                <a:solidFill>
                  <a:schemeClr val="tx1"/>
                </a:solidFill>
                <a:latin typeface="楷体" panose="02010609060101010101" charset="-122"/>
                <a:ea typeface="楷体" panose="02010609060101010101" charset="-122"/>
                <a:cs typeface="楷体" panose="02010609060101010101" charset="-122"/>
                <a:sym typeface="+mn-ea"/>
              </a:rPr>
              <a:t>资金红</a:t>
            </a:r>
            <a:r>
              <a:rPr lang="en-US" altLang="zh-CN" sz="1600" b="1">
                <a:solidFill>
                  <a:schemeClr val="tx1"/>
                </a:solidFill>
                <a:latin typeface="楷体" panose="02010609060101010101" charset="-122"/>
                <a:ea typeface="楷体" panose="02010609060101010101" charset="-122"/>
                <a:cs typeface="楷体" panose="02010609060101010101" charset="-122"/>
                <a:sym typeface="+mn-ea"/>
              </a:rPr>
              <a:t>+</a:t>
            </a:r>
            <a:r>
              <a:rPr lang="zh-CN" altLang="en-US" sz="1600" b="1">
                <a:solidFill>
                  <a:schemeClr val="tx1"/>
                </a:solidFill>
                <a:latin typeface="楷体" panose="02010609060101010101" charset="-122"/>
                <a:ea typeface="楷体" panose="02010609060101010101" charset="-122"/>
                <a:cs typeface="楷体" panose="02010609060101010101" charset="-122"/>
                <a:sym typeface="+mn-ea"/>
              </a:rPr>
              <a:t>金叉</a:t>
            </a:r>
            <a:r>
              <a:rPr lang="en-US" altLang="zh-CN" sz="1600" b="1">
                <a:solidFill>
                  <a:schemeClr val="tx1"/>
                </a:solidFill>
                <a:latin typeface="楷体" panose="02010609060101010101" charset="-122"/>
                <a:ea typeface="楷体" panose="02010609060101010101" charset="-122"/>
                <a:cs typeface="楷体" panose="02010609060101010101" charset="-122"/>
                <a:sym typeface="+mn-ea"/>
              </a:rPr>
              <a:t>+</a:t>
            </a:r>
            <a:r>
              <a:rPr lang="zh-CN" altLang="en-US" sz="1600" b="1">
                <a:solidFill>
                  <a:schemeClr val="tx1"/>
                </a:solidFill>
                <a:latin typeface="楷体" panose="02010609060101010101" charset="-122"/>
                <a:ea typeface="楷体" panose="02010609060101010101" charset="-122"/>
                <a:cs typeface="楷体" panose="02010609060101010101" charset="-122"/>
                <a:sym typeface="+mn-ea"/>
              </a:rPr>
              <a:t>熊线上移，机会最大的行情，周线金叉，中短期趋势向上，积极做多信号明显</a:t>
            </a:r>
            <a:endParaRPr lang="zh-CN" altLang="en-US" sz="1600" b="1">
              <a:solidFill>
                <a:schemeClr val="tx1"/>
              </a:solidFill>
              <a:latin typeface="楷体" panose="02010609060101010101" charset="-122"/>
              <a:ea typeface="楷体" panose="02010609060101010101" charset="-122"/>
              <a:cs typeface="楷体" panose="02010609060101010101" charset="-122"/>
              <a:sym typeface="+mn-ea"/>
            </a:endParaRPr>
          </a:p>
          <a:p>
            <a:r>
              <a:rPr lang="en-US" altLang="zh-CN" sz="1600" b="1">
                <a:solidFill>
                  <a:schemeClr val="tx1"/>
                </a:solidFill>
                <a:latin typeface="楷体" panose="02010609060101010101" charset="-122"/>
                <a:ea typeface="楷体" panose="02010609060101010101" charset="-122"/>
                <a:cs typeface="楷体" panose="02010609060101010101" charset="-122"/>
                <a:sym typeface="+mn-ea"/>
              </a:rPr>
              <a:t>   </a:t>
            </a:r>
            <a:endParaRPr lang="zh-CN" altLang="en-US" sz="1600" b="1">
              <a:solidFill>
                <a:schemeClr val="tx1"/>
              </a:solidFill>
              <a:latin typeface="楷体" panose="02010609060101010101" charset="-122"/>
              <a:ea typeface="楷体" panose="02010609060101010101" charset="-122"/>
              <a:cs typeface="楷体" panose="02010609060101010101" charset="-122"/>
              <a:sym typeface="+mn-ea"/>
            </a:endParaRPr>
          </a:p>
        </p:txBody>
      </p:sp>
      <p:pic>
        <p:nvPicPr>
          <p:cNvPr id="4" name="图片 3"/>
          <p:cNvPicPr>
            <a:picLocks noChangeAspect="1"/>
          </p:cNvPicPr>
          <p:nvPr/>
        </p:nvPicPr>
        <p:blipFill>
          <a:blip r:embed="rId1"/>
          <a:stretch>
            <a:fillRect/>
          </a:stretch>
        </p:blipFill>
        <p:spPr>
          <a:xfrm>
            <a:off x="911225" y="921385"/>
            <a:ext cx="11122025" cy="4755515"/>
          </a:xfrm>
          <a:prstGeom prst="rect">
            <a:avLst/>
          </a:prstGeom>
        </p:spPr>
      </p:pic>
      <p:pic>
        <p:nvPicPr>
          <p:cNvPr id="7" name="图片 6"/>
          <p:cNvPicPr>
            <a:picLocks noChangeAspect="1"/>
          </p:cNvPicPr>
          <p:nvPr/>
        </p:nvPicPr>
        <p:blipFill>
          <a:blip r:embed="rId2"/>
          <a:stretch>
            <a:fillRect/>
          </a:stretch>
        </p:blipFill>
        <p:spPr>
          <a:xfrm>
            <a:off x="519430" y="896620"/>
            <a:ext cx="5224780" cy="478028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838450" y="122555"/>
            <a:ext cx="6637020" cy="583565"/>
          </a:xfrm>
          <a:prstGeom prst="rect">
            <a:avLst/>
          </a:prstGeom>
          <a:noFill/>
        </p:spPr>
        <p:txBody>
          <a:bodyPr wrap="square" rtlCol="0">
            <a:spAutoFit/>
          </a:bodyPr>
          <a:p>
            <a:r>
              <a:rPr lang="en-US" altLang="zh-CN" sz="3200" spc="-200" dirty="0">
                <a:gradFill>
                  <a:gsLst>
                    <a:gs pos="0">
                      <a:srgbClr val="FFEFCE"/>
                    </a:gs>
                    <a:gs pos="100000">
                      <a:srgbClr val="FFD483"/>
                    </a:gs>
                  </a:gsLst>
                  <a:lin ang="5400000" scaled="0"/>
                </a:gradFill>
                <a:uFillTx/>
                <a:latin typeface="思源黑体 CN Heavy" panose="020B0A00000000000000" pitchFamily="34" charset="-122"/>
                <a:ea typeface="思源黑体 CN Heavy" panose="020B0A00000000000000" pitchFamily="34" charset="-122"/>
              </a:rPr>
              <a:t>       </a:t>
            </a:r>
            <a:r>
              <a:rPr lang="zh-CN" altLang="en-US" sz="3200" spc="-200" dirty="0">
                <a:gradFill>
                  <a:gsLst>
                    <a:gs pos="0">
                      <a:srgbClr val="FFEFCE"/>
                    </a:gs>
                    <a:gs pos="100000">
                      <a:srgbClr val="FFD483"/>
                    </a:gs>
                  </a:gsLst>
                  <a:lin ang="5400000" scaled="0"/>
                </a:gradFill>
                <a:uFillTx/>
                <a:latin typeface="思源黑体 CN Heavy" panose="020B0A00000000000000" pitchFamily="34" charset="-122"/>
                <a:ea typeface="思源黑体 CN Heavy" panose="020B0A00000000000000" pitchFamily="34" charset="-122"/>
              </a:rPr>
              <a:t>军工再次活跃</a:t>
            </a:r>
            <a:endParaRPr lang="zh-CN" altLang="en-US" sz="3200" spc="-200" dirty="0">
              <a:gradFill>
                <a:gsLst>
                  <a:gs pos="0">
                    <a:srgbClr val="FFEFCE"/>
                  </a:gs>
                  <a:gs pos="100000">
                    <a:srgbClr val="FFD483"/>
                  </a:gs>
                </a:gsLst>
                <a:lin ang="5400000" scaled="0"/>
              </a:gradFill>
              <a:uFillTx/>
              <a:latin typeface="思源黑体 CN Heavy" panose="020B0A00000000000000" pitchFamily="34" charset="-122"/>
              <a:ea typeface="思源黑体 CN Heavy" panose="020B0A00000000000000" pitchFamily="34" charset="-122"/>
            </a:endParaRPr>
          </a:p>
        </p:txBody>
      </p:sp>
      <p:sp>
        <p:nvSpPr>
          <p:cNvPr id="6" name="文本框 5"/>
          <p:cNvSpPr txBox="1"/>
          <p:nvPr/>
        </p:nvSpPr>
        <p:spPr>
          <a:xfrm>
            <a:off x="909320" y="5733415"/>
            <a:ext cx="10743565" cy="668655"/>
          </a:xfrm>
          <a:prstGeom prst="rect">
            <a:avLst/>
          </a:prstGeom>
          <a:noFill/>
        </p:spPr>
        <p:txBody>
          <a:bodyPr wrap="square" rtlCol="0">
            <a:noAutofit/>
          </a:bodyPr>
          <a:p>
            <a:endParaRPr lang="zh-CN" altLang="en-US" sz="2400">
              <a:solidFill>
                <a:srgbClr val="FF0000"/>
              </a:solidFill>
            </a:endParaRPr>
          </a:p>
        </p:txBody>
      </p:sp>
      <p:sp>
        <p:nvSpPr>
          <p:cNvPr id="2" name="文本框 1"/>
          <p:cNvSpPr txBox="1"/>
          <p:nvPr/>
        </p:nvSpPr>
        <p:spPr>
          <a:xfrm>
            <a:off x="1112520" y="2567940"/>
            <a:ext cx="11786235" cy="3769995"/>
          </a:xfrm>
          <a:prstGeom prst="rect">
            <a:avLst/>
          </a:prstGeom>
          <a:noFill/>
        </p:spPr>
        <p:txBody>
          <a:bodyPr wrap="square" rtlCol="0">
            <a:noAutofit/>
          </a:bodyPr>
          <a:p>
            <a:endParaRPr lang="zh-CN" altLang="en-US">
              <a:solidFill>
                <a:schemeClr val="tx1"/>
              </a:solidFill>
            </a:endParaRPr>
          </a:p>
        </p:txBody>
      </p:sp>
      <p:sp>
        <p:nvSpPr>
          <p:cNvPr id="4" name="文本框 3"/>
          <p:cNvSpPr txBox="1"/>
          <p:nvPr/>
        </p:nvSpPr>
        <p:spPr>
          <a:xfrm>
            <a:off x="713740" y="5137150"/>
            <a:ext cx="8634095" cy="1306195"/>
          </a:xfrm>
          <a:prstGeom prst="rect">
            <a:avLst/>
          </a:prstGeom>
          <a:noFill/>
        </p:spPr>
        <p:txBody>
          <a:bodyPr wrap="square" rtlCol="0">
            <a:noAutofit/>
          </a:bodyPr>
          <a:p>
            <a:r>
              <a:rPr lang="zh-CN" altLang="en-US" b="1">
                <a:solidFill>
                  <a:schemeClr val="tx1"/>
                </a:solidFill>
                <a:latin typeface="楷体" panose="02010609060101010101" charset="-122"/>
                <a:ea typeface="楷体" panose="02010609060101010101" charset="-122"/>
                <a:cs typeface="楷体" panose="02010609060101010101" charset="-122"/>
              </a:rPr>
              <a:t>军工混改、中航系、航母概念领涨</a:t>
            </a:r>
            <a:endParaRPr lang="zh-CN" altLang="en-US" b="1">
              <a:solidFill>
                <a:schemeClr val="tx1"/>
              </a:solidFill>
              <a:latin typeface="楷体" panose="02010609060101010101" charset="-122"/>
              <a:ea typeface="楷体" panose="02010609060101010101" charset="-122"/>
              <a:cs typeface="楷体" panose="02010609060101010101" charset="-122"/>
            </a:endParaRPr>
          </a:p>
          <a:p>
            <a:endParaRPr lang="zh-CN" altLang="en-US" b="1">
              <a:solidFill>
                <a:schemeClr val="tx1"/>
              </a:solidFill>
              <a:latin typeface="楷体" panose="02010609060101010101" charset="-122"/>
              <a:ea typeface="楷体" panose="02010609060101010101" charset="-122"/>
              <a:cs typeface="楷体" panose="02010609060101010101" charset="-122"/>
            </a:endParaRPr>
          </a:p>
        </p:txBody>
      </p:sp>
      <p:sp>
        <p:nvSpPr>
          <p:cNvPr id="8" name="文本框 7"/>
          <p:cNvSpPr txBox="1"/>
          <p:nvPr/>
        </p:nvSpPr>
        <p:spPr>
          <a:xfrm flipH="1">
            <a:off x="9653270" y="914400"/>
            <a:ext cx="2538730" cy="4676140"/>
          </a:xfrm>
          <a:prstGeom prst="rect">
            <a:avLst/>
          </a:prstGeom>
          <a:solidFill>
            <a:schemeClr val="accent5">
              <a:lumMod val="60000"/>
              <a:lumOff val="40000"/>
            </a:schemeClr>
          </a:solidFill>
        </p:spPr>
        <p:txBody>
          <a:bodyPr>
            <a:noAutofit/>
            <a:extLst>
              <a:ext uri="{4A0BC546-FE56-4ADE-93B0-CB8AF2F6F144}">
                <wpsdc:textFrameExt xmlns:wpsdc="http://www.wps.cn/officeDocument/2022/drawingmlCustomData" type="text"/>
              </a:ext>
            </a:extLst>
          </a:bodyPr>
          <a:p>
            <a:pPr algn="l"/>
            <a:r>
              <a:rPr lang="zh-CN" altLang="en-US" sz="1400">
                <a:latin typeface="Arial" panose="020B0604020202020204" pitchFamily="34" charset="0"/>
                <a:ea typeface="微软雅黑" panose="020B0503020204020204" pitchFamily="34" charset="-122"/>
              </a:rPr>
              <a:t>消息面上</a:t>
            </a:r>
            <a:endParaRPr lang="zh-CN" altLang="en-US" sz="1400">
              <a:latin typeface="Arial" panose="020B0604020202020204" pitchFamily="34" charset="0"/>
              <a:ea typeface="微软雅黑" panose="020B0503020204020204" pitchFamily="34" charset="-122"/>
            </a:endParaRPr>
          </a:p>
          <a:p>
            <a:pPr algn="l"/>
            <a:endParaRPr lang="en-US" altLang="zh-CN" sz="1400">
              <a:latin typeface="Arial" panose="020B0604020202020204" pitchFamily="34" charset="0"/>
              <a:ea typeface="微软雅黑" panose="020B0503020204020204" pitchFamily="34" charset="-122"/>
            </a:endParaRPr>
          </a:p>
          <a:p>
            <a:pPr algn="l"/>
            <a:r>
              <a:rPr lang="en-US" altLang="zh-CN" sz="1400">
                <a:latin typeface="Arial" panose="020B0604020202020204" pitchFamily="34" charset="0"/>
                <a:ea typeface="微软雅黑" panose="020B0503020204020204" pitchFamily="34" charset="-122"/>
              </a:rPr>
              <a:t>1</a:t>
            </a:r>
            <a:r>
              <a:rPr lang="zh-CN" altLang="en-US" sz="1400">
                <a:latin typeface="Arial" panose="020B0604020202020204" pitchFamily="34" charset="0"/>
                <a:ea typeface="微软雅黑" panose="020B0503020204020204" pitchFamily="34" charset="-122"/>
              </a:rPr>
              <a:t>）</a:t>
            </a:r>
            <a:r>
              <a:rPr lang="en-US" altLang="zh-CN" sz="1400">
                <a:latin typeface="Arial" panose="020B0604020202020204" pitchFamily="34" charset="0"/>
                <a:ea typeface="微软雅黑" panose="020B0503020204020204" pitchFamily="34" charset="-122"/>
              </a:rPr>
              <a:t>2025</a:t>
            </a:r>
            <a:r>
              <a:rPr lang="zh-CN" altLang="en-US" sz="1400">
                <a:latin typeface="Arial" panose="020B0604020202020204" pitchFamily="34" charset="0"/>
                <a:ea typeface="微软雅黑" panose="020B0503020204020204" pitchFamily="34" charset="-122"/>
              </a:rPr>
              <a:t>年是</a:t>
            </a:r>
            <a:r>
              <a:rPr lang="en-US" altLang="zh-CN" sz="1400">
                <a:latin typeface="Arial" panose="020B0604020202020204" pitchFamily="34" charset="0"/>
                <a:ea typeface="微软雅黑" panose="020B0503020204020204" pitchFamily="34" charset="-122"/>
              </a:rPr>
              <a:t>“</a:t>
            </a:r>
            <a:r>
              <a:rPr lang="zh-CN" altLang="en-US" sz="1400">
                <a:latin typeface="Arial" panose="020B0604020202020204" pitchFamily="34" charset="0"/>
                <a:ea typeface="微软雅黑" panose="020B0503020204020204" pitchFamily="34" charset="-122"/>
              </a:rPr>
              <a:t>十四五</a:t>
            </a:r>
            <a:r>
              <a:rPr lang="en-US" altLang="zh-CN" sz="1400">
                <a:latin typeface="Arial" panose="020B0604020202020204" pitchFamily="34" charset="0"/>
                <a:ea typeface="微软雅黑" panose="020B0503020204020204" pitchFamily="34" charset="-122"/>
              </a:rPr>
              <a:t>”</a:t>
            </a:r>
            <a:r>
              <a:rPr lang="zh-CN" altLang="en-US" sz="1400">
                <a:latin typeface="Arial" panose="020B0604020202020204" pitchFamily="34" charset="0"/>
                <a:ea typeface="微软雅黑" panose="020B0503020204020204" pitchFamily="34" charset="-122"/>
              </a:rPr>
              <a:t>规划的最后一年，为确保目标达成，部分重大装备项目的采购、交付和列装进度可能在下半年加速，产业链相关企业的订单确认和收入结转将获得保障。</a:t>
            </a:r>
            <a:endParaRPr lang="zh-CN" altLang="en-US" sz="1400">
              <a:latin typeface="Arial" panose="020B0604020202020204" pitchFamily="34" charset="0"/>
              <a:ea typeface="微软雅黑" panose="020B0503020204020204" pitchFamily="34" charset="-122"/>
            </a:endParaRPr>
          </a:p>
          <a:p>
            <a:pPr algn="l"/>
            <a:endParaRPr lang="zh-CN" altLang="en-US" sz="1400">
              <a:latin typeface="Arial" panose="020B0604020202020204" pitchFamily="34" charset="0"/>
              <a:ea typeface="微软雅黑" panose="020B0503020204020204" pitchFamily="34" charset="-122"/>
            </a:endParaRPr>
          </a:p>
          <a:p>
            <a:pPr algn="l"/>
            <a:endParaRPr lang="zh-CN" altLang="en-US" sz="1400">
              <a:latin typeface="Arial" panose="020B0604020202020204" pitchFamily="34" charset="0"/>
              <a:ea typeface="微软雅黑" panose="020B0503020204020204" pitchFamily="34" charset="-122"/>
            </a:endParaRPr>
          </a:p>
          <a:p>
            <a:pPr algn="l"/>
            <a:r>
              <a:rPr lang="en-US" altLang="zh-CN" sz="1400">
                <a:latin typeface="Arial" panose="020B0604020202020204" pitchFamily="34" charset="0"/>
                <a:ea typeface="微软雅黑" panose="020B0503020204020204" pitchFamily="34" charset="-122"/>
              </a:rPr>
              <a:t>2</a:t>
            </a:r>
            <a:r>
              <a:rPr lang="zh-CN" altLang="en-US" sz="1400">
                <a:latin typeface="Arial" panose="020B0604020202020204" pitchFamily="34" charset="0"/>
                <a:ea typeface="微软雅黑" panose="020B0503020204020204" pitchFamily="34" charset="-122"/>
              </a:rPr>
              <a:t>）这两天，北约峰会正在荷兰举行，根据</a:t>
            </a:r>
            <a:r>
              <a:rPr lang="en-US" altLang="zh-CN" sz="1400">
                <a:latin typeface="Arial" panose="020B0604020202020204" pitchFamily="34" charset="0"/>
                <a:ea typeface="微软雅黑" panose="020B0503020204020204" pitchFamily="34" charset="-122"/>
              </a:rPr>
              <a:t>6</a:t>
            </a:r>
            <a:r>
              <a:rPr lang="zh-CN" altLang="en-US" sz="1400">
                <a:latin typeface="Arial" panose="020B0604020202020204" pitchFamily="34" charset="0"/>
                <a:ea typeface="微软雅黑" panose="020B0503020204020204" pitchFamily="34" charset="-122"/>
              </a:rPr>
              <a:t>月</a:t>
            </a:r>
            <a:r>
              <a:rPr lang="en-US" altLang="zh-CN" sz="1400">
                <a:latin typeface="Arial" panose="020B0604020202020204" pitchFamily="34" charset="0"/>
                <a:ea typeface="微软雅黑" panose="020B0503020204020204" pitchFamily="34" charset="-122"/>
              </a:rPr>
              <a:t>25</a:t>
            </a:r>
            <a:r>
              <a:rPr lang="zh-CN" altLang="en-US" sz="1400">
                <a:latin typeface="Arial" panose="020B0604020202020204" pitchFamily="34" charset="0"/>
                <a:ea typeface="微软雅黑" panose="020B0503020204020204" pitchFamily="34" charset="-122"/>
              </a:rPr>
              <a:t>日发表的北约峰会宣言，北约成员国领导人决定在</a:t>
            </a:r>
            <a:r>
              <a:rPr lang="en-US" altLang="zh-CN" sz="1400">
                <a:latin typeface="Arial" panose="020B0604020202020204" pitchFamily="34" charset="0"/>
                <a:ea typeface="微软雅黑" panose="020B0503020204020204" pitchFamily="34" charset="-122"/>
              </a:rPr>
              <a:t>2035</a:t>
            </a:r>
            <a:r>
              <a:rPr lang="zh-CN" altLang="en-US" sz="1400">
                <a:latin typeface="Arial" panose="020B0604020202020204" pitchFamily="34" charset="0"/>
                <a:ea typeface="微软雅黑" panose="020B0503020204020204" pitchFamily="34" charset="-122"/>
              </a:rPr>
              <a:t>年前将年度国防开支提高至国内生产总值的全球军贸形势是紧密相连的，西方军费开支大涨的同时，它的竞争对手们为了保持防御能力，势必也要同步增加开支。</a:t>
            </a:r>
            <a:r>
              <a:rPr lang="en-US" altLang="zh-CN" sz="1400">
                <a:latin typeface="Arial" panose="020B0604020202020204" pitchFamily="34" charset="0"/>
                <a:ea typeface="微软雅黑" panose="020B0503020204020204" pitchFamily="34" charset="-122"/>
              </a:rPr>
              <a:t>5%</a:t>
            </a:r>
            <a:r>
              <a:rPr lang="zh-CN" altLang="en-US" sz="1400">
                <a:latin typeface="Arial" panose="020B0604020202020204" pitchFamily="34" charset="0"/>
                <a:ea typeface="微软雅黑" panose="020B0503020204020204" pitchFamily="34" charset="-122"/>
              </a:rPr>
              <a:t>。</a:t>
            </a:r>
            <a:endParaRPr lang="zh-CN" altLang="en-US" sz="1400">
              <a:latin typeface="Arial" panose="020B0604020202020204" pitchFamily="34" charset="0"/>
              <a:ea typeface="微软雅黑" panose="020B0503020204020204" pitchFamily="34" charset="-122"/>
            </a:endParaRPr>
          </a:p>
        </p:txBody>
      </p:sp>
      <p:pic>
        <p:nvPicPr>
          <p:cNvPr id="7" name="图片 6"/>
          <p:cNvPicPr>
            <a:picLocks noChangeAspect="1"/>
          </p:cNvPicPr>
          <p:nvPr/>
        </p:nvPicPr>
        <p:blipFill>
          <a:blip r:embed="rId1"/>
          <a:stretch>
            <a:fillRect/>
          </a:stretch>
        </p:blipFill>
        <p:spPr>
          <a:xfrm>
            <a:off x="159385" y="1149985"/>
            <a:ext cx="9557385" cy="3738245"/>
          </a:xfrm>
          <a:prstGeom prst="rect">
            <a:avLst/>
          </a:prstGeom>
        </p:spPr>
      </p:pic>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9"/>
          <p:cNvSpPr txBox="1"/>
          <p:nvPr/>
        </p:nvSpPr>
        <p:spPr>
          <a:xfrm>
            <a:off x="0" y="32385"/>
            <a:ext cx="12192000" cy="737235"/>
          </a:xfrm>
          <a:prstGeom prst="rect">
            <a:avLst/>
          </a:prstGeom>
          <a:noFill/>
        </p:spPr>
        <p:txBody>
          <a:bodyPr wrap="square" rtlCol="0">
            <a:spAutoFit/>
          </a:bodyPr>
          <a:lstStyle/>
          <a:p>
            <a:pPr algn="ctr"/>
            <a:r>
              <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月线</a:t>
            </a:r>
            <a:r>
              <a:rPr lang="en-US" altLang="zh-CN"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rPr>
              <a:t>MACD</a:t>
            </a:r>
            <a:r>
              <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金叉酝酿大行情</a:t>
            </a:r>
            <a:endPar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pic>
        <p:nvPicPr>
          <p:cNvPr id="2" name="图片 1"/>
          <p:cNvPicPr>
            <a:picLocks noChangeAspect="1"/>
          </p:cNvPicPr>
          <p:nvPr/>
        </p:nvPicPr>
        <p:blipFill>
          <a:blip r:embed="rId1"/>
          <a:stretch>
            <a:fillRect/>
          </a:stretch>
        </p:blipFill>
        <p:spPr>
          <a:xfrm>
            <a:off x="643255" y="969645"/>
            <a:ext cx="11199495" cy="4486275"/>
          </a:xfrm>
          <a:prstGeom prst="rect">
            <a:avLst/>
          </a:prstGeom>
        </p:spPr>
      </p:pic>
      <p:sp>
        <p:nvSpPr>
          <p:cNvPr id="8" name="文本框 7"/>
          <p:cNvSpPr txBox="1"/>
          <p:nvPr/>
        </p:nvSpPr>
        <p:spPr>
          <a:xfrm>
            <a:off x="735965" y="5834380"/>
            <a:ext cx="11028045" cy="741045"/>
          </a:xfrm>
          <a:prstGeom prst="rect">
            <a:avLst/>
          </a:prstGeom>
          <a:noFill/>
        </p:spPr>
        <p:txBody>
          <a:bodyPr wrap="square" rtlCol="0">
            <a:noAutofit/>
          </a:bodyPr>
          <a:p>
            <a:r>
              <a:rPr lang="zh-CN" altLang="en-US"/>
              <a:t>按历史几波大牛市来看，每一轮月线</a:t>
            </a:r>
            <a:r>
              <a:rPr lang="en-US" altLang="zh-CN"/>
              <a:t>MACD</a:t>
            </a:r>
            <a:r>
              <a:rPr lang="zh-CN" altLang="en-US"/>
              <a:t>金叉，容易走出一波大行情，目前还在金叉区域，保持信心！</a:t>
            </a:r>
            <a:endParaRPr lang="en-US" altLang="zh-CN"/>
          </a:p>
        </p:txBody>
      </p:sp>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414010" y="1110615"/>
            <a:ext cx="1363980" cy="1198880"/>
          </a:xfrm>
          <a:prstGeom prst="rect">
            <a:avLst/>
          </a:prstGeom>
          <a:noFill/>
        </p:spPr>
        <p:txBody>
          <a:bodyPr wrap="square" rtlCol="0">
            <a:spAutoFit/>
          </a:bodyPr>
          <a:lstStyle/>
          <a:p>
            <a:pPr algn="ctr"/>
            <a:r>
              <a:rPr lang="en-US" altLang="zh-CN" sz="7200">
                <a:solidFill>
                  <a:srgbClr val="EFDDFF"/>
                </a:solidFill>
                <a:latin typeface="思源黑体 CN Medium" panose="020B0600000000000000" charset="-122"/>
                <a:ea typeface="思源黑体 CN Medium" panose="020B0600000000000000" charset="-122"/>
              </a:rPr>
              <a:t>02</a:t>
            </a:r>
            <a:endParaRPr lang="en-US" altLang="zh-CN" sz="7200">
              <a:solidFill>
                <a:srgbClr val="EFDDFF"/>
              </a:solidFill>
              <a:latin typeface="思源黑体 CN Medium" panose="020B0600000000000000" charset="-122"/>
              <a:ea typeface="思源黑体 CN Medium" panose="020B0600000000000000" charset="-122"/>
            </a:endParaRPr>
          </a:p>
        </p:txBody>
      </p:sp>
      <p:sp>
        <p:nvSpPr>
          <p:cNvPr id="9" name="文本框 8"/>
          <p:cNvSpPr txBox="1"/>
          <p:nvPr/>
        </p:nvSpPr>
        <p:spPr>
          <a:xfrm>
            <a:off x="1635125" y="2559685"/>
            <a:ext cx="9072245" cy="1106805"/>
          </a:xfrm>
          <a:prstGeom prst="rect">
            <a:avLst/>
          </a:prstGeom>
          <a:noFill/>
        </p:spPr>
        <p:txBody>
          <a:bodyPr wrap="square" rtlCol="0">
            <a:spAutoFit/>
          </a:bodyPr>
          <a:lstStyle/>
          <a:p>
            <a:pPr algn="ctr"/>
            <a:r>
              <a:rPr lang="zh-CN" altLang="en-US" sz="6600" dirty="0">
                <a:gradFill>
                  <a:gsLst>
                    <a:gs pos="0">
                      <a:srgbClr val="FFEFCE"/>
                    </a:gs>
                    <a:gs pos="100000">
                      <a:srgbClr val="FFD983"/>
                    </a:gs>
                  </a:gsLst>
                  <a:lin ang="5400000" scaled="0"/>
                </a:gradFill>
                <a:latin typeface="思源黑体 CN Bold" panose="020B0800000000000000" charset="-122"/>
                <a:ea typeface="思源黑体 CN Bold" panose="020B0800000000000000" charset="-122"/>
              </a:rPr>
              <a:t>最大风口</a:t>
            </a:r>
            <a:endParaRPr lang="zh-CN" altLang="en-US" sz="6600" dirty="0">
              <a:gradFill>
                <a:gsLst>
                  <a:gs pos="0">
                    <a:srgbClr val="FFEFCE"/>
                  </a:gs>
                  <a:gs pos="100000">
                    <a:srgbClr val="FFD983"/>
                  </a:gs>
                </a:gsLst>
                <a:lin ang="5400000" scaled="0"/>
              </a:gradFill>
              <a:latin typeface="思源黑体 CN Bold" panose="020B0800000000000000" charset="-122"/>
              <a:ea typeface="思源黑体 CN Bold" panose="020B0800000000000000" charset="-122"/>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838450" y="122555"/>
            <a:ext cx="6637020" cy="583565"/>
          </a:xfrm>
          <a:prstGeom prst="rect">
            <a:avLst/>
          </a:prstGeom>
          <a:noFill/>
        </p:spPr>
        <p:txBody>
          <a:bodyPr wrap="square" rtlCol="0">
            <a:spAutoFit/>
          </a:bodyPr>
          <a:p>
            <a:r>
              <a:rPr lang="en-US" altLang="zh-CN" sz="3200" spc="-200" dirty="0">
                <a:gradFill>
                  <a:gsLst>
                    <a:gs pos="0">
                      <a:srgbClr val="FFEFCE"/>
                    </a:gs>
                    <a:gs pos="100000">
                      <a:srgbClr val="FFD483"/>
                    </a:gs>
                  </a:gsLst>
                  <a:lin ang="5400000" scaled="0"/>
                </a:gradFill>
                <a:uFillTx/>
                <a:latin typeface="思源黑体 CN Heavy" panose="020B0A00000000000000" pitchFamily="34" charset="-122"/>
                <a:ea typeface="思源黑体 CN Heavy" panose="020B0A00000000000000" pitchFamily="34" charset="-122"/>
              </a:rPr>
              <a:t>             </a:t>
            </a:r>
            <a:r>
              <a:rPr lang="zh-CN" altLang="en-US" sz="3200" spc="-200" dirty="0">
                <a:gradFill>
                  <a:gsLst>
                    <a:gs pos="0">
                      <a:srgbClr val="FFEFCE"/>
                    </a:gs>
                    <a:gs pos="100000">
                      <a:srgbClr val="FFD483"/>
                    </a:gs>
                  </a:gsLst>
                  <a:lin ang="5400000" scaled="0"/>
                </a:gradFill>
                <a:uFillTx/>
                <a:latin typeface="思源黑体 CN Heavy" panose="020B0A00000000000000" pitchFamily="34" charset="-122"/>
                <a:ea typeface="思源黑体 CN Heavy" panose="020B0A00000000000000" pitchFamily="34" charset="-122"/>
              </a:rPr>
              <a:t>风口方向</a:t>
            </a:r>
            <a:endParaRPr lang="zh-CN" altLang="en-US" sz="2400" spc="-200" dirty="0">
              <a:gradFill>
                <a:gsLst>
                  <a:gs pos="0">
                    <a:srgbClr val="FFEFCE"/>
                  </a:gs>
                  <a:gs pos="100000">
                    <a:srgbClr val="FFD483"/>
                  </a:gs>
                </a:gsLst>
                <a:lin ang="5400000" scaled="0"/>
              </a:gradFill>
              <a:uFillTx/>
              <a:latin typeface="思源黑体 CN Heavy" panose="020B0A00000000000000" pitchFamily="34" charset="-122"/>
              <a:ea typeface="思源黑体 CN Heavy" panose="020B0A00000000000000" pitchFamily="34" charset="-122"/>
            </a:endParaRPr>
          </a:p>
        </p:txBody>
      </p:sp>
      <p:sp>
        <p:nvSpPr>
          <p:cNvPr id="6" name="文本框 5"/>
          <p:cNvSpPr txBox="1"/>
          <p:nvPr/>
        </p:nvSpPr>
        <p:spPr>
          <a:xfrm>
            <a:off x="4299585" y="5385435"/>
            <a:ext cx="4978400" cy="387350"/>
          </a:xfrm>
          <a:prstGeom prst="rect">
            <a:avLst/>
          </a:prstGeom>
          <a:gradFill>
            <a:gsLst>
              <a:gs pos="50000">
                <a:schemeClr val="accent3"/>
              </a:gs>
              <a:gs pos="0">
                <a:schemeClr val="accent3">
                  <a:lumMod val="25000"/>
                  <a:lumOff val="75000"/>
                </a:schemeClr>
              </a:gs>
              <a:gs pos="100000">
                <a:schemeClr val="accent3">
                  <a:lumMod val="85000"/>
                </a:schemeClr>
              </a:gs>
            </a:gsLst>
            <a:lin ang="5400000" scaled="1"/>
          </a:gradFill>
        </p:spPr>
        <p:txBody>
          <a:bodyPr wrap="square" rtlCol="0">
            <a:noAutofit/>
          </a:bodyPr>
          <a:p>
            <a:r>
              <a:rPr lang="zh-CN" altLang="en-US" sz="2400">
                <a:solidFill>
                  <a:srgbClr val="FF0000"/>
                </a:solidFill>
                <a:latin typeface="楷体" panose="02010609060101010101" charset="-122"/>
                <a:ea typeface="楷体" panose="02010609060101010101" charset="-122"/>
                <a:cs typeface="楷体" panose="02010609060101010101" charset="-122"/>
              </a:rPr>
              <a:t>主线：区块链</a:t>
            </a:r>
            <a:r>
              <a:rPr lang="en-US" altLang="zh-CN" sz="2400">
                <a:solidFill>
                  <a:srgbClr val="FF0000"/>
                </a:solidFill>
                <a:latin typeface="楷体" panose="02010609060101010101" charset="-122"/>
                <a:ea typeface="楷体" panose="02010609060101010101" charset="-122"/>
                <a:cs typeface="楷体" panose="02010609060101010101" charset="-122"/>
              </a:rPr>
              <a:t> </a:t>
            </a:r>
            <a:r>
              <a:rPr lang="zh-CN" altLang="en-US" sz="2400">
                <a:solidFill>
                  <a:srgbClr val="FF0000"/>
                </a:solidFill>
                <a:latin typeface="楷体" panose="02010609060101010101" charset="-122"/>
                <a:ea typeface="楷体" panose="02010609060101010101" charset="-122"/>
                <a:cs typeface="楷体" panose="02010609060101010101" charset="-122"/>
              </a:rPr>
              <a:t>、军工、固态电池</a:t>
            </a:r>
            <a:endParaRPr lang="zh-CN" altLang="en-US" sz="2400">
              <a:solidFill>
                <a:srgbClr val="FF0000"/>
              </a:solidFill>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335280" y="1117600"/>
            <a:ext cx="11786235" cy="3769995"/>
          </a:xfrm>
          <a:prstGeom prst="rect">
            <a:avLst/>
          </a:prstGeom>
          <a:noFill/>
        </p:spPr>
        <p:txBody>
          <a:bodyPr wrap="square" rtlCol="0">
            <a:noAutofit/>
          </a:bodyPr>
          <a:p>
            <a:endParaRPr lang="zh-CN" altLang="en-US">
              <a:solidFill>
                <a:schemeClr val="tx1"/>
              </a:solidFill>
            </a:endParaRPr>
          </a:p>
          <a:p>
            <a:endParaRPr lang="zh-CN" altLang="en-US">
              <a:solidFill>
                <a:schemeClr val="tx1"/>
              </a:solidFill>
            </a:endParaRPr>
          </a:p>
        </p:txBody>
      </p:sp>
      <p:sp>
        <p:nvSpPr>
          <p:cNvPr id="8" name="文本框 7"/>
          <p:cNvSpPr txBox="1"/>
          <p:nvPr/>
        </p:nvSpPr>
        <p:spPr>
          <a:xfrm>
            <a:off x="502285" y="5022215"/>
            <a:ext cx="3684905" cy="1478280"/>
          </a:xfrm>
          <a:prstGeom prst="rect">
            <a:avLst/>
          </a:prstGeom>
          <a:noFill/>
        </p:spPr>
        <p:txBody>
          <a:bodyPr wrap="square" rtlCol="0">
            <a:noAutofit/>
          </a:bodyPr>
          <a:p>
            <a:r>
              <a:rPr lang="zh-CN" altLang="en-US">
                <a:latin typeface="楷体" panose="02010609060101010101" charset="-122"/>
                <a:ea typeface="楷体" panose="02010609060101010101" charset="-122"/>
                <a:cs typeface="楷体" panose="02010609060101010101" charset="-122"/>
              </a:rPr>
              <a:t>判断短线热点标准</a:t>
            </a:r>
            <a:endParaRPr lang="zh-CN" altLang="en-US">
              <a:latin typeface="楷体" panose="02010609060101010101" charset="-122"/>
              <a:ea typeface="楷体" panose="02010609060101010101" charset="-122"/>
              <a:cs typeface="楷体" panose="02010609060101010101" charset="-122"/>
            </a:endParaRPr>
          </a:p>
          <a:p>
            <a:r>
              <a:rPr lang="en-US" altLang="zh-CN">
                <a:latin typeface="楷体" panose="02010609060101010101" charset="-122"/>
                <a:ea typeface="楷体" panose="02010609060101010101" charset="-122"/>
                <a:cs typeface="楷体" panose="02010609060101010101" charset="-122"/>
              </a:rPr>
              <a:t>1</a:t>
            </a:r>
            <a:r>
              <a:rPr lang="zh-CN" altLang="en-US">
                <a:latin typeface="楷体" panose="02010609060101010101" charset="-122"/>
                <a:ea typeface="楷体" panose="02010609060101010101" charset="-122"/>
                <a:cs typeface="楷体" panose="02010609060101010101" charset="-122"/>
              </a:rPr>
              <a:t>、反复上榜，</a:t>
            </a:r>
            <a:r>
              <a:rPr lang="en-US" altLang="zh-CN">
                <a:latin typeface="楷体" panose="02010609060101010101" charset="-122"/>
                <a:ea typeface="楷体" panose="02010609060101010101" charset="-122"/>
                <a:cs typeface="楷体" panose="02010609060101010101" charset="-122"/>
              </a:rPr>
              <a:t>3</a:t>
            </a:r>
            <a:r>
              <a:rPr lang="zh-CN" altLang="en-US">
                <a:latin typeface="楷体" panose="02010609060101010101" charset="-122"/>
                <a:ea typeface="楷体" panose="02010609060101010101" charset="-122"/>
                <a:cs typeface="楷体" panose="02010609060101010101" charset="-122"/>
              </a:rPr>
              <a:t>天有</a:t>
            </a:r>
            <a:r>
              <a:rPr lang="en-US" altLang="zh-CN">
                <a:latin typeface="楷体" panose="02010609060101010101" charset="-122"/>
                <a:ea typeface="楷体" panose="02010609060101010101" charset="-122"/>
                <a:cs typeface="楷体" panose="02010609060101010101" charset="-122"/>
              </a:rPr>
              <a:t>2</a:t>
            </a:r>
            <a:r>
              <a:rPr lang="zh-CN" altLang="en-US">
                <a:latin typeface="楷体" panose="02010609060101010101" charset="-122"/>
                <a:ea typeface="楷体" panose="02010609060101010101" charset="-122"/>
                <a:cs typeface="楷体" panose="02010609060101010101" charset="-122"/>
              </a:rPr>
              <a:t>次</a:t>
            </a:r>
            <a:r>
              <a:rPr lang="en-US" altLang="zh-CN">
                <a:latin typeface="楷体" panose="02010609060101010101" charset="-122"/>
                <a:ea typeface="楷体" panose="02010609060101010101" charset="-122"/>
                <a:cs typeface="楷体" panose="02010609060101010101" charset="-122"/>
              </a:rPr>
              <a:t>/5</a:t>
            </a:r>
            <a:r>
              <a:rPr lang="zh-CN" altLang="en-US">
                <a:latin typeface="楷体" panose="02010609060101010101" charset="-122"/>
                <a:ea typeface="楷体" panose="02010609060101010101" charset="-122"/>
                <a:cs typeface="楷体" panose="02010609060101010101" charset="-122"/>
              </a:rPr>
              <a:t>天有</a:t>
            </a:r>
            <a:r>
              <a:rPr lang="en-US" altLang="zh-CN">
                <a:latin typeface="楷体" panose="02010609060101010101" charset="-122"/>
                <a:ea typeface="楷体" panose="02010609060101010101" charset="-122"/>
                <a:cs typeface="楷体" panose="02010609060101010101" charset="-122"/>
              </a:rPr>
              <a:t>3</a:t>
            </a:r>
            <a:r>
              <a:rPr lang="zh-CN" altLang="en-US">
                <a:latin typeface="楷体" panose="02010609060101010101" charset="-122"/>
                <a:ea typeface="楷体" panose="02010609060101010101" charset="-122"/>
                <a:cs typeface="楷体" panose="02010609060101010101" charset="-122"/>
              </a:rPr>
              <a:t>次</a:t>
            </a:r>
            <a:endParaRPr lang="zh-CN" altLang="en-US">
              <a:latin typeface="楷体" panose="02010609060101010101" charset="-122"/>
              <a:ea typeface="楷体" panose="02010609060101010101" charset="-122"/>
              <a:cs typeface="楷体" panose="02010609060101010101" charset="-122"/>
            </a:endParaRPr>
          </a:p>
          <a:p>
            <a:r>
              <a:rPr lang="en-US" altLang="zh-CN">
                <a:latin typeface="楷体" panose="02010609060101010101" charset="-122"/>
                <a:ea typeface="楷体" panose="02010609060101010101" charset="-122"/>
                <a:cs typeface="楷体" panose="02010609060101010101" charset="-122"/>
              </a:rPr>
              <a:t>2</a:t>
            </a:r>
            <a:r>
              <a:rPr lang="zh-CN" altLang="en-US">
                <a:latin typeface="楷体" panose="02010609060101010101" charset="-122"/>
                <a:ea typeface="楷体" panose="02010609060101010101" charset="-122"/>
                <a:cs typeface="楷体" panose="02010609060101010101" charset="-122"/>
              </a:rPr>
              <a:t>、排名前五</a:t>
            </a:r>
            <a:endParaRPr lang="zh-CN" altLang="en-US">
              <a:latin typeface="楷体" panose="02010609060101010101" charset="-122"/>
              <a:ea typeface="楷体" panose="02010609060101010101" charset="-122"/>
              <a:cs typeface="楷体" panose="02010609060101010101" charset="-122"/>
            </a:endParaRPr>
          </a:p>
          <a:p>
            <a:r>
              <a:rPr lang="en-US" altLang="zh-CN">
                <a:latin typeface="楷体" panose="02010609060101010101" charset="-122"/>
                <a:ea typeface="楷体" panose="02010609060101010101" charset="-122"/>
                <a:cs typeface="楷体" panose="02010609060101010101" charset="-122"/>
              </a:rPr>
              <a:t>3</a:t>
            </a:r>
            <a:r>
              <a:rPr lang="zh-CN" altLang="en-US">
                <a:latin typeface="楷体" panose="02010609060101010101" charset="-122"/>
                <a:ea typeface="楷体" panose="02010609060101010101" charset="-122"/>
                <a:cs typeface="楷体" panose="02010609060101010101" charset="-122"/>
              </a:rPr>
              <a:t>、周线金叉区域</a:t>
            </a:r>
            <a:r>
              <a:rPr lang="en-US" altLang="zh-CN">
                <a:latin typeface="楷体" panose="02010609060101010101" charset="-122"/>
                <a:ea typeface="楷体" panose="02010609060101010101" charset="-122"/>
                <a:cs typeface="楷体" panose="02010609060101010101" charset="-122"/>
              </a:rPr>
              <a:t> </a:t>
            </a:r>
            <a:endParaRPr lang="en-US" altLang="zh-CN">
              <a:latin typeface="楷体" panose="02010609060101010101" charset="-122"/>
              <a:ea typeface="楷体" panose="02010609060101010101" charset="-122"/>
              <a:cs typeface="楷体" panose="02010609060101010101" charset="-122"/>
            </a:endParaRPr>
          </a:p>
        </p:txBody>
      </p:sp>
      <p:pic>
        <p:nvPicPr>
          <p:cNvPr id="4" name="图片 3"/>
          <p:cNvPicPr>
            <a:picLocks noChangeAspect="1"/>
          </p:cNvPicPr>
          <p:nvPr/>
        </p:nvPicPr>
        <p:blipFill>
          <a:blip r:embed="rId1"/>
          <a:stretch>
            <a:fillRect/>
          </a:stretch>
        </p:blipFill>
        <p:spPr>
          <a:xfrm>
            <a:off x="1388745" y="1205230"/>
            <a:ext cx="9278620" cy="3343910"/>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838450" y="122555"/>
            <a:ext cx="6637020" cy="583565"/>
          </a:xfrm>
          <a:prstGeom prst="rect">
            <a:avLst/>
          </a:prstGeom>
          <a:noFill/>
        </p:spPr>
        <p:txBody>
          <a:bodyPr wrap="square" rtlCol="0">
            <a:spAutoFit/>
          </a:bodyPr>
          <a:p>
            <a:r>
              <a:rPr lang="en-US" altLang="zh-CN" sz="3200" spc="-200" dirty="0">
                <a:gradFill>
                  <a:gsLst>
                    <a:gs pos="0">
                      <a:srgbClr val="FFEFCE"/>
                    </a:gs>
                    <a:gs pos="100000">
                      <a:srgbClr val="FFD483"/>
                    </a:gs>
                  </a:gsLst>
                  <a:lin ang="5400000" scaled="0"/>
                </a:gradFill>
                <a:uFillTx/>
                <a:latin typeface="思源黑体 CN Heavy" panose="020B0A00000000000000" pitchFamily="34" charset="-122"/>
                <a:ea typeface="思源黑体 CN Heavy" panose="020B0A00000000000000" pitchFamily="34" charset="-122"/>
              </a:rPr>
              <a:t>       </a:t>
            </a:r>
            <a:r>
              <a:rPr lang="zh-CN" altLang="en-US" sz="3200" spc="-200" dirty="0">
                <a:gradFill>
                  <a:gsLst>
                    <a:gs pos="0">
                      <a:srgbClr val="FFEFCE"/>
                    </a:gs>
                    <a:gs pos="100000">
                      <a:srgbClr val="FFD483"/>
                    </a:gs>
                  </a:gsLst>
                  <a:lin ang="5400000" scaled="0"/>
                </a:gradFill>
                <a:uFillTx/>
                <a:latin typeface="思源黑体 CN Heavy" panose="020B0A00000000000000" pitchFamily="34" charset="-122"/>
                <a:ea typeface="思源黑体 CN Heavy" panose="020B0A00000000000000" pitchFamily="34" charset="-122"/>
              </a:rPr>
              <a:t>军工集中放量突破平台</a:t>
            </a:r>
            <a:endParaRPr lang="en-US" altLang="zh-CN" sz="3200" spc="-200" dirty="0">
              <a:gradFill>
                <a:gsLst>
                  <a:gs pos="0">
                    <a:srgbClr val="FFEFCE"/>
                  </a:gs>
                  <a:gs pos="100000">
                    <a:srgbClr val="FFD483"/>
                  </a:gs>
                </a:gsLst>
                <a:lin ang="5400000" scaled="0"/>
              </a:gradFill>
              <a:uFillTx/>
              <a:latin typeface="思源黑体 CN Heavy" panose="020B0A00000000000000" pitchFamily="34" charset="-122"/>
              <a:ea typeface="思源黑体 CN Heavy" panose="020B0A00000000000000" pitchFamily="34" charset="-122"/>
            </a:endParaRPr>
          </a:p>
        </p:txBody>
      </p:sp>
      <p:sp>
        <p:nvSpPr>
          <p:cNvPr id="6" name="文本框 5"/>
          <p:cNvSpPr txBox="1"/>
          <p:nvPr/>
        </p:nvSpPr>
        <p:spPr>
          <a:xfrm>
            <a:off x="469265" y="5824855"/>
            <a:ext cx="11183620" cy="577215"/>
          </a:xfrm>
          <a:prstGeom prst="rect">
            <a:avLst/>
          </a:prstGeom>
          <a:noFill/>
        </p:spPr>
        <p:txBody>
          <a:bodyPr wrap="square" rtlCol="0">
            <a:noAutofit/>
          </a:bodyPr>
          <a:p>
            <a:endParaRPr lang="zh-CN" altLang="en-US" sz="1600">
              <a:solidFill>
                <a:schemeClr val="tx1"/>
              </a:solidFill>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335280" y="1117600"/>
            <a:ext cx="11786235" cy="3769995"/>
          </a:xfrm>
          <a:prstGeom prst="rect">
            <a:avLst/>
          </a:prstGeom>
          <a:noFill/>
        </p:spPr>
        <p:txBody>
          <a:bodyPr wrap="square" rtlCol="0">
            <a:noAutofit/>
          </a:bodyPr>
          <a:p>
            <a:endParaRPr lang="zh-CN" altLang="en-US">
              <a:solidFill>
                <a:schemeClr val="tx1"/>
              </a:solidFill>
            </a:endParaRPr>
          </a:p>
          <a:p>
            <a:endParaRPr lang="zh-CN" altLang="en-US">
              <a:solidFill>
                <a:schemeClr val="tx1"/>
              </a:solidFill>
            </a:endParaRPr>
          </a:p>
        </p:txBody>
      </p:sp>
      <p:sp>
        <p:nvSpPr>
          <p:cNvPr id="7" name="文本框 6"/>
          <p:cNvSpPr txBox="1"/>
          <p:nvPr/>
        </p:nvSpPr>
        <p:spPr>
          <a:xfrm>
            <a:off x="953770" y="5887720"/>
            <a:ext cx="10943590" cy="802640"/>
          </a:xfrm>
          <a:prstGeom prst="rect">
            <a:avLst/>
          </a:prstGeom>
          <a:noFill/>
        </p:spPr>
        <p:txBody>
          <a:bodyPr wrap="square" rtlCol="0">
            <a:noAutofit/>
          </a:bodyPr>
          <a:p>
            <a:r>
              <a:rPr lang="zh-CN" altLang="en-US">
                <a:latin typeface="楷体" panose="02010609060101010101" charset="-122"/>
                <a:ea typeface="楷体" panose="02010609060101010101" charset="-122"/>
                <a:cs typeface="楷体" panose="02010609060101010101" charset="-122"/>
              </a:rPr>
              <a:t>军工，反复多次上榜</a:t>
            </a:r>
            <a:r>
              <a:rPr lang="en-US" altLang="zh-CN">
                <a:latin typeface="楷体" panose="02010609060101010101" charset="-122"/>
                <a:ea typeface="楷体" panose="02010609060101010101" charset="-122"/>
                <a:cs typeface="楷体" panose="02010609060101010101" charset="-122"/>
              </a:rPr>
              <a:t>  </a:t>
            </a:r>
            <a:r>
              <a:rPr lang="zh-CN" altLang="en-US">
                <a:latin typeface="楷体" panose="02010609060101010101" charset="-122"/>
                <a:ea typeface="楷体" panose="02010609060101010101" charset="-122"/>
                <a:cs typeface="楷体" panose="02010609060101010101" charset="-122"/>
              </a:rPr>
              <a:t>处于风口浪尖，涨停板家数大于</a:t>
            </a:r>
            <a:r>
              <a:rPr lang="en-US" altLang="zh-CN">
                <a:latin typeface="楷体" panose="02010609060101010101" charset="-122"/>
                <a:ea typeface="楷体" panose="02010609060101010101" charset="-122"/>
                <a:cs typeface="楷体" panose="02010609060101010101" charset="-122"/>
              </a:rPr>
              <a:t>15</a:t>
            </a:r>
            <a:r>
              <a:rPr lang="zh-CN" altLang="en-US">
                <a:latin typeface="楷体" panose="02010609060101010101" charset="-122"/>
                <a:ea typeface="楷体" panose="02010609060101010101" charset="-122"/>
                <a:cs typeface="楷体" panose="02010609060101010101" charset="-122"/>
              </a:rPr>
              <a:t>家，单日主力净买额</a:t>
            </a:r>
            <a:r>
              <a:rPr lang="en-US" altLang="zh-CN">
                <a:latin typeface="楷体" panose="02010609060101010101" charset="-122"/>
                <a:ea typeface="楷体" panose="02010609060101010101" charset="-122"/>
                <a:cs typeface="楷体" panose="02010609060101010101" charset="-122"/>
              </a:rPr>
              <a:t>200</a:t>
            </a:r>
            <a:r>
              <a:rPr lang="zh-CN" altLang="en-US">
                <a:latin typeface="楷体" panose="02010609060101010101" charset="-122"/>
                <a:ea typeface="楷体" panose="02010609060101010101" charset="-122"/>
                <a:cs typeface="楷体" panose="02010609060101010101" charset="-122"/>
              </a:rPr>
              <a:t>亿</a:t>
            </a:r>
            <a:endParaRPr lang="zh-CN" altLang="en-US">
              <a:latin typeface="楷体" panose="02010609060101010101" charset="-122"/>
              <a:ea typeface="楷体" panose="02010609060101010101" charset="-122"/>
              <a:cs typeface="楷体" panose="02010609060101010101" charset="-122"/>
            </a:endParaRPr>
          </a:p>
        </p:txBody>
      </p:sp>
      <p:pic>
        <p:nvPicPr>
          <p:cNvPr id="5" name="图片 4"/>
          <p:cNvPicPr>
            <a:picLocks noChangeAspect="1"/>
          </p:cNvPicPr>
          <p:nvPr/>
        </p:nvPicPr>
        <p:blipFill>
          <a:blip r:embed="rId1"/>
          <a:stretch>
            <a:fillRect/>
          </a:stretch>
        </p:blipFill>
        <p:spPr>
          <a:xfrm>
            <a:off x="953770" y="784225"/>
            <a:ext cx="10213975" cy="4788535"/>
          </a:xfrm>
          <a:prstGeom prst="rect">
            <a:avLst/>
          </a:prstGeom>
        </p:spPr>
      </p:pic>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5.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26.xml><?xml version="1.0" encoding="utf-8"?>
<p:tagLst xmlns:p="http://schemas.openxmlformats.org/presentationml/2006/main">
  <p:tag name="KSO_WM_UNIT_PLACING_PICTURE_USER_VIEWPORT" val="{&quot;height&quot;:2082,&quot;width&quot;:10544}"/>
  <p:tag name="KSO_WM_BEAUTIFY_FLAG" val=""/>
</p:tagLst>
</file>

<file path=ppt/tags/tag27.xml><?xml version="1.0" encoding="utf-8"?>
<p:tagLst xmlns:p="http://schemas.openxmlformats.org/presentationml/2006/main">
  <p:tag name="KSO_WM_BEAUTIFY_FLAG" val="#wm#"/>
  <p:tag name="KSO_WM_TEMPLATE_CATEGORY" val="custom"/>
  <p:tag name="KSO_WM_TEMPLATE_INDEX" val="20205176"/>
</p:tagLst>
</file>

<file path=ppt/tags/tag28.xml><?xml version="1.0" encoding="utf-8"?>
<p:tagLst xmlns:p="http://schemas.openxmlformats.org/presentationml/2006/main">
  <p:tag name="KSO_WM_BEAUTIFY_FLAG" val="#wm#"/>
  <p:tag name="KSO_WM_TEMPLATE_CATEGORY" val="custom"/>
  <p:tag name="KSO_WM_TEMPLATE_INDEX" val="20205176"/>
</p:tagLst>
</file>

<file path=ppt/tags/tag29.xml><?xml version="1.0" encoding="utf-8"?>
<p:tagLst xmlns:p="http://schemas.openxmlformats.org/presentationml/2006/main">
  <p:tag name="KSO_WM_BEAUTIFY_FLAG" val="#wm#"/>
  <p:tag name="KSO_WM_TEMPLATE_CATEGORY" val="custom"/>
  <p:tag name="KSO_WM_TEMPLATE_INDEX" val="20205176"/>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xml><?xml version="1.0" encoding="utf-8"?>
<p:tagLst xmlns:p="http://schemas.openxmlformats.org/presentationml/2006/main">
  <p:tag name="KSO_WM_BEAUTIFY_FLAG" val="#wm#"/>
  <p:tag name="KSO_WM_TEMPLATE_CATEGORY" val="custom"/>
  <p:tag name="KSO_WM_TEMPLATE_INDEX" val="20205176"/>
</p:tagLst>
</file>

<file path=ppt/tags/tag31.xml><?xml version="1.0" encoding="utf-8"?>
<p:tagLst xmlns:p="http://schemas.openxmlformats.org/presentationml/2006/main">
  <p:tag name="KSO_WM_BEAUTIFY_FLAG" val="#wm#"/>
  <p:tag name="KSO_WM_TEMPLATE_CATEGORY" val="custom"/>
  <p:tag name="KSO_WM_TEMPLATE_INDEX" val="20205176"/>
</p:tagLst>
</file>

<file path=ppt/tags/tag32.xml><?xml version="1.0" encoding="utf-8"?>
<p:tagLst xmlns:p="http://schemas.openxmlformats.org/presentationml/2006/main">
  <p:tag name="KSO_WM_BEAUTIFY_FLAG" val="#wm#"/>
  <p:tag name="KSO_WM_TEMPLATE_CATEGORY" val="custom"/>
  <p:tag name="KSO_WM_TEMPLATE_INDEX" val="20205176"/>
</p:tagLst>
</file>

<file path=ppt/tags/tag33.xml><?xml version="1.0" encoding="utf-8"?>
<p:tagLst xmlns:p="http://schemas.openxmlformats.org/presentationml/2006/main">
  <p:tag name="KSO_WM_BEAUTIFY_FLAG" val="#wm#"/>
  <p:tag name="KSO_WM_TEMPLATE_CATEGORY" val="custom"/>
  <p:tag name="KSO_WM_TEMPLATE_INDEX" val="20205176"/>
</p:tagLst>
</file>

<file path=ppt/tags/tag34.xml><?xml version="1.0" encoding="utf-8"?>
<p:tagLst xmlns:p="http://schemas.openxmlformats.org/presentationml/2006/main">
  <p:tag name="KSO_WM_BEAUTIFY_FLAG" val="#wm#"/>
  <p:tag name="KSO_WM_TEMPLATE_CATEGORY" val="custom"/>
  <p:tag name="KSO_WM_TEMPLATE_INDEX" val="20205176"/>
</p:tagLst>
</file>

<file path=ppt/tags/tag35.xml><?xml version="1.0" encoding="utf-8"?>
<p:tagLst xmlns:p="http://schemas.openxmlformats.org/presentationml/2006/main">
  <p:tag name="KSO_WM_BEAUTIFY_FLAG" val="#wm#"/>
  <p:tag name="KSO_WM_TEMPLATE_CATEGORY" val="custom"/>
  <p:tag name="KSO_WM_TEMPLATE_INDEX" val="20205176"/>
</p:tagLst>
</file>

<file path=ppt/tags/tag36.xml><?xml version="1.0" encoding="utf-8"?>
<p:tagLst xmlns:p="http://schemas.openxmlformats.org/presentationml/2006/main">
  <p:tag name="KSO_WM_BEAUTIFY_FLAG" val="#wm#"/>
  <p:tag name="KSO_WM_TEMPLATE_CATEGORY" val="custom"/>
  <p:tag name="KSO_WM_TEMPLATE_INDEX" val="20205176"/>
</p:tagLst>
</file>

<file path=ppt/tags/tag37.xml><?xml version="1.0" encoding="utf-8"?>
<p:tagLst xmlns:p="http://schemas.openxmlformats.org/presentationml/2006/main">
  <p:tag name="KSO_WM_BEAUTIFY_FLAG" val="#wm#"/>
  <p:tag name="KSO_WM_TEMPLATE_CATEGORY" val="custom"/>
  <p:tag name="KSO_WM_TEMPLATE_INDEX" val="20205176"/>
</p:tagLst>
</file>

<file path=ppt/tags/tag38.xml><?xml version="1.0" encoding="utf-8"?>
<p:tagLst xmlns:p="http://schemas.openxmlformats.org/presentationml/2006/main">
  <p:tag name="KSO_WM_BEAUTIFY_FLAG" val="#wm#"/>
  <p:tag name="KSO_WM_TEMPLATE_CATEGORY" val="custom"/>
  <p:tag name="KSO_WM_TEMPLATE_INDEX" val="20205176"/>
</p:tagLst>
</file>

<file path=ppt/tags/tag39.xml><?xml version="1.0" encoding="utf-8"?>
<p:tagLst xmlns:p="http://schemas.openxmlformats.org/presentationml/2006/main">
  <p:tag name="KSO_WM_BEAUTIFY_FLAG" val="#wm#"/>
  <p:tag name="KSO_WM_TEMPLATE_CATEGORY" val="custom"/>
  <p:tag name="KSO_WM_TEMPLATE_INDEX" val="20205176"/>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xml><?xml version="1.0" encoding="utf-8"?>
<p:tagLst xmlns:p="http://schemas.openxmlformats.org/presentationml/2006/main">
  <p:tag name="KSO_WM_BEAUTIFY_FLAG" val="#wm#"/>
  <p:tag name="KSO_WM_TEMPLATE_CATEGORY" val="custom"/>
  <p:tag name="KSO_WM_TEMPLATE_INDEX" val="20205176"/>
</p:tagLst>
</file>

<file path=ppt/tags/tag41.xml><?xml version="1.0" encoding="utf-8"?>
<p:tagLst xmlns:p="http://schemas.openxmlformats.org/presentationml/2006/main">
  <p:tag name="KSO_WM_BEAUTIFY_FLAG" val="#wm#"/>
  <p:tag name="KSO_WM_TEMPLATE_CATEGORY" val="custom"/>
  <p:tag name="KSO_WM_TEMPLATE_INDEX" val="20205176"/>
</p:tagLst>
</file>

<file path=ppt/tags/tag42.xml><?xml version="1.0" encoding="utf-8"?>
<p:tagLst xmlns:p="http://schemas.openxmlformats.org/presentationml/2006/main">
  <p:tag name="KSO_WM_BEAUTIFY_FLAG" val="#wm#"/>
  <p:tag name="KSO_WM_TEMPLATE_CATEGORY" val="custom"/>
  <p:tag name="KSO_WM_TEMPLATE_INDEX" val="20205176"/>
</p:tagLst>
</file>

<file path=ppt/tags/tag43.xml><?xml version="1.0" encoding="utf-8"?>
<p:tagLst xmlns:p="http://schemas.openxmlformats.org/presentationml/2006/main">
  <p:tag name="KSO_WM_BEAUTIFY_FLAG" val="#wm#"/>
  <p:tag name="KSO_WM_TEMPLATE_CATEGORY" val="custom"/>
  <p:tag name="KSO_WM_TEMPLATE_INDEX" val="20205176"/>
</p:tagLst>
</file>

<file path=ppt/tags/tag44.xml><?xml version="1.0" encoding="utf-8"?>
<p:tagLst xmlns:p="http://schemas.openxmlformats.org/presentationml/2006/main">
  <p:tag name="KSO_WM_BEAUTIFY_FLAG" val="#wm#"/>
  <p:tag name="KSO_WM_TEMPLATE_CATEGORY" val="custom"/>
  <p:tag name="KSO_WM_TEMPLATE_INDEX" val="20205176"/>
</p:tagLst>
</file>

<file path=ppt/tags/tag45.xml><?xml version="1.0" encoding="utf-8"?>
<p:tagLst xmlns:p="http://schemas.openxmlformats.org/presentationml/2006/main">
  <p:tag name="KSO_WM_BEAUTIFY_FLAG" val="#wm#"/>
  <p:tag name="KSO_WM_TEMPLATE_CATEGORY" val="custom"/>
  <p:tag name="KSO_WM_TEMPLATE_INDEX" val="20205176"/>
</p:tagLst>
</file>

<file path=ppt/tags/tag46.xml><?xml version="1.0" encoding="utf-8"?>
<p:tagLst xmlns:p="http://schemas.openxmlformats.org/presentationml/2006/main">
  <p:tag name="KSO_WM_BEAUTIFY_FLAG" val="#wm#"/>
  <p:tag name="KSO_WM_TEMPLATE_CATEGORY" val="custom"/>
  <p:tag name="KSO_WM_TEMPLATE_INDEX" val="20205176"/>
</p:tagLst>
</file>

<file path=ppt/tags/tag47.xml><?xml version="1.0" encoding="utf-8"?>
<p:tagLst xmlns:p="http://schemas.openxmlformats.org/presentationml/2006/main">
  <p:tag name="KSO_WM_BEAUTIFY_FLAG" val="#wm#"/>
  <p:tag name="KSO_WM_TEMPLATE_CATEGORY" val="custom"/>
  <p:tag name="KSO_WM_TEMPLATE_INDEX" val="20205176"/>
</p:tagLst>
</file>

<file path=ppt/tags/tag48.xml><?xml version="1.0" encoding="utf-8"?>
<p:tagLst xmlns:p="http://schemas.openxmlformats.org/presentationml/2006/main">
  <p:tag name="KSO_WM_BEAUTIFY_FLAG" val="#wm#"/>
  <p:tag name="KSO_WM_TEMPLATE_CATEGORY" val="custom"/>
  <p:tag name="KSO_WM_TEMPLATE_INDEX" val="20205176"/>
</p:tagLst>
</file>

<file path=ppt/tags/tag49.xml><?xml version="1.0" encoding="utf-8"?>
<p:tagLst xmlns:p="http://schemas.openxmlformats.org/presentationml/2006/main">
  <p:tag name="COMMONDATA" val="eyJoZGlkIjoiOWFhYzUwZWNmOTk3M2Y1MTI5MjBiOWM4Y2UyNjJjNzUifQ=="/>
  <p:tag name="KSO_WPP_MARK_KEY" val="257877f6-fe8c-4c47-ab4c-274c99a6a791"/>
  <p:tag name="commondata" val="eyJoZGlkIjoiY2NjMjc2YTM3OTU3MDczMTg5NGExODc2MDBmZmJkNzMifQ=="/>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heme/theme1.xml><?xml version="1.0" encoding="utf-8"?>
<a:theme xmlns:a="http://schemas.openxmlformats.org/drawingml/2006/main" name="2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1477</Words>
  <Application>WPS 演示</Application>
  <PresentationFormat>宽屏</PresentationFormat>
  <Paragraphs>143</Paragraphs>
  <Slides>22</Slides>
  <Notes>1</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22</vt:i4>
      </vt:variant>
    </vt:vector>
  </HeadingPairs>
  <TitlesOfParts>
    <vt:vector size="40" baseType="lpstr">
      <vt:lpstr>Arial</vt:lpstr>
      <vt:lpstr>宋体</vt:lpstr>
      <vt:lpstr>Wingdings</vt:lpstr>
      <vt:lpstr>微软雅黑</vt:lpstr>
      <vt:lpstr>Wingdings</vt:lpstr>
      <vt:lpstr>思源黑体 CN Normal</vt:lpstr>
      <vt:lpstr>黑体</vt:lpstr>
      <vt:lpstr>思源黑体 CN Light</vt:lpstr>
      <vt:lpstr>思源黑体 CN Bold</vt:lpstr>
      <vt:lpstr>思源黑体 CN Medium</vt:lpstr>
      <vt:lpstr>Noto Sans S Chinese Medium</vt:lpstr>
      <vt:lpstr>DIN Black</vt:lpstr>
      <vt:lpstr>楷体</vt:lpstr>
      <vt:lpstr>思源黑体 CN Heavy</vt:lpstr>
      <vt:lpstr>Arial Unicode MS</vt:lpstr>
      <vt:lpstr>Calibri</vt:lpstr>
      <vt:lpstr>Segoe Print</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俏俏</cp:lastModifiedBy>
  <cp:revision>939</cp:revision>
  <dcterms:created xsi:type="dcterms:W3CDTF">2019-06-19T02:08:00Z</dcterms:created>
  <dcterms:modified xsi:type="dcterms:W3CDTF">2025-06-30T11:53:46Z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2052-12.1.0.21541</vt:lpwstr>
  </property>
  <property fmtid="{D5CDD505-2E9C-101B-9397-08002B2CF9AE}" pid="3" name="ICV">
    <vt:lpwstr>98B0645011BC43B0BFB9BFC8374894E3</vt:lpwstr>
  </property>
</Properties>
</file>