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944" r:id="rId8"/>
    <p:sldId id="1949" r:id="rId9"/>
    <p:sldId id="1955" r:id="rId10"/>
    <p:sldId id="1956" r:id="rId11"/>
    <p:sldId id="1957" r:id="rId12"/>
    <p:sldId id="1917" r:id="rId13"/>
    <p:sldId id="607" r:id="rId14"/>
    <p:sldId id="1929" r:id="rId15"/>
    <p:sldId id="1959" r:id="rId16"/>
    <p:sldId id="1958" r:id="rId17"/>
    <p:sldId id="1950" r:id="rId18"/>
    <p:sldId id="1951" r:id="rId19"/>
    <p:sldId id="1501" r:id="rId20"/>
    <p:sldId id="1939" r:id="rId21"/>
    <p:sldId id="1616" r:id="rId22"/>
    <p:sldId id="1747" r:id="rId23"/>
    <p:sldId id="1948" r:id="rId24"/>
    <p:sldId id="1960" r:id="rId25"/>
    <p:sldId id="1961" r:id="rId26"/>
    <p:sldId id="614" r:id="rId27"/>
    <p:sldId id="615" r:id="rId28"/>
    <p:sldId id="635" r:id="rId29"/>
    <p:sldId id="616" r:id="rId30"/>
    <p:sldId id="1696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4" userDrawn="1">
          <p15:clr>
            <a:srgbClr val="A4A3A4"/>
          </p15:clr>
        </p15:guide>
        <p15:guide id="2" pos="3883" userDrawn="1">
          <p15:clr>
            <a:srgbClr val="A4A3A4"/>
          </p15:clr>
        </p15:guide>
        <p15:guide id="3" pos="49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24"/>
        <p:guide pos="3883"/>
        <p:guide pos="49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12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7" Type="http://schemas.openxmlformats.org/officeDocument/2006/relationships/notesSlide" Target="../notesSlides/notesSlide9.xml"/><Relationship Id="rId26" Type="http://schemas.openxmlformats.org/officeDocument/2006/relationships/slideLayout" Target="../slideLayouts/slideLayout5.xml"/><Relationship Id="rId25" Type="http://schemas.openxmlformats.org/officeDocument/2006/relationships/tags" Target="../tags/tag94.xml"/><Relationship Id="rId24" Type="http://schemas.openxmlformats.org/officeDocument/2006/relationships/tags" Target="../tags/tag93.xml"/><Relationship Id="rId23" Type="http://schemas.openxmlformats.org/officeDocument/2006/relationships/tags" Target="../tags/tag92.xml"/><Relationship Id="rId22" Type="http://schemas.openxmlformats.org/officeDocument/2006/relationships/tags" Target="../tags/tag91.xml"/><Relationship Id="rId21" Type="http://schemas.openxmlformats.org/officeDocument/2006/relationships/tags" Target="../tags/tag90.xml"/><Relationship Id="rId20" Type="http://schemas.openxmlformats.org/officeDocument/2006/relationships/tags" Target="../tags/tag89.xml"/><Relationship Id="rId2" Type="http://schemas.openxmlformats.org/officeDocument/2006/relationships/tags" Target="../tags/tag71.xml"/><Relationship Id="rId19" Type="http://schemas.openxmlformats.org/officeDocument/2006/relationships/tags" Target="../tags/tag88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95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6.xml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7.xml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99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01.xml"/><Relationship Id="rId4" Type="http://schemas.openxmlformats.org/officeDocument/2006/relationships/image" Target="../media/image49.png"/><Relationship Id="rId3" Type="http://schemas.openxmlformats.org/officeDocument/2006/relationships/tags" Target="../tags/tag100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2.xml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3.xml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0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5.xml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6.xml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13.xml"/><Relationship Id="rId6" Type="http://schemas.openxmlformats.org/officeDocument/2006/relationships/image" Target="../media/image61.png"/><Relationship Id="rId5" Type="http://schemas.openxmlformats.org/officeDocument/2006/relationships/tags" Target="../tags/tag112.xml"/><Relationship Id="rId4" Type="http://schemas.openxmlformats.org/officeDocument/2006/relationships/image" Target="../media/image60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tags" Target="../tags/tag118.xml"/><Relationship Id="rId7" Type="http://schemas.openxmlformats.org/officeDocument/2006/relationships/image" Target="../media/image64.png"/><Relationship Id="rId6" Type="http://schemas.openxmlformats.org/officeDocument/2006/relationships/tags" Target="../tags/tag117.xml"/><Relationship Id="rId5" Type="http://schemas.openxmlformats.org/officeDocument/2006/relationships/image" Target="../media/image63.pn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image" Target="../media/image62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19.xml"/><Relationship Id="rId1" Type="http://schemas.openxmlformats.org/officeDocument/2006/relationships/tags" Target="../tags/tag1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4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9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5.xml"/><Relationship Id="rId7" Type="http://schemas.openxmlformats.org/officeDocument/2006/relationships/tags" Target="../tags/tag5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1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建立今年投资框架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/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2024/2025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645160" y="1253490"/>
            <a:ext cx="542099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智尊版</a:t>
            </a:r>
            <a:r>
              <a:rPr lang="en-US" altLang="zh-CN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+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主题猎手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，升级好智尊版，每年总有这种黄金坑，稳中求胜的投资机遇！如果没有做好准备，哪怕捡钱都不利索！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行业核心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底部启动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海洋状态低位拐点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20" y="1160780"/>
            <a:ext cx="4940935" cy="4411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每年把握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次确定性的机会</a:t>
            </a:r>
            <a:endParaRPr 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中线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/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短线思路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投资核心思路</a:t>
            </a:r>
            <a:endParaRPr 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 useBgFill="1">
        <p:nvSpPr>
          <p:cNvPr id="6" name="MG-缺角矩形 6"/>
          <p:cNvSpPr/>
          <p:nvPr>
            <p:custDataLst>
              <p:tags r:id="rId1"/>
            </p:custDataLst>
          </p:nvPr>
        </p:nvSpPr>
        <p:spPr>
          <a:xfrm>
            <a:off x="880974" y="4693171"/>
            <a:ext cx="10491104" cy="1433605"/>
          </a:xfrm>
          <a:prstGeom prst="plaque">
            <a:avLst>
              <a:gd name="adj" fmla="val 9919"/>
            </a:avLst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  <a:alpha val="30000"/>
                  </a:schemeClr>
                </a:gs>
                <a:gs pos="100000">
                  <a:schemeClr val="accent1">
                    <a:lumMod val="60000"/>
                    <a:lumOff val="40000"/>
                    <a:alpha val="55000"/>
                  </a:schemeClr>
                </a:gs>
              </a:gsLst>
              <a:lin ang="10800000" scaled="0"/>
            </a:gradFill>
          </a:ln>
          <a:effectLst>
            <a:outerShdw blurRad="190500" dist="127000" dir="2700000" sx="95000" sy="95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9" name="MG-缺角矩形 7"/>
          <p:cNvSpPr/>
          <p:nvPr>
            <p:custDataLst>
              <p:tags r:id="rId2"/>
            </p:custDataLst>
          </p:nvPr>
        </p:nvSpPr>
        <p:spPr>
          <a:xfrm>
            <a:off x="972872" y="4770267"/>
            <a:ext cx="10306901" cy="1279007"/>
          </a:xfrm>
          <a:prstGeom prst="plaque">
            <a:avLst>
              <a:gd name="adj" fmla="val 9919"/>
            </a:avLst>
          </a:prstGeom>
          <a:noFill/>
          <a:ln>
            <a:solidFill>
              <a:schemeClr val="accent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cxnSp>
        <p:nvCxnSpPr>
          <p:cNvPr id="14" name="MG-直接连接符 8"/>
          <p:cNvCxnSpPr/>
          <p:nvPr>
            <p:custDataLst>
              <p:tags r:id="rId3"/>
            </p:custDataLst>
          </p:nvPr>
        </p:nvCxnSpPr>
        <p:spPr>
          <a:xfrm>
            <a:off x="3601507" y="5015121"/>
            <a:ext cx="0" cy="790035"/>
          </a:xfrm>
          <a:prstGeom prst="line">
            <a:avLst/>
          </a:prstGeom>
          <a:ln w="31750" cap="rnd">
            <a:solidFill>
              <a:schemeClr val="accent1">
                <a:lumMod val="60000"/>
                <a:lumOff val="40000"/>
                <a:alpha val="3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3924690" y="4908421"/>
            <a:ext cx="7069314" cy="10028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量价齐升，资金进场形成合力，</a:t>
            </a:r>
            <a:r>
              <a:rPr lang="zh-CN" altLang="en-US" sz="1600" b="1">
                <a:solidFill>
                  <a:srgbClr val="FF0000"/>
                </a:solidFill>
                <a:latin typeface="+mn-ea"/>
                <a:cs typeface="+mn-ea"/>
              </a:rPr>
              <a:t>中线常年控盘活跃，短线观察流动资金与主力动向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</a:t>
            </a:r>
            <a:r>
              <a:rPr lang="zh-CN" altLang="en-US" sz="1600" b="1">
                <a:solidFill>
                  <a:srgbClr val="0070C0"/>
                </a:solidFill>
                <a:latin typeface="+mn-ea"/>
                <a:cs typeface="+mn-ea"/>
              </a:rPr>
              <a:t>双紫资金形成大涨的可能性很大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，资金跟上股价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活跃。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 useBgFill="1">
        <p:nvSpPr>
          <p:cNvPr id="20" name="MG-缺角矩形 6"/>
          <p:cNvSpPr/>
          <p:nvPr>
            <p:custDataLst>
              <p:tags r:id="rId5"/>
            </p:custDataLst>
          </p:nvPr>
        </p:nvSpPr>
        <p:spPr>
          <a:xfrm>
            <a:off x="884058" y="1328124"/>
            <a:ext cx="10491104" cy="1433605"/>
          </a:xfrm>
          <a:prstGeom prst="plaque">
            <a:avLst>
              <a:gd name="adj" fmla="val 9919"/>
            </a:avLst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  <a:alpha val="30000"/>
                  </a:schemeClr>
                </a:gs>
                <a:gs pos="100000">
                  <a:schemeClr val="accent1">
                    <a:lumMod val="60000"/>
                    <a:lumOff val="40000"/>
                    <a:alpha val="55000"/>
                  </a:schemeClr>
                </a:gs>
              </a:gsLst>
              <a:lin ang="10800000" scaled="0"/>
            </a:gradFill>
          </a:ln>
          <a:effectLst>
            <a:outerShdw blurRad="190500" dist="127000" dir="2700000" sx="95000" sy="95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1" name="MG-缺角矩形 7"/>
          <p:cNvSpPr/>
          <p:nvPr>
            <p:custDataLst>
              <p:tags r:id="rId6"/>
            </p:custDataLst>
          </p:nvPr>
        </p:nvSpPr>
        <p:spPr>
          <a:xfrm>
            <a:off x="975956" y="1405219"/>
            <a:ext cx="10306901" cy="1279007"/>
          </a:xfrm>
          <a:prstGeom prst="plaque">
            <a:avLst>
              <a:gd name="adj" fmla="val 9919"/>
            </a:avLst>
          </a:prstGeom>
          <a:noFill/>
          <a:ln>
            <a:solidFill>
              <a:schemeClr val="accent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cxnSp>
        <p:nvCxnSpPr>
          <p:cNvPr id="22" name="MG-直接连接符 8"/>
          <p:cNvCxnSpPr/>
          <p:nvPr>
            <p:custDataLst>
              <p:tags r:id="rId7"/>
            </p:custDataLst>
          </p:nvPr>
        </p:nvCxnSpPr>
        <p:spPr>
          <a:xfrm>
            <a:off x="3604591" y="1649456"/>
            <a:ext cx="0" cy="790035"/>
          </a:xfrm>
          <a:prstGeom prst="line">
            <a:avLst/>
          </a:prstGeom>
          <a:ln w="31750" cap="rnd">
            <a:solidFill>
              <a:schemeClr val="accent1">
                <a:lumMod val="60000"/>
                <a:lumOff val="40000"/>
                <a:alpha val="3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>
            <p:custDataLst>
              <p:tags r:id="rId8"/>
            </p:custDataLst>
          </p:nvPr>
        </p:nvSpPr>
        <p:spPr>
          <a:xfrm>
            <a:off x="3927475" y="1543685"/>
            <a:ext cx="7178040" cy="10026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盘面平均股价的走势可以影响市场的多数个股，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  <a:cs typeface="+mn-ea"/>
              </a:rPr>
              <a:t>大盘决定了你的整体仓位布局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B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点区域选对主题选对股，走势调整是机会。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S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点或牛线下移风险释放，小打小闹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 useBgFill="1">
        <p:nvSpPr>
          <p:cNvPr id="26" name="MG-缺角矩形 6"/>
          <p:cNvSpPr/>
          <p:nvPr>
            <p:custDataLst>
              <p:tags r:id="rId9"/>
            </p:custDataLst>
          </p:nvPr>
        </p:nvSpPr>
        <p:spPr>
          <a:xfrm>
            <a:off x="880974" y="3002630"/>
            <a:ext cx="10491104" cy="1433605"/>
          </a:xfrm>
          <a:prstGeom prst="plaque">
            <a:avLst>
              <a:gd name="adj" fmla="val 9919"/>
            </a:avLst>
          </a:prstGeom>
          <a:noFill/>
          <a:ln>
            <a:gradFill>
              <a:gsLst>
                <a:gs pos="0">
                  <a:schemeClr val="accent2">
                    <a:lumMod val="40000"/>
                    <a:lumOff val="60000"/>
                    <a:alpha val="30000"/>
                  </a:schemeClr>
                </a:gs>
                <a:gs pos="100000">
                  <a:schemeClr val="accent2">
                    <a:lumMod val="60000"/>
                    <a:lumOff val="40000"/>
                    <a:alpha val="55000"/>
                  </a:schemeClr>
                </a:gs>
              </a:gsLst>
              <a:lin ang="10800000" scaled="0"/>
            </a:gradFill>
          </a:ln>
          <a:effectLst>
            <a:outerShdw blurRad="190500" dist="127000" dir="2700000" sx="95000" sy="95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7" name="MG-缺角矩形 7"/>
          <p:cNvSpPr/>
          <p:nvPr>
            <p:custDataLst>
              <p:tags r:id="rId10"/>
            </p:custDataLst>
          </p:nvPr>
        </p:nvSpPr>
        <p:spPr>
          <a:xfrm>
            <a:off x="972872" y="3079725"/>
            <a:ext cx="10306901" cy="1279007"/>
          </a:xfrm>
          <a:prstGeom prst="plaque">
            <a:avLst>
              <a:gd name="adj" fmla="val 9919"/>
            </a:avLst>
          </a:prstGeom>
          <a:noFill/>
          <a:ln>
            <a:solidFill>
              <a:schemeClr val="accent2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cxnSp>
        <p:nvCxnSpPr>
          <p:cNvPr id="28" name="MG-直接连接符 8"/>
          <p:cNvCxnSpPr/>
          <p:nvPr>
            <p:custDataLst>
              <p:tags r:id="rId11"/>
            </p:custDataLst>
          </p:nvPr>
        </p:nvCxnSpPr>
        <p:spPr>
          <a:xfrm>
            <a:off x="3601507" y="3324579"/>
            <a:ext cx="0" cy="790035"/>
          </a:xfrm>
          <a:prstGeom prst="line">
            <a:avLst/>
          </a:prstGeom>
          <a:ln w="31750" cap="rnd">
            <a:solidFill>
              <a:schemeClr val="accent2">
                <a:lumMod val="60000"/>
                <a:lumOff val="40000"/>
                <a:alpha val="3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>
            <p:custDataLst>
              <p:tags r:id="rId12"/>
            </p:custDataLst>
          </p:nvPr>
        </p:nvSpPr>
        <p:spPr>
          <a:xfrm>
            <a:off x="3924935" y="3142615"/>
            <a:ext cx="7180580" cy="12471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0000"/>
                </a:solidFill>
                <a:latin typeface="+mn-ea"/>
                <a:cs typeface="+mn-ea"/>
              </a:rPr>
              <a:t>中线趋势优质龙头的突破</a:t>
            </a:r>
            <a:r>
              <a:rPr lang="en-US" altLang="zh-CN" sz="1600" b="1">
                <a:solidFill>
                  <a:srgbClr val="FF0000"/>
                </a:solidFill>
                <a:latin typeface="+mn-ea"/>
                <a:cs typeface="+mn-ea"/>
              </a:rPr>
              <a:t>/</a:t>
            </a:r>
            <a:r>
              <a:rPr lang="zh-CN" altLang="en-US" sz="1600" b="1">
                <a:solidFill>
                  <a:srgbClr val="FF0000"/>
                </a:solidFill>
                <a:latin typeface="+mn-ea"/>
                <a:cs typeface="+mn-ea"/>
              </a:rPr>
              <a:t>短期趋势的确定【支撑】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，形成大周期上升趋势，比如要搭配平台突破走势，压力是用来突破的，只有突破才能有新的高度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2.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短期走势的修复，比如确保股价的趋势保持向上走势。强势股不要轻易跌到弱势区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3"/>
            </p:custDataLst>
          </p:nvPr>
        </p:nvSpPr>
        <p:spPr>
          <a:xfrm>
            <a:off x="1124594" y="3277705"/>
            <a:ext cx="2317900" cy="8829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gradFill>
                  <a:gsLst>
                    <a:gs pos="5000">
                      <a:schemeClr val="accent2">
                        <a:lumMod val="60000"/>
                        <a:lumOff val="40000"/>
                        <a:alpha val="100000"/>
                      </a:schemeClr>
                    </a:gs>
                    <a:gs pos="100000">
                      <a:schemeClr val="accent2">
                        <a:alpha val="100000"/>
                      </a:schemeClr>
                    </a:gs>
                  </a:gsLst>
                  <a:lin ang="4800000" scaled="0"/>
                </a:gradFill>
                <a:latin typeface="+mn-ea"/>
                <a:cs typeface="+mn-ea"/>
              </a:rPr>
              <a:t>个股趋势</a:t>
            </a:r>
            <a:r>
              <a:rPr lang="zh-CN" altLang="en-US" sz="2400" b="1">
                <a:gradFill>
                  <a:gsLst>
                    <a:gs pos="5000">
                      <a:schemeClr val="accent2">
                        <a:lumMod val="60000"/>
                        <a:lumOff val="40000"/>
                        <a:alpha val="100000"/>
                      </a:schemeClr>
                    </a:gs>
                    <a:gs pos="100000">
                      <a:schemeClr val="accent2">
                        <a:alpha val="100000"/>
                      </a:schemeClr>
                    </a:gs>
                  </a:gsLst>
                  <a:lin ang="4800000" scaled="0"/>
                </a:gradFill>
                <a:latin typeface="+mn-ea"/>
                <a:cs typeface="+mn-ea"/>
              </a:rPr>
              <a:t>性</a:t>
            </a:r>
            <a:endParaRPr lang="zh-CN" altLang="en-US" sz="2400" b="1">
              <a:gradFill>
                <a:gsLst>
                  <a:gs pos="5000">
                    <a:schemeClr val="accent2">
                      <a:lumMod val="60000"/>
                      <a:lumOff val="40000"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4800000" scaled="0"/>
              </a:gradFill>
              <a:latin typeface="+mn-ea"/>
              <a:cs typeface="+mn-ea"/>
            </a:endParaRPr>
          </a:p>
        </p:txBody>
      </p:sp>
      <p:sp>
        <p:nvSpPr>
          <p:cNvPr id="32" name="矩形 31"/>
          <p:cNvSpPr/>
          <p:nvPr>
            <p:custDataLst>
              <p:tags r:id="rId14"/>
            </p:custDataLst>
          </p:nvPr>
        </p:nvSpPr>
        <p:spPr>
          <a:xfrm>
            <a:off x="1124594" y="4968247"/>
            <a:ext cx="2317900" cy="8829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gradFill>
                  <a:gsLst>
                    <a:gs pos="5000">
                      <a:schemeClr val="accent1">
                        <a:lumMod val="60000"/>
                        <a:lumOff val="4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4800000" scaled="0"/>
                </a:gradFill>
                <a:latin typeface="+mn-ea"/>
                <a:cs typeface="+mn-ea"/>
              </a:rPr>
              <a:t>个股资金</a:t>
            </a:r>
            <a:r>
              <a:rPr lang="zh-CN" altLang="en-US" sz="2400" b="1">
                <a:gradFill>
                  <a:gsLst>
                    <a:gs pos="5000">
                      <a:schemeClr val="accent1">
                        <a:lumMod val="60000"/>
                        <a:lumOff val="4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4800000" scaled="0"/>
                </a:gradFill>
                <a:latin typeface="+mn-ea"/>
                <a:cs typeface="+mn-ea"/>
              </a:rPr>
              <a:t>性</a:t>
            </a:r>
            <a:endParaRPr lang="zh-CN" altLang="en-US" sz="2400" b="1">
              <a:gradFill>
                <a:gsLst>
                  <a:gs pos="5000">
                    <a:schemeClr val="accent1">
                      <a:lumMod val="60000"/>
                      <a:lumOff val="4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4800000" scaled="0"/>
              </a:gradFill>
              <a:latin typeface="+mn-ea"/>
              <a:cs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5"/>
            </p:custDataLst>
          </p:nvPr>
        </p:nvSpPr>
        <p:spPr>
          <a:xfrm>
            <a:off x="1124594" y="1603199"/>
            <a:ext cx="2317900" cy="8829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1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gradFill>
                  <a:gsLst>
                    <a:gs pos="5000">
                      <a:schemeClr val="accent1">
                        <a:lumMod val="60000"/>
                        <a:lumOff val="4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4800000" scaled="0"/>
                </a:gradFill>
                <a:latin typeface="+mn-ea"/>
                <a:cs typeface="+mn-ea"/>
              </a:rPr>
              <a:t>大盘的</a:t>
            </a:r>
            <a:r>
              <a:rPr lang="zh-CN" altLang="en-US" sz="2400" b="1">
                <a:gradFill>
                  <a:gsLst>
                    <a:gs pos="5000">
                      <a:schemeClr val="accent1">
                        <a:lumMod val="60000"/>
                        <a:lumOff val="4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4800000" scaled="0"/>
                </a:gradFill>
                <a:latin typeface="+mn-ea"/>
                <a:cs typeface="+mn-ea"/>
              </a:rPr>
              <a:t>问题</a:t>
            </a:r>
            <a:endParaRPr lang="zh-CN" altLang="en-US" sz="2400" b="1">
              <a:gradFill>
                <a:gsLst>
                  <a:gs pos="5000">
                    <a:schemeClr val="accent1">
                      <a:lumMod val="60000"/>
                      <a:lumOff val="4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4800000" scaled="0"/>
              </a:gradFill>
              <a:latin typeface="+mn-ea"/>
              <a:cs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1231901" y="1885633"/>
            <a:ext cx="0" cy="436300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圆角矩形 9"/>
          <p:cNvSpPr/>
          <p:nvPr>
            <p:custDataLst>
              <p:tags r:id="rId2"/>
            </p:custDataLst>
          </p:nvPr>
        </p:nvSpPr>
        <p:spPr>
          <a:xfrm>
            <a:off x="1612901" y="1286828"/>
            <a:ext cx="9525635" cy="83289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72" name="圆角矩形 71"/>
          <p:cNvSpPr/>
          <p:nvPr>
            <p:custDataLst>
              <p:tags r:id="rId3"/>
            </p:custDataLst>
          </p:nvPr>
        </p:nvSpPr>
        <p:spPr>
          <a:xfrm flipH="1">
            <a:off x="1788160" y="1415733"/>
            <a:ext cx="1990090" cy="5759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半导体全产业链</a:t>
            </a:r>
            <a:endParaRPr lang="zh-CN" altLang="en-US" sz="1600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4048126" y="1354773"/>
            <a:ext cx="6802005" cy="6971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设备、材料、芯片、模拟、功率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序号"/>
          <p:cNvSpPr/>
          <p:nvPr>
            <p:custDataLst>
              <p:tags r:id="rId5"/>
            </p:custDataLst>
          </p:nvPr>
        </p:nvSpPr>
        <p:spPr>
          <a:xfrm>
            <a:off x="963296" y="1349058"/>
            <a:ext cx="536400" cy="536400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7" name="圆角矩形 9"/>
          <p:cNvSpPr/>
          <p:nvPr>
            <p:custDataLst>
              <p:tags r:id="rId6"/>
            </p:custDataLst>
          </p:nvPr>
        </p:nvSpPr>
        <p:spPr>
          <a:xfrm>
            <a:off x="1612901" y="2238058"/>
            <a:ext cx="9525635" cy="83289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79" name="圆角矩形 78"/>
          <p:cNvSpPr/>
          <p:nvPr>
            <p:custDataLst>
              <p:tags r:id="rId7"/>
            </p:custDataLst>
          </p:nvPr>
        </p:nvSpPr>
        <p:spPr>
          <a:xfrm flipH="1">
            <a:off x="1788160" y="2366963"/>
            <a:ext cx="1990090" cy="5759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高端电子元器件</a:t>
            </a:r>
            <a:endParaRPr lang="zh-CN" altLang="en-US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4048126" y="2306003"/>
            <a:ext cx="6802005" cy="6971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石英材料、陶瓷基板、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MLCC、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光纤材料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序号"/>
          <p:cNvSpPr/>
          <p:nvPr>
            <p:custDataLst>
              <p:tags r:id="rId9"/>
            </p:custDataLst>
          </p:nvPr>
        </p:nvSpPr>
        <p:spPr>
          <a:xfrm>
            <a:off x="963296" y="2321878"/>
            <a:ext cx="536400" cy="536400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3" name="圆角矩形 9"/>
          <p:cNvSpPr/>
          <p:nvPr>
            <p:custDataLst>
              <p:tags r:id="rId10"/>
            </p:custDataLst>
          </p:nvPr>
        </p:nvSpPr>
        <p:spPr>
          <a:xfrm>
            <a:off x="1612901" y="3189288"/>
            <a:ext cx="9525635" cy="83289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11"/>
            </p:custDataLst>
          </p:nvPr>
        </p:nvSpPr>
        <p:spPr>
          <a:xfrm flipH="1">
            <a:off x="1788160" y="3317558"/>
            <a:ext cx="1990090" cy="5759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光通信</a:t>
            </a:r>
            <a:endParaRPr lang="zh-CN" altLang="en-US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4048126" y="3257233"/>
            <a:ext cx="6802005" cy="6971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光通信、算力硬件、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AI 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服务器硬件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序号"/>
          <p:cNvSpPr/>
          <p:nvPr>
            <p:custDataLst>
              <p:tags r:id="rId13"/>
            </p:custDataLst>
          </p:nvPr>
        </p:nvSpPr>
        <p:spPr>
          <a:xfrm>
            <a:off x="963296" y="3294698"/>
            <a:ext cx="536400" cy="536400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9" name="圆角矩形 9"/>
          <p:cNvSpPr/>
          <p:nvPr>
            <p:custDataLst>
              <p:tags r:id="rId14"/>
            </p:custDataLst>
          </p:nvPr>
        </p:nvSpPr>
        <p:spPr>
          <a:xfrm>
            <a:off x="1612901" y="4140518"/>
            <a:ext cx="9525635" cy="83289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91" name="圆角矩形 90"/>
          <p:cNvSpPr/>
          <p:nvPr>
            <p:custDataLst>
              <p:tags r:id="rId15"/>
            </p:custDataLst>
          </p:nvPr>
        </p:nvSpPr>
        <p:spPr>
          <a:xfrm flipH="1">
            <a:off x="1788160" y="4268788"/>
            <a:ext cx="1990090" cy="5759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新能源高端制造</a:t>
            </a:r>
            <a:endParaRPr lang="zh-CN" altLang="en-US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6"/>
            </p:custDataLst>
          </p:nvPr>
        </p:nvSpPr>
        <p:spPr>
          <a:xfrm>
            <a:off x="4048126" y="4208463"/>
            <a:ext cx="6802005" cy="6971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高压部件、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SiC、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光伏设备，储能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序号"/>
          <p:cNvSpPr/>
          <p:nvPr>
            <p:custDataLst>
              <p:tags r:id="rId17"/>
            </p:custDataLst>
          </p:nvPr>
        </p:nvSpPr>
        <p:spPr>
          <a:xfrm>
            <a:off x="963296" y="4266883"/>
            <a:ext cx="536400" cy="536400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5" name="圆角矩形 9"/>
          <p:cNvSpPr/>
          <p:nvPr>
            <p:custDataLst>
              <p:tags r:id="rId18"/>
            </p:custDataLst>
          </p:nvPr>
        </p:nvSpPr>
        <p:spPr>
          <a:xfrm>
            <a:off x="1612901" y="5091748"/>
            <a:ext cx="9525635" cy="83289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97" name="圆角矩形 96"/>
          <p:cNvSpPr/>
          <p:nvPr>
            <p:custDataLst>
              <p:tags r:id="rId19"/>
            </p:custDataLst>
          </p:nvPr>
        </p:nvSpPr>
        <p:spPr>
          <a:xfrm flipH="1">
            <a:off x="1788160" y="5220018"/>
            <a:ext cx="1990090" cy="5759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人形机器人</a:t>
            </a:r>
            <a:endParaRPr lang="zh-CN" altLang="en-US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20"/>
            </p:custDataLst>
          </p:nvPr>
        </p:nvSpPr>
        <p:spPr>
          <a:xfrm>
            <a:off x="4048126" y="5159693"/>
            <a:ext cx="6802005" cy="6971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工业自动化、精密仪器、机器人核心零部件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序号"/>
          <p:cNvSpPr/>
          <p:nvPr>
            <p:custDataLst>
              <p:tags r:id="rId21"/>
            </p:custDataLst>
          </p:nvPr>
        </p:nvSpPr>
        <p:spPr>
          <a:xfrm>
            <a:off x="963296" y="5239703"/>
            <a:ext cx="536400" cy="536400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22"/>
            </p:custDataLst>
          </p:nvPr>
        </p:nvCxnSpPr>
        <p:spPr>
          <a:xfrm>
            <a:off x="1231901" y="2857818"/>
            <a:ext cx="0" cy="436300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23"/>
            </p:custDataLst>
          </p:nvPr>
        </p:nvCxnSpPr>
        <p:spPr>
          <a:xfrm>
            <a:off x="1231901" y="3830638"/>
            <a:ext cx="0" cy="436300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24"/>
            </p:custDataLst>
          </p:nvPr>
        </p:nvCxnSpPr>
        <p:spPr>
          <a:xfrm>
            <a:off x="1231901" y="4803458"/>
            <a:ext cx="0" cy="436300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核心国产替代</a:t>
            </a:r>
            <a:endParaRPr 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9080" y="906145"/>
            <a:ext cx="6326505" cy="4232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298700"/>
            <a:ext cx="6539230" cy="4152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14070"/>
            <a:ext cx="2962275" cy="1457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040245" y="5195570"/>
            <a:ext cx="4624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认知决定高度！多研究公司多研究核心业务， 行业定位稀缺，优质龙头！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en-US" altLang="zh-CN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找找有行业逻辑、涨价逻辑、业绩逻辑的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主题猎手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---</a:t>
            </a: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核心股</a:t>
            </a:r>
            <a:endParaRPr 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未来多选业绩不会差，</a:t>
            </a:r>
            <a:r>
              <a:rPr lang="zh-CN" altLang="en-US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做好滚动净利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8380" y="808990"/>
            <a:ext cx="9963785" cy="57232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506345" y="5887085"/>
            <a:ext cx="11617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滚动净利润增长股价不涨，风口未到，时机不到，风口启动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配合控盘这一类个股才能成为真正的机构资金参与</a:t>
            </a:r>
            <a:r>
              <a:rPr lang="zh-CN" altLang="en-US">
                <a:highlight>
                  <a:srgbClr val="FFFF00"/>
                </a:highlight>
              </a:rPr>
              <a:t>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99025" y="349504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二次控盘增加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机构还在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755" y="816610"/>
            <a:ext cx="10015855" cy="5680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未来多选业绩不会差，</a:t>
            </a:r>
            <a:r>
              <a:rPr lang="zh-CN" altLang="en-US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做好滚动净利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06345" y="5887085"/>
            <a:ext cx="11617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滚动净利润增长股价不涨，风口未到，时机不到，风口启动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配合控盘这一类个股才能成为真正的机构资金参与</a:t>
            </a:r>
            <a:r>
              <a:rPr lang="zh-CN" altLang="en-US">
                <a:highlight>
                  <a:srgbClr val="FFFF00"/>
                </a:highlight>
              </a:rPr>
              <a:t>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63210" y="35502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二次控盘增加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机构还在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8790" y="11303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短线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双紫（强者恒强）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575" y="848360"/>
            <a:ext cx="8756015" cy="5541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" y="2451735"/>
            <a:ext cx="3590925" cy="23336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2225" y="945515"/>
            <a:ext cx="3116580" cy="5476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" y="945515"/>
            <a:ext cx="3617595" cy="5477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18790" y="11303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双紫（强者恒强）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56245" y="3161665"/>
            <a:ext cx="355536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知识点：</a:t>
            </a:r>
            <a:endParaRPr lang="zh-CN" altLang="en-US" b="1"/>
          </a:p>
          <a:p>
            <a:r>
              <a:rPr lang="zh-CN" altLang="en-US" b="1"/>
              <a:t> </a:t>
            </a:r>
            <a:endParaRPr lang="zh-CN" altLang="en-US" b="1"/>
          </a:p>
          <a:p>
            <a:r>
              <a:rPr lang="zh-CN" altLang="en-US" b="1">
                <a:highlight>
                  <a:srgbClr val="FFFF00"/>
                </a:highlight>
              </a:rPr>
              <a:t>【主力状态】</a:t>
            </a:r>
            <a:r>
              <a:rPr lang="zh-CN" altLang="en-US" b="1"/>
              <a:t>三色主力---紫色网格游资活跃，红色网格机构活跃，黄色网格控盘主力。当三色持续活跃，强者恒强。</a:t>
            </a:r>
            <a:endParaRPr lang="zh-CN" altLang="en-US" b="1"/>
          </a:p>
          <a:p>
            <a:endParaRPr lang="en-US" altLang="zh-CN" b="1"/>
          </a:p>
          <a:p>
            <a:r>
              <a:rPr lang="zh-CN" altLang="en-US" b="1">
                <a:highlight>
                  <a:srgbClr val="FFFF00"/>
                </a:highlight>
              </a:rPr>
              <a:t>【主力动向</a:t>
            </a:r>
            <a:r>
              <a:rPr lang="en-US" altLang="zh-CN" b="1">
                <a:highlight>
                  <a:srgbClr val="FFFF00"/>
                </a:highlight>
              </a:rPr>
              <a:t>L2】</a:t>
            </a:r>
            <a:r>
              <a:rPr lang="zh-CN" altLang="en-US" b="1"/>
              <a:t>当资金柱子呈现大红大紫，代表主力当天做多意愿强烈，后期容易形成启动突破，选对热点抓起个股爆点。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2032000" y="46037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双紫符合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39055" y="27933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熊线支撑不能破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87670" y="43046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双紫符合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9320" y="26530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熊线支撑不能破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075" y="805180"/>
            <a:ext cx="5114925" cy="2875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中线短线思路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3305" y="1308735"/>
            <a:ext cx="3867150" cy="518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995" y="1494155"/>
            <a:ext cx="3629025" cy="5019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4594860" cy="3105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25" y="3879850"/>
            <a:ext cx="4445635" cy="26339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330" y="838200"/>
            <a:ext cx="5457190" cy="2007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33320" y="81915"/>
            <a:ext cx="8367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bg2"/>
                </a:solidFill>
              </a:rPr>
              <a:t>共同提升，良性循环，时刻监督提醒</a:t>
            </a:r>
            <a:endParaRPr lang="zh-CN" altLang="en-US" sz="3600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680" y="2652395"/>
            <a:ext cx="1663065" cy="706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145" y="2152650"/>
            <a:ext cx="1176655" cy="4997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665" y="4859020"/>
            <a:ext cx="2166620" cy="4997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665" y="816610"/>
            <a:ext cx="9337040" cy="5664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351405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>
                <a:solidFill>
                  <a:schemeClr val="bg2"/>
                </a:solidFill>
              </a:rPr>
              <a:t>回档金叉，资金为王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295" y="3223260"/>
            <a:ext cx="913765" cy="3219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69640" y="26765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资金红是最大的趋势机会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80" y="2406015"/>
            <a:ext cx="3931920" cy="2775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25" y="5379720"/>
            <a:ext cx="6111875" cy="9950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9775" y="1102360"/>
            <a:ext cx="4326890" cy="5185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>
                <a:solidFill>
                  <a:schemeClr val="bg2"/>
                </a:solidFill>
              </a:rPr>
              <a:t>交易计划</a:t>
            </a:r>
            <a:r>
              <a:rPr lang="en-US" altLang="zh-CN" sz="3600" spc="-200">
                <a:solidFill>
                  <a:schemeClr val="bg2"/>
                </a:solidFill>
              </a:rPr>
              <a:t> </a:t>
            </a:r>
            <a:r>
              <a:rPr lang="zh-CN" altLang="en-US" sz="3600" spc="-200">
                <a:solidFill>
                  <a:schemeClr val="bg2"/>
                </a:solidFill>
              </a:rPr>
              <a:t>与</a:t>
            </a:r>
            <a:r>
              <a:rPr lang="en-US" altLang="zh-CN" sz="3600" spc="-200">
                <a:solidFill>
                  <a:schemeClr val="bg2"/>
                </a:solidFill>
              </a:rPr>
              <a:t> </a:t>
            </a:r>
            <a:r>
              <a:rPr lang="zh-CN" altLang="en-US" sz="3600" spc="-200">
                <a:solidFill>
                  <a:schemeClr val="bg2"/>
                </a:solidFill>
              </a:rPr>
              <a:t>执行力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27795" y="291655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时刻互相监督提醒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选对股专注做趋势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20" y="1102360"/>
            <a:ext cx="4379595" cy="52978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sz="3600" spc="-200">
                <a:solidFill>
                  <a:schemeClr val="bg2"/>
                </a:solidFill>
              </a:rPr>
              <a:t>5</a:t>
            </a:r>
            <a:r>
              <a:rPr lang="zh-CN" altLang="en-US" sz="3600" spc="-200">
                <a:solidFill>
                  <a:schemeClr val="bg2"/>
                </a:solidFill>
              </a:rPr>
              <a:t>月学习回顾</a:t>
            </a:r>
            <a:r>
              <a:rPr lang="en-US" altLang="zh-CN" sz="3600" spc="-200">
                <a:solidFill>
                  <a:schemeClr val="bg2"/>
                </a:solidFill>
              </a:rPr>
              <a:t>--</a:t>
            </a:r>
            <a:r>
              <a:rPr lang="zh-CN" altLang="en-US" sz="3600" spc="-200">
                <a:solidFill>
                  <a:schemeClr val="bg2"/>
                </a:solidFill>
              </a:rPr>
              <a:t>风华高科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795" y="1045845"/>
            <a:ext cx="3853815" cy="22409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" y="3215640"/>
            <a:ext cx="3890645" cy="1246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" y="4327525"/>
            <a:ext cx="3835400" cy="868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" y="5014595"/>
            <a:ext cx="3835400" cy="12230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830" y="1080770"/>
            <a:ext cx="7614920" cy="5156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4389755" y="4327525"/>
            <a:ext cx="5216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熊线上移启动持续做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控盘资金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滚动业绩好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sz="3600" spc="-200">
                <a:solidFill>
                  <a:schemeClr val="bg2"/>
                </a:solidFill>
              </a:rPr>
              <a:t>5</a:t>
            </a:r>
            <a:r>
              <a:rPr lang="zh-CN" altLang="en-US" sz="3600" spc="-200">
                <a:solidFill>
                  <a:schemeClr val="bg2"/>
                </a:solidFill>
              </a:rPr>
              <a:t>月学习回顾</a:t>
            </a:r>
            <a:r>
              <a:rPr lang="en-US" altLang="zh-CN" sz="3600" spc="-200">
                <a:solidFill>
                  <a:schemeClr val="bg2"/>
                </a:solidFill>
              </a:rPr>
              <a:t>--</a:t>
            </a:r>
            <a:r>
              <a:rPr lang="zh-CN" altLang="en-US" sz="3600" spc="-200">
                <a:solidFill>
                  <a:schemeClr val="bg2"/>
                </a:solidFill>
              </a:rPr>
              <a:t>蓝思科技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0" y="859790"/>
            <a:ext cx="3491865" cy="13823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" y="2066925"/>
            <a:ext cx="3554730" cy="4355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745" y="920115"/>
            <a:ext cx="7837805" cy="5399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781425" y="4491355"/>
            <a:ext cx="5216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熊线上移启动持续做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控盘资金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滚动业绩好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sz="3600" spc="-200">
                <a:solidFill>
                  <a:schemeClr val="bg2"/>
                </a:solidFill>
              </a:rPr>
              <a:t>6</a:t>
            </a:r>
            <a:r>
              <a:rPr lang="zh-CN" altLang="en-US" sz="3600" spc="-200">
                <a:solidFill>
                  <a:schemeClr val="bg2"/>
                </a:solidFill>
              </a:rPr>
              <a:t>月学习回顾</a:t>
            </a:r>
            <a:r>
              <a:rPr lang="en-US" altLang="zh-CN" sz="3600" spc="-200">
                <a:solidFill>
                  <a:schemeClr val="bg2"/>
                </a:solidFill>
              </a:rPr>
              <a:t>--</a:t>
            </a:r>
            <a:r>
              <a:rPr lang="zh-CN" altLang="en-US" sz="3600" spc="-200">
                <a:solidFill>
                  <a:schemeClr val="bg2"/>
                </a:solidFill>
              </a:rPr>
              <a:t>中科曙光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4625" y="942340"/>
            <a:ext cx="7572375" cy="5474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" y="2365375"/>
            <a:ext cx="3665855" cy="1336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3701415"/>
            <a:ext cx="3736340" cy="1428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5063490"/>
            <a:ext cx="3366770" cy="1428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125" y="1156970"/>
            <a:ext cx="3324860" cy="1286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70" y="951230"/>
            <a:ext cx="3633470" cy="13817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846945" y="5130165"/>
            <a:ext cx="1792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海洋低位找拐点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黄金坑要珍惜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sz="3600" spc="-200">
                <a:solidFill>
                  <a:schemeClr val="bg2"/>
                </a:solidFill>
              </a:rPr>
              <a:t>6</a:t>
            </a:r>
            <a:r>
              <a:rPr lang="zh-CN" altLang="en-US" sz="3600" spc="-200">
                <a:solidFill>
                  <a:schemeClr val="bg2"/>
                </a:solidFill>
              </a:rPr>
              <a:t>月学习回顾</a:t>
            </a:r>
            <a:r>
              <a:rPr lang="en-US" altLang="zh-CN" sz="3600" spc="-200">
                <a:solidFill>
                  <a:schemeClr val="bg2"/>
                </a:solidFill>
              </a:rPr>
              <a:t>--</a:t>
            </a:r>
            <a:r>
              <a:rPr lang="zh-CN" altLang="en-US" sz="3600" spc="-200">
                <a:solidFill>
                  <a:schemeClr val="bg2"/>
                </a:solidFill>
              </a:rPr>
              <a:t>浪潮信息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889000"/>
            <a:ext cx="3583305" cy="13627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251710"/>
            <a:ext cx="3583940" cy="20726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" y="4324350"/>
            <a:ext cx="3647440" cy="14871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990" y="1035050"/>
            <a:ext cx="7896860" cy="53092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1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874_2*l_h_i*1_3_3"/>
  <p:tag name="KSO_WM_TEMPLATE_CATEGORY" val="diagram"/>
  <p:tag name="KSO_WM_TEMPLATE_INDEX" val="20231874"/>
  <p:tag name="KSO_WM_UNIT_LAYERLEVEL" val="1_1_1"/>
  <p:tag name="KSO_WM_TAG_VERSION" val="3.0"/>
  <p:tag name="KSO_WM_UNIT_FILL_FORE_SCHEMECOLOR_INDEX" val="14"/>
  <p:tag name="KSO_WM_UNIT_FILL_FORE_SCHEMECOLOR_INDEX_BRIGHTNESS" val="0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.699999988079071},{&quot;brightness&quot;:0.4000000059604645,&quot;colorType&quot;:1,&quot;foreColorIndex&quot;:5,&quot;pos&quot;:1,&quot;transparency&quot;:0.44999998807907104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MD-PA" val="v1.0.0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874_2*l_h_i*1_3_2"/>
  <p:tag name="KSO_WM_TEMPLATE_CATEGORY" val="diagram"/>
  <p:tag name="KSO_WM_TEMPLATE_INDEX" val="20231874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MD-PA" val="v1.0.0"/>
  <p:tag name="KSO_WM_DIAGRAM_VERSION" val="3"/>
  <p:tag name="KSO_WM_DIAGRAM_COLOR_TRICK" val="1"/>
  <p:tag name="KSO_WM_DIAGRAM_COLOR_TEXT_CAN_REMOVE" val="n"/>
  <p:tag name="KSO_WM_UNIT_LINE_FORE_SCHEMECOLOR_INDEX" val="5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874_2*l_h_i*1_3_1"/>
  <p:tag name="KSO_WM_TEMPLATE_CATEGORY" val="diagram"/>
  <p:tag name="KSO_WM_TEMPLATE_INDEX" val="20231874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D-PA" val="v1.0.0"/>
  <p:tag name="KSO_WM_DIAGRAM_VERSION" val="3"/>
  <p:tag name="KSO_WM_DIAGRAM_COLOR_TRICK" val="1"/>
  <p:tag name="KSO_WM_DIAGRAM_COLOR_TEXT_CAN_REMOVE" val="n"/>
  <p:tag name="KSO_WM_UNIT_LINE_FORE_SCHEMECOLOR_INDEX" val="5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874_2*l_h_f*1_3_1"/>
  <p:tag name="KSO_WM_TEMPLATE_CATEGORY" val="diagram"/>
  <p:tag name="KSO_WM_TEMPLATE_INDEX" val="20231874"/>
  <p:tag name="KSO_WM_UNIT_LAYERLEVEL" val="1_1_1"/>
  <p:tag name="KSO_WM_TAG_VERSION" val="3.0"/>
  <p:tag name="KSO_WM_UNIT_TEXT_FILL_FORE_SCHEMECOLOR_INDEX_BRIGHTNESS" val="0.15"/>
  <p:tag name="MD-PA" val="v1.0.0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，简明扼要地阐述您的观点。根据需要可增减文字，以便观者准确地理解您传达的思想。单击此处添加文本，简明扼要地阐述您的观点。根据需要可酌情增减文字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874_2*l_h_i*1_1_3"/>
  <p:tag name="KSO_WM_TEMPLATE_CATEGORY" val="diagram"/>
  <p:tag name="KSO_WM_TEMPLATE_INDEX" val="20231874"/>
  <p:tag name="KSO_WM_UNIT_LAYERLEVEL" val="1_1_1"/>
  <p:tag name="KSO_WM_TAG_VERSION" val="3.0"/>
  <p:tag name="KSO_WM_UNIT_FILL_FORE_SCHEMECOLOR_INDEX" val="14"/>
  <p:tag name="KSO_WM_UNIT_FILL_FORE_SCHEMECOLOR_INDEX_BRIGHTNESS" val="0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.699999988079071},{&quot;brightness&quot;:0.4000000059604645,&quot;colorType&quot;:1,&quot;foreColorIndex&quot;:5,&quot;pos&quot;:1,&quot;transparency&quot;:0.44999998807907104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MD-PA" val="v1.0.0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74_2*l_h_i*1_1_2"/>
  <p:tag name="KSO_WM_TEMPLATE_CATEGORY" val="diagram"/>
  <p:tag name="KSO_WM_TEMPLATE_INDEX" val="20231874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MD-PA" val="v1.0.0"/>
  <p:tag name="KSO_WM_DIAGRAM_VERSION" val="3"/>
  <p:tag name="KSO_WM_DIAGRAM_COLOR_TRICK" val="1"/>
  <p:tag name="KSO_WM_DIAGRAM_COLOR_TEXT_CAN_REMOVE" val="n"/>
  <p:tag name="KSO_WM_UNIT_LINE_FORE_SCHEMECOLOR_INDEX" val="5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874_2*l_h_i*1_1_1"/>
  <p:tag name="KSO_WM_TEMPLATE_CATEGORY" val="diagram"/>
  <p:tag name="KSO_WM_TEMPLATE_INDEX" val="20231874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D-PA" val="v1.0.0"/>
  <p:tag name="KSO_WM_DIAGRAM_VERSION" val="3"/>
  <p:tag name="KSO_WM_DIAGRAM_COLOR_TRICK" val="1"/>
  <p:tag name="KSO_WM_DIAGRAM_COLOR_TEXT_CAN_REMOVE" val="n"/>
  <p:tag name="KSO_WM_UNIT_LINE_FORE_SCHEMECOLOR_INDEX" val="5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874_2*l_h_f*1_1_1"/>
  <p:tag name="KSO_WM_TEMPLATE_CATEGORY" val="diagram"/>
  <p:tag name="KSO_WM_TEMPLATE_INDEX" val="20231874"/>
  <p:tag name="KSO_WM_UNIT_LAYERLEVEL" val="1_1_1"/>
  <p:tag name="KSO_WM_TAG_VERSION" val="3.0"/>
  <p:tag name="KSO_WM_UNIT_TEXT_FILL_FORE_SCHEMECOLOR_INDEX_BRIGHTNESS" val="0.15"/>
  <p:tag name="MD-PA" val="v1.0.0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，简明扼要地阐述您的观点。根据需要可酌情增减文字，以便观者准确地理解您传达的思想。单击此处添加文本内容，简明扼要地阐述您的观点。根据需要可酌情增减文字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874_2*l_h_i*1_2_3"/>
  <p:tag name="KSO_WM_TEMPLATE_CATEGORY" val="diagram"/>
  <p:tag name="KSO_WM_TEMPLATE_INDEX" val="20231874"/>
  <p:tag name="KSO_WM_UNIT_LAYERLEVEL" val="1_1_1"/>
  <p:tag name="KSO_WM_TAG_VERSION" val="3.0"/>
  <p:tag name="KSO_WM_UNIT_FILL_FORE_SCHEMECOLOR_INDEX" val="14"/>
  <p:tag name="KSO_WM_UNIT_FILL_FORE_SCHEMECOLOR_INDEX_BRIGHTNESS" val="0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.699999988079071},{&quot;brightness&quot;:0.4000000059604645,&quot;colorType&quot;:1,&quot;foreColorIndex&quot;:5,&quot;pos&quot;:1,&quot;transparency&quot;:0.44999998807907104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MD-PA" val="v1.0.0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74_2*l_h_i*1_2_2"/>
  <p:tag name="KSO_WM_TEMPLATE_CATEGORY" val="diagram"/>
  <p:tag name="KSO_WM_TEMPLATE_INDEX" val="20231874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MD-PA" val="v1.0.0"/>
  <p:tag name="KSO_WM_DIAGRAM_VERSION" val="3"/>
  <p:tag name="KSO_WM_DIAGRAM_COLOR_TRICK" val="1"/>
  <p:tag name="KSO_WM_DIAGRAM_COLOR_TEXT_CAN_REMOVE" val="n"/>
  <p:tag name="KSO_WM_UNIT_LINE_FORE_SCHEMECOLOR_INDEX" val="5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874_2*l_h_i*1_2_1"/>
  <p:tag name="KSO_WM_TEMPLATE_CATEGORY" val="diagram"/>
  <p:tag name="KSO_WM_TEMPLATE_INDEX" val="20231874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D-PA" val="v1.0.0"/>
  <p:tag name="KSO_WM_DIAGRAM_VERSION" val="3"/>
  <p:tag name="KSO_WM_DIAGRAM_COLOR_TRICK" val="1"/>
  <p:tag name="KSO_WM_DIAGRAM_COLOR_TEXT_CAN_REMOVE" val="n"/>
  <p:tag name="KSO_WM_UNIT_LINE_FORE_SCHEMECOLOR_INDEX" val="5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874_2*l_h_f*1_2_1"/>
  <p:tag name="KSO_WM_TEMPLATE_CATEGORY" val="diagram"/>
  <p:tag name="KSO_WM_TEMPLATE_INDEX" val="20231874"/>
  <p:tag name="KSO_WM_UNIT_LAYERLEVEL" val="1_1_1"/>
  <p:tag name="KSO_WM_TAG_VERSION" val="3.0"/>
  <p:tag name="KSO_WM_UNIT_TEXT_FILL_FORE_SCHEMECOLOR_INDEX_BRIGHTNESS" val="0.15"/>
  <p:tag name="MD-PA" val="v1.0.0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74_2*l_h_a*1_2_1"/>
  <p:tag name="KSO_WM_TEMPLATE_CATEGORY" val="diagram"/>
  <p:tag name="KSO_WM_TEMPLATE_INDEX" val="20231874"/>
  <p:tag name="KSO_WM_UNIT_LAYERLEVEL" val="1_1_1"/>
  <p:tag name="KSO_WM_TAG_VERSION" val="3.0"/>
  <p:tag name="KSO_WM_UNIT_TEXT_FILL_FORE_SCHEMECOLOR_INDEX_BRIGHTNESS" val="0.15"/>
  <p:tag name="MD-PA" val="v1.0.0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4000000059604645,&quot;colorType&quot;:1,&quot;foreColorIndex&quot;:5,&quot;pos&quot;:0.0500000007450580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&#10;加项标题"/>
  <p:tag name="KSO_WM_UNIT_TEXT_FILL_FORE_SCHEMECOLOR_INDEX" val="3"/>
  <p:tag name="KSO_WM_UNIT_TEXT_FILL_TYPE" val="3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874_2*l_h_a*1_3_1"/>
  <p:tag name="KSO_WM_TEMPLATE_CATEGORY" val="diagram"/>
  <p:tag name="KSO_WM_TEMPLATE_INDEX" val="20231874"/>
  <p:tag name="KSO_WM_UNIT_LAYERLEVEL" val="1_1_1"/>
  <p:tag name="KSO_WM_TAG_VERSION" val="3.0"/>
  <p:tag name="KSO_WM_UNIT_TEXT_FILL_FORE_SCHEMECOLOR_INDEX_BRIGHTNESS" val="0.15"/>
  <p:tag name="MD-PA" val="v1.0.0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4000000059604645,&quot;colorType&quot;:1,&quot;foreColorIndex&quot;:5,&quot;pos&quot;:0.0500000007450580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&#10;加项标题"/>
  <p:tag name="KSO_WM_UNIT_TEXT_FILL_FORE_SCHEMECOLOR_INDEX" val="3"/>
  <p:tag name="KSO_WM_UNIT_TEXT_FILL_TYPE" val="3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74_2*l_h_a*1_1_1"/>
  <p:tag name="KSO_WM_TEMPLATE_CATEGORY" val="diagram"/>
  <p:tag name="KSO_WM_TEMPLATE_INDEX" val="20231874"/>
  <p:tag name="KSO_WM_UNIT_LAYERLEVEL" val="1_1_1"/>
  <p:tag name="KSO_WM_TAG_VERSION" val="3.0"/>
  <p:tag name="KSO_WM_UNIT_TEXT_FILL_FORE_SCHEMECOLOR_INDEX_BRIGHTNESS" val="0.15"/>
  <p:tag name="MD-PA" val="v1.0.0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77.84669189453126,&quot;left&quot;:57.15007874015748,&quot;top&quot;:62.576654052734376,&quot;width&quot;:850.77501281257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4000000059604645,&quot;colorType&quot;:1,&quot;foreColorIndex&quot;:5,&quot;pos&quot;:0.0500000007450580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&#10;加项标题"/>
  <p:tag name="KSO_WM_UNIT_TEXT_FILL_FORE_SCHEMECOLOR_INDEX" val="3"/>
  <p:tag name="KSO_WM_UNIT_TEXT_FILL_TYPE" val="3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86_3*l_h_i*1_2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86_3*l_h_i*1_1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686_3*l_h_a*1_1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86_3*l_h_f*1_1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686_3*l_h_i*1_1_1"/>
  <p:tag name="KSO_WM_TEMPLATE_CATEGORY" val="diagram"/>
  <p:tag name="KSO_WM_TEMPLATE_INDEX" val="202316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86_3*l_h_i*1_2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686_3*l_h_a*1_2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86_3*l_h_f*1_2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686_3*l_h_i*1_2_1"/>
  <p:tag name="KSO_WM_TEMPLATE_CATEGORY" val="diagram"/>
  <p:tag name="KSO_WM_TEMPLATE_INDEX" val="202316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86_3*l_h_i*1_3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686_3*l_h_a*1_3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86_3*l_h_f*1_3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686_3*l_h_i*1_3_1"/>
  <p:tag name="KSO_WM_TEMPLATE_CATEGORY" val="diagram"/>
  <p:tag name="KSO_WM_TEMPLATE_INDEX" val="202316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86_3*l_h_i*1_4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2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686_3*l_h_a*1_4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686_3*l_h_f*1_4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1686_3*l_h_i*1_4_1"/>
  <p:tag name="KSO_WM_TEMPLATE_CATEGORY" val="diagram"/>
  <p:tag name="KSO_WM_TEMPLATE_INDEX" val="202316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86_3*l_h_i*1_5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5_2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686_3*l_h_a*1_5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1686_3*l_h_f*1_5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5_1"/>
  <p:tag name="KSO_WM_UNIT_ID" val="diagram20231686_3*l_h_i*1_5_1"/>
  <p:tag name="KSO_WM_TEMPLATE_CATEGORY" val="diagram"/>
  <p:tag name="KSO_WM_TEMPLATE_INDEX" val="202316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86_3*l_h_i*1_3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86_3*l_h_i*1_4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3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86_3*l_h_i*1_5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5_3"/>
  <p:tag name="KSO_WM_DIAGRAM_MAX_ITEMCNT" val="6"/>
  <p:tag name="KSO_WM_DIAGRAM_MIN_ITEMCNT" val="3"/>
  <p:tag name="KSO_WM_DIAGRAM_VIRTUALLY_FRAME" val="{&quot;height&quot;:366.7997741699219,&quot;left&quot;:75.85007874015749,&quot;top&quot;:100.55011291503907,&quot;width&quot;:801.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1918</Words>
  <Application>WPS 演示</Application>
  <PresentationFormat>宽屏</PresentationFormat>
  <Paragraphs>188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KSOFDDF4E7ED</vt:lpstr>
      <vt:lpstr>Segoe Print</vt:lpstr>
      <vt:lpstr>Arial Unicode MS</vt:lpstr>
      <vt:lpstr>Calibri</vt:lpstr>
      <vt:lpstr>思源黑体 CN Heavy</vt:lpstr>
      <vt:lpstr>KSOF954951BB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2310</cp:revision>
  <dcterms:created xsi:type="dcterms:W3CDTF">2019-06-19T02:08:00Z</dcterms:created>
  <dcterms:modified xsi:type="dcterms:W3CDTF">2026-06-30T10:02:22Z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9CFE74C9946A4C69843920DE3B0B819A_13</vt:lpwstr>
  </property>
</Properties>
</file>