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0" r:id="rId3"/>
    <p:sldId id="321" r:id="rId4"/>
    <p:sldId id="322" r:id="rId5"/>
    <p:sldId id="328" r:id="rId6"/>
    <p:sldId id="327" r:id="rId7"/>
    <p:sldId id="313" r:id="rId8"/>
    <p:sldId id="314" r:id="rId9"/>
    <p:sldId id="315" r:id="rId10"/>
    <p:sldId id="317" r:id="rId11"/>
    <p:sldId id="264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0"/>
  <p:cmAuthor id="2" name="十二 猪肠" initials="十二" lastIdx="0" clrIdx="1"/>
  <p:cmAuthor id="3" name="Administra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CB"/>
    <a:srgbClr val="ED0415"/>
    <a:srgbClr val="E90212"/>
    <a:srgbClr val="644242"/>
    <a:srgbClr val="8D2F2F"/>
    <a:srgbClr val="6A2323"/>
    <a:srgbClr val="571D1D"/>
    <a:srgbClr val="FFFCD8"/>
    <a:srgbClr val="FFF1B7"/>
    <a:srgbClr val="FFE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组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440" y="2157730"/>
            <a:ext cx="2554605" cy="155956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图片1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3626485" y="65811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298450" y="6499225"/>
            <a:ext cx="104120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【经传多赢投资顾问曾文龙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(A1120620070001)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，观点基于软件数据和理论模型分析，仅供参考，不构成投资建议，市场有风险，投资需谨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!</a:t>
            </a:r>
            <a:endParaRPr lang="en-US" altLang="zh-CN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60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tags" Target="../tags/tag5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image" Target="../media/image8.png"/><Relationship Id="rId15" Type="http://schemas.openxmlformats.org/officeDocument/2006/relationships/slideLayout" Target="../slideLayouts/slideLayout6.xml"/><Relationship Id="rId14" Type="http://schemas.openxmlformats.org/officeDocument/2006/relationships/tags" Target="../tags/tag69.xml"/><Relationship Id="rId13" Type="http://schemas.openxmlformats.org/officeDocument/2006/relationships/image" Target="../media/image14.png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0.png"/><Relationship Id="rId1" Type="http://schemas.openxmlformats.org/officeDocument/2006/relationships/tags" Target="../tags/tag6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image" Target="../media/image8.png"/><Relationship Id="rId14" Type="http://schemas.openxmlformats.org/officeDocument/2006/relationships/slideLayout" Target="../slideLayouts/slideLayout6.xml"/><Relationship Id="rId13" Type="http://schemas.openxmlformats.org/officeDocument/2006/relationships/tags" Target="../tags/tag78.xml"/><Relationship Id="rId12" Type="http://schemas.openxmlformats.org/officeDocument/2006/relationships/image" Target="../media/image16.png"/><Relationship Id="rId11" Type="http://schemas.openxmlformats.org/officeDocument/2006/relationships/image" Target="../media/image15.png"/><Relationship Id="rId10" Type="http://schemas.openxmlformats.org/officeDocument/2006/relationships/image" Target="../media/image10.png"/><Relationship Id="rId1" Type="http://schemas.openxmlformats.org/officeDocument/2006/relationships/tags" Target="../tags/tag7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87.xml"/><Relationship Id="rId11" Type="http://schemas.openxmlformats.org/officeDocument/2006/relationships/image" Target="../media/image17.png"/><Relationship Id="rId10" Type="http://schemas.openxmlformats.org/officeDocument/2006/relationships/image" Target="../media/image10.png"/><Relationship Id="rId1" Type="http://schemas.openxmlformats.org/officeDocument/2006/relationships/tags" Target="../tags/tag79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89.xml"/><Relationship Id="rId2" Type="http://schemas.openxmlformats.org/officeDocument/2006/relationships/image" Target="../media/image18.png"/><Relationship Id="rId1" Type="http://schemas.openxmlformats.org/officeDocument/2006/relationships/tags" Target="../tags/tag88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91.xml"/><Relationship Id="rId2" Type="http://schemas.openxmlformats.org/officeDocument/2006/relationships/image" Target="../media/image19.png"/><Relationship Id="rId1" Type="http://schemas.openxmlformats.org/officeDocument/2006/relationships/tags" Target="../tags/tag9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image" Target="../media/image22.png"/><Relationship Id="rId7" Type="http://schemas.openxmlformats.org/officeDocument/2006/relationships/tags" Target="../tags/tag96.xml"/><Relationship Id="rId6" Type="http://schemas.openxmlformats.org/officeDocument/2006/relationships/image" Target="../media/image21.png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image" Target="../media/image20.png"/><Relationship Id="rId2" Type="http://schemas.openxmlformats.org/officeDocument/2006/relationships/tags" Target="../tags/tag93.xml"/><Relationship Id="rId15" Type="http://schemas.openxmlformats.org/officeDocument/2006/relationships/slideLayout" Target="../slideLayouts/slideLayout4.xml"/><Relationship Id="rId14" Type="http://schemas.openxmlformats.org/officeDocument/2006/relationships/tags" Target="../tags/tag101.xml"/><Relationship Id="rId13" Type="http://schemas.openxmlformats.org/officeDocument/2006/relationships/tags" Target="../tags/tag100.xml"/><Relationship Id="rId12" Type="http://schemas.openxmlformats.org/officeDocument/2006/relationships/tags" Target="../tags/tag99.xml"/><Relationship Id="rId11" Type="http://schemas.openxmlformats.org/officeDocument/2006/relationships/tags" Target="../tags/tag98.xml"/><Relationship Id="rId10" Type="http://schemas.openxmlformats.org/officeDocument/2006/relationships/image" Target="../media/image23.png"/><Relationship Id="rId1" Type="http://schemas.openxmlformats.org/officeDocument/2006/relationships/tags" Target="../tags/tag92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103.xml"/><Relationship Id="rId4" Type="http://schemas.openxmlformats.org/officeDocument/2006/relationships/image" Target="../media/image14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tags" Target="../tags/tag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480310" y="2893695"/>
            <a:ext cx="72243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4200">
                <a:gradFill>
                  <a:gsLst>
                    <a:gs pos="0">
                      <a:srgbClr val="FAFAFA"/>
                    </a:gs>
                    <a:gs pos="100000">
                      <a:srgbClr val="FFF1B7"/>
                    </a:gs>
                  </a:gsLst>
                  <a:lin ang="5400000" scaled="0"/>
                </a:gra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波段先锋营</a:t>
            </a:r>
            <a:endParaRPr lang="zh-CN" sz="4200">
              <a:gradFill>
                <a:gsLst>
                  <a:gs pos="0">
                    <a:srgbClr val="FAFAFA"/>
                  </a:gs>
                  <a:gs pos="100000">
                    <a:srgbClr val="FFF1B7"/>
                  </a:gs>
                </a:gsLst>
                <a:lin ang="5400000" scaled="0"/>
              </a:gradFill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2176145" y="3871595"/>
            <a:ext cx="8042275" cy="398780"/>
            <a:chOff x="4869" y="6097"/>
            <a:chExt cx="9097" cy="628"/>
          </a:xfrm>
        </p:grpSpPr>
        <p:sp>
          <p:nvSpPr>
            <p:cNvPr id="10" name="文本框 9"/>
            <p:cNvSpPr txBox="1"/>
            <p:nvPr>
              <p:custDataLst>
                <p:tags r:id="rId2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经传多赢投资投顾：曾文龙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3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30508" y="962025"/>
            <a:ext cx="1524000" cy="33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8825" y="1525270"/>
            <a:ext cx="10667365" cy="1368425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83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尝试</a:t>
            </a:r>
            <a:endParaRPr lang="zh-CN" altLang="en-US" sz="8300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8270" y="6190615"/>
            <a:ext cx="160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4" name="图片 3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2455" y="3126740"/>
            <a:ext cx="336550" cy="292735"/>
          </a:xfrm>
          <a:prstGeom prst="rect">
            <a:avLst/>
          </a:prstGeom>
        </p:spPr>
      </p:pic>
      <p:pic>
        <p:nvPicPr>
          <p:cNvPr id="6" name="图片 5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385060" y="3115945"/>
            <a:ext cx="336550" cy="292735"/>
          </a:xfrm>
          <a:prstGeom prst="rect">
            <a:avLst/>
          </a:prstGeom>
        </p:spPr>
      </p:pic>
      <p:grpSp>
        <p:nvGrpSpPr>
          <p:cNvPr id="9" name="组合 8"/>
          <p:cNvGrpSpPr/>
          <p:nvPr>
            <p:custDataLst>
              <p:tags r:id="rId6"/>
            </p:custDataLst>
          </p:nvPr>
        </p:nvGrpSpPr>
        <p:grpSpPr>
          <a:xfrm>
            <a:off x="2176145" y="4511040"/>
            <a:ext cx="8042275" cy="398780"/>
            <a:chOff x="4869" y="6097"/>
            <a:chExt cx="9097" cy="628"/>
          </a:xfrm>
        </p:grpSpPr>
        <p:sp>
          <p:nvSpPr>
            <p:cNvPr id="11" name="文本框 10"/>
            <p:cNvSpPr txBox="1"/>
            <p:nvPr>
              <p:custDataLst>
                <p:tags r:id="rId7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经传多赢基金从业人员：曾文龙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8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A20250619007559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</p:spTree>
    <p:custDataLst>
      <p:tags r:id="rId9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波段交易模式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99960" y="1395095"/>
            <a:ext cx="4991735" cy="4728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40" y="2230120"/>
            <a:ext cx="6538595" cy="40855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/>
        </p:nvSpPr>
        <p:spPr>
          <a:xfrm>
            <a:off x="0" y="520065"/>
            <a:ext cx="1209357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波段交易：介于短线交易与长线交易之间，以捕捉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“中期趋势段”</a:t>
            </a:r>
            <a:r>
              <a:rPr lang="zh-CN" altLang="en-US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为目标，通过在相对低位买入，在相对高位卖出，从而获取差价收益的一种交易策略。</a:t>
            </a:r>
            <a:r>
              <a:rPr lang="en-US" altLang="zh-CN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低买高卖</a:t>
            </a:r>
            <a:r>
              <a:rPr lang="en-US" altLang="zh-CN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endParaRPr lang="en-US" altLang="zh-CN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不同市场环境下的波段策略的胜率差异：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上升趋势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低买高卖＞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震荡趋势</a:t>
            </a:r>
            <a:r>
              <a:rPr lang="en-US" alt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箱体上下沿操作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＞</a:t>
            </a:r>
            <a:r>
              <a:rPr lang="zh-CN" altLang="en-US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下降趋势</a:t>
            </a:r>
            <a:r>
              <a:rPr lang="en-US" altLang="zh-CN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超跌反弹，需要更加谨慎。</a:t>
            </a:r>
            <a:endParaRPr lang="zh-CN" altLang="en-US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80225" y="2230120"/>
            <a:ext cx="4762500" cy="3815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/>
              <a:t>波段交易</a:t>
            </a:r>
            <a:r>
              <a:rPr lang="en-US" altLang="zh-CN" sz="2200" b="1"/>
              <a:t>→</a:t>
            </a:r>
            <a:r>
              <a:rPr lang="zh-CN" altLang="en-US" sz="2200" b="1"/>
              <a:t>胜率优化</a:t>
            </a:r>
            <a:r>
              <a:rPr lang="en-US" altLang="zh-CN" sz="2200" b="1"/>
              <a:t>→</a:t>
            </a:r>
            <a:r>
              <a:rPr lang="zh-CN" altLang="en-US" sz="2200" b="1"/>
              <a:t>三位一体：</a:t>
            </a:r>
            <a:endParaRPr lang="zh-CN" altLang="en-US" sz="2200" b="1"/>
          </a:p>
          <a:p>
            <a:endParaRPr lang="zh-CN" altLang="en-US" sz="2200" b="1"/>
          </a:p>
          <a:p>
            <a:r>
              <a:rPr lang="zh-CN" altLang="en-US" sz="2200" b="1"/>
              <a:t>大盘：</a:t>
            </a:r>
            <a:endParaRPr lang="zh-CN" altLang="en-US" sz="2200" b="1"/>
          </a:p>
          <a:p>
            <a:r>
              <a:rPr lang="zh-CN" altLang="en-US" sz="2200" b="1">
                <a:solidFill>
                  <a:schemeClr val="accent4"/>
                </a:solidFill>
              </a:rPr>
              <a:t>短线上攻，中线上攻；流动资金</a:t>
            </a:r>
            <a:r>
              <a:rPr lang="zh-CN" altLang="en-US" sz="2200" b="1">
                <a:solidFill>
                  <a:schemeClr val="tx1"/>
                </a:solidFill>
              </a:rPr>
              <a:t>。</a:t>
            </a:r>
            <a:endParaRPr lang="zh-CN" altLang="en-US" sz="2200" b="1">
              <a:solidFill>
                <a:schemeClr val="tx1"/>
              </a:solidFill>
            </a:endParaRPr>
          </a:p>
          <a:p>
            <a:endParaRPr lang="zh-CN" altLang="en-US" sz="2200" b="1"/>
          </a:p>
          <a:p>
            <a:r>
              <a:rPr lang="zh-CN" altLang="en-US" sz="2200" b="1"/>
              <a:t>板块：</a:t>
            </a:r>
            <a:endParaRPr lang="zh-CN" altLang="en-US" sz="2200" b="1"/>
          </a:p>
          <a:p>
            <a:r>
              <a:rPr lang="zh-CN" altLang="en-US" sz="2200" b="1">
                <a:solidFill>
                  <a:schemeClr val="accent4"/>
                </a:solidFill>
              </a:rPr>
              <a:t>主线</a:t>
            </a:r>
            <a:r>
              <a:rPr lang="en-US" altLang="zh-CN" sz="2200" b="1">
                <a:solidFill>
                  <a:schemeClr val="accent4"/>
                </a:solidFill>
              </a:rPr>
              <a:t>→</a:t>
            </a:r>
            <a:r>
              <a:rPr lang="zh-CN" altLang="en-US" sz="2200" b="1">
                <a:solidFill>
                  <a:schemeClr val="accent4"/>
                </a:solidFill>
              </a:rPr>
              <a:t>持续性</a:t>
            </a:r>
            <a:r>
              <a:rPr lang="zh-CN" altLang="en-US" sz="2200" b="1">
                <a:solidFill>
                  <a:schemeClr val="tx1"/>
                </a:solidFill>
              </a:rPr>
              <a:t>。</a:t>
            </a:r>
            <a:endParaRPr lang="zh-CN" altLang="en-US" sz="2200" b="1">
              <a:solidFill>
                <a:schemeClr val="tx1"/>
              </a:solidFill>
            </a:endParaRPr>
          </a:p>
          <a:p>
            <a:endParaRPr lang="zh-CN" altLang="en-US" sz="2200" b="1"/>
          </a:p>
          <a:p>
            <a:r>
              <a:rPr lang="zh-CN" altLang="en-US" sz="2200" b="1"/>
              <a:t>个股：</a:t>
            </a:r>
            <a:endParaRPr lang="zh-CN" altLang="en-US" sz="2200" b="1"/>
          </a:p>
          <a:p>
            <a:r>
              <a:rPr lang="zh-CN" altLang="en-US" sz="2200" b="1"/>
              <a:t>资金</a:t>
            </a:r>
            <a:r>
              <a:rPr lang="en-US" altLang="zh-CN" sz="2200" b="1"/>
              <a:t>→</a:t>
            </a:r>
            <a:r>
              <a:rPr lang="zh-CN" altLang="en-US" sz="2200" b="1">
                <a:solidFill>
                  <a:schemeClr val="accent4"/>
                </a:solidFill>
              </a:rPr>
              <a:t>流动资金翻红；红肥绿瘦。</a:t>
            </a:r>
            <a:endParaRPr lang="zh-CN" altLang="en-US" sz="2200" b="1">
              <a:solidFill>
                <a:schemeClr val="accent4"/>
              </a:solidFill>
            </a:endParaRPr>
          </a:p>
          <a:p>
            <a:r>
              <a:rPr lang="zh-CN" altLang="en-US" sz="2200" b="1">
                <a:solidFill>
                  <a:schemeClr val="accent4"/>
                </a:solidFill>
              </a:rPr>
              <a:t>趋势</a:t>
            </a:r>
            <a:r>
              <a:rPr lang="en-US" altLang="zh-CN" sz="2200" b="1">
                <a:solidFill>
                  <a:schemeClr val="accent4"/>
                </a:solidFill>
              </a:rPr>
              <a:t>→</a:t>
            </a:r>
            <a:r>
              <a:rPr lang="zh-CN" altLang="en-US" sz="2200" b="1">
                <a:solidFill>
                  <a:schemeClr val="accent4"/>
                </a:solidFill>
              </a:rPr>
              <a:t>智能辅助之上。</a:t>
            </a:r>
            <a:endParaRPr lang="zh-CN" altLang="en-US" sz="2200" b="1">
              <a:solidFill>
                <a:schemeClr val="accent4"/>
              </a:solidFill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短线买卖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99960" y="1395095"/>
            <a:ext cx="4991735" cy="4728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33350" y="546735"/>
            <a:ext cx="6228715" cy="38163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82360" y="530225"/>
            <a:ext cx="6165850" cy="3835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文本框 16"/>
          <p:cNvSpPr txBox="1"/>
          <p:nvPr/>
        </p:nvSpPr>
        <p:spPr>
          <a:xfrm>
            <a:off x="0" y="4501515"/>
            <a:ext cx="770191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 b="1">
                <a:solidFill>
                  <a:srgbClr val="FF0000"/>
                </a:solidFill>
              </a:rPr>
              <a:t>红色区域</a:t>
            </a:r>
            <a:r>
              <a:rPr lang="en-US" altLang="zh-CN" sz="1200" b="1">
                <a:solidFill>
                  <a:srgbClr val="FF0000"/>
                </a:solidFill>
              </a:rPr>
              <a:t>=</a:t>
            </a:r>
            <a:r>
              <a:rPr lang="zh-CN" altLang="en-US" sz="1200" b="1">
                <a:solidFill>
                  <a:srgbClr val="FF0000"/>
                </a:solidFill>
              </a:rPr>
              <a:t>短线强势</a:t>
            </a:r>
            <a:r>
              <a:rPr lang="zh-CN" altLang="en-US" sz="1200"/>
              <a:t>阶段：机会大于风险，可以操作；</a:t>
            </a:r>
            <a:endParaRPr lang="zh-CN" altLang="en-US" sz="1200"/>
          </a:p>
          <a:p>
            <a:r>
              <a:rPr lang="zh-CN" altLang="en-US" sz="1200">
                <a:solidFill>
                  <a:srgbClr val="00B050"/>
                </a:solidFill>
              </a:rPr>
              <a:t>绿色区域</a:t>
            </a:r>
            <a:r>
              <a:rPr lang="en-US" altLang="zh-CN" sz="1200">
                <a:solidFill>
                  <a:srgbClr val="00B050"/>
                </a:solidFill>
              </a:rPr>
              <a:t>=</a:t>
            </a:r>
            <a:r>
              <a:rPr lang="zh-CN" altLang="en-US" sz="1200">
                <a:solidFill>
                  <a:srgbClr val="00B050"/>
                </a:solidFill>
              </a:rPr>
              <a:t>短线弱势</a:t>
            </a:r>
            <a:r>
              <a:rPr lang="zh-CN" altLang="en-US" sz="1200"/>
              <a:t>阶段：风险大于机会，尽量观望。</a:t>
            </a:r>
            <a:endParaRPr lang="zh-CN" altLang="en-US" sz="1200"/>
          </a:p>
          <a:p>
            <a:r>
              <a:rPr lang="zh-CN" altLang="en-US" sz="1200"/>
              <a:t>短线</a:t>
            </a:r>
            <a:r>
              <a:rPr lang="zh-CN" altLang="en-US" sz="1200">
                <a:solidFill>
                  <a:srgbClr val="FF0000"/>
                </a:solidFill>
              </a:rPr>
              <a:t>启动点</a:t>
            </a:r>
            <a:r>
              <a:rPr lang="en-US" altLang="en-US" sz="1200"/>
              <a:t>→</a:t>
            </a:r>
            <a:r>
              <a:rPr lang="zh-CN" altLang="en-US" sz="1200"/>
              <a:t>波段先锋出「</a:t>
            </a:r>
            <a:r>
              <a:rPr lang="zh-CN" altLang="en-US" sz="1200" b="1">
                <a:solidFill>
                  <a:srgbClr val="FF0000"/>
                </a:solidFill>
              </a:rPr>
              <a:t>进</a:t>
            </a:r>
            <a:r>
              <a:rPr lang="zh-CN" altLang="en-US" sz="1200"/>
              <a:t>」信号；</a:t>
            </a:r>
            <a:endParaRPr lang="zh-CN" altLang="en-US" sz="1200"/>
          </a:p>
          <a:p>
            <a:r>
              <a:rPr lang="zh-CN" altLang="en-US" sz="1200"/>
              <a:t>短线</a:t>
            </a:r>
            <a:r>
              <a:rPr lang="zh-CN" altLang="en-US" sz="1200">
                <a:solidFill>
                  <a:srgbClr val="00B050"/>
                </a:solidFill>
              </a:rPr>
              <a:t>兑现点</a:t>
            </a:r>
            <a:r>
              <a:rPr lang="en-US" altLang="en-US" sz="1200"/>
              <a:t>→</a:t>
            </a:r>
            <a:r>
              <a:rPr lang="zh-CN" altLang="en-US" sz="1200"/>
              <a:t>波段先锋出「</a:t>
            </a:r>
            <a:r>
              <a:rPr lang="zh-CN" altLang="en-US" sz="1200">
                <a:solidFill>
                  <a:srgbClr val="00B050"/>
                </a:solidFill>
              </a:rPr>
              <a:t>出</a:t>
            </a:r>
            <a:r>
              <a:rPr lang="zh-CN" altLang="en-US" sz="1200"/>
              <a:t>」信号。</a:t>
            </a:r>
            <a:endParaRPr lang="zh-CN" altLang="en-US" sz="1200"/>
          </a:p>
          <a:p>
            <a:r>
              <a:rPr lang="zh-CN" altLang="en-US" sz="1200" b="1"/>
              <a:t>短线操作频率越高，越要遵循交易模式，波段先锋高胜率信号：</a:t>
            </a:r>
            <a:r>
              <a:rPr lang="zh-CN" altLang="en-US" sz="1200" b="1">
                <a:solidFill>
                  <a:srgbClr val="FF0000"/>
                </a:solidFill>
              </a:rPr>
              <a:t>红阶</a:t>
            </a:r>
            <a:r>
              <a:rPr lang="en-US" altLang="zh-CN" sz="1200" b="1">
                <a:solidFill>
                  <a:srgbClr val="FF0000"/>
                </a:solidFill>
              </a:rPr>
              <a:t>+</a:t>
            </a:r>
            <a:r>
              <a:rPr lang="zh-CN" altLang="en-US" sz="1200" b="1">
                <a:solidFill>
                  <a:srgbClr val="FF0000"/>
                </a:solidFill>
              </a:rPr>
              <a:t>进！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-133350" y="5519420"/>
            <a:ext cx="1160716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b="1">
                <a:solidFill>
                  <a:srgbClr val="FF0000"/>
                </a:solidFill>
              </a:rPr>
              <a:t>周年庆叠加618月限时优惠，订购即享：</a:t>
            </a:r>
            <a:endParaRPr lang="zh-CN" altLang="en-US" sz="1600" b="1">
              <a:solidFill>
                <a:srgbClr val="FF0000"/>
              </a:solidFill>
            </a:endParaRPr>
          </a:p>
          <a:p>
            <a:r>
              <a:rPr lang="zh-CN" altLang="en-US" sz="1600" b="1">
                <a:solidFill>
                  <a:srgbClr val="FF0000"/>
                </a:solidFill>
              </a:rPr>
              <a:t>季度版：¥218元</a:t>
            </a:r>
            <a:endParaRPr lang="zh-CN" altLang="en-US" sz="1600" b="1">
              <a:solidFill>
                <a:srgbClr val="FF0000"/>
              </a:solidFill>
            </a:endParaRPr>
          </a:p>
          <a:p>
            <a:r>
              <a:rPr lang="zh-CN" altLang="en-US" sz="1600" b="1">
                <a:solidFill>
                  <a:srgbClr val="FF0000"/>
                </a:solidFill>
              </a:rPr>
              <a:t>年度版原价872元，立享8.5折，现价738元（特别福利！加送1个月龙虎金榜！！）</a:t>
            </a:r>
            <a:endParaRPr lang="zh-CN" altLang="en-US" sz="1600" b="1">
              <a:solidFill>
                <a:srgbClr val="FF0000"/>
              </a:solidFill>
            </a:endParaRPr>
          </a:p>
          <a:p>
            <a:r>
              <a:rPr lang="zh-CN" altLang="en-US" sz="1600" b="1">
                <a:solidFill>
                  <a:srgbClr val="FF0000"/>
                </a:solidFill>
              </a:rPr>
              <a:t>两年版：原价1744元，立享7.5折，现价1308元（特别福利！加送2个月龙虎金榜！！）</a:t>
            </a:r>
            <a:endParaRPr lang="zh-CN" altLang="en-US" sz="1600" b="1">
              <a:solidFill>
                <a:srgbClr val="FF0000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24520" y="4617085"/>
            <a:ext cx="4067175" cy="17716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大盘分析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0" y="4803775"/>
            <a:ext cx="1185862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>
                <a:solidFill>
                  <a:schemeClr val="tx1"/>
                </a:solidFill>
              </a:rPr>
              <a:t>平均股价</a:t>
            </a:r>
            <a:r>
              <a:rPr lang="en-US" altLang="zh-CN">
                <a:solidFill>
                  <a:schemeClr val="tx1"/>
                </a:solidFill>
              </a:rPr>
              <a:t>S</a:t>
            </a:r>
            <a:r>
              <a:rPr lang="zh-CN" altLang="en-US">
                <a:solidFill>
                  <a:schemeClr val="tx1"/>
                </a:solidFill>
              </a:rPr>
              <a:t>点，中短线上攻向下，流动资金持续翻绿</a:t>
            </a:r>
            <a:r>
              <a:rPr lang="zh-CN" altLang="en-US"/>
              <a:t>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微盘指数趋势性下跌已持续一个月，科技大票筹码松动，部分方向存在赚钱效应，呈现整体调整、局部穿越的结构。</a:t>
            </a:r>
            <a:endParaRPr lang="zh-CN" altLang="en-US"/>
          </a:p>
          <a:p>
            <a:endParaRPr lang="en-US" altLang="zh-CN"/>
          </a:p>
          <a:p>
            <a:r>
              <a:rPr lang="zh-CN" altLang="en-US"/>
              <a:t>操作难度下降需要-微盘指数放量中阳→流动资金翻红、中短线上攻向上。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7965" y="776605"/>
            <a:ext cx="6120000" cy="35407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96050" y="776605"/>
            <a:ext cx="5695950" cy="35407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半导体材料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4935" y="5139055"/>
            <a:ext cx="11992610" cy="132588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endParaRPr lang="zh-CN" altLang="en-US" sz="1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endParaRPr lang="zh-CN" altLang="en-US" sz="1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此前科技调整后的板块切换大多十分生硬，资金短暂涌向消费、白酒等传统蓝筹，但反弹持续性极差，很快再度新低。</a:t>
            </a:r>
            <a:endParaRPr lang="zh-CN" altLang="en-US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盘面反馈半导体材料产业链走势偏好。</a:t>
            </a:r>
            <a:endParaRPr lang="zh-CN" altLang="en-US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0025" y="690880"/>
            <a:ext cx="4499610" cy="46012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风险！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69860" y="990600"/>
            <a:ext cx="4250055" cy="5057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/>
              <a:t>抱团股如何判断走弱信号：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震荡期间，调整时间长，但是不能在时间长的基础上，</a:t>
            </a:r>
            <a:r>
              <a:rPr lang="en-US" altLang="zh-CN" sz="1600"/>
              <a:t>K</a:t>
            </a:r>
            <a:r>
              <a:rPr lang="zh-CN" altLang="en-US" sz="1600"/>
              <a:t>线越走越弱（阴多阳少），越跌越多。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出现缩量，已经调整充分的，尝试反弹还继续杀跌（放量长阴），意味着筹码可能松动。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持续走弱</a:t>
            </a:r>
            <a:r>
              <a:rPr lang="en-US" altLang="zh-CN" sz="1600"/>
              <a:t>--</a:t>
            </a:r>
            <a:r>
              <a:rPr lang="zh-CN" altLang="en-US" sz="1600"/>
              <a:t>控盘减少、或者流动资金持续翻绿；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确定走弱</a:t>
            </a:r>
            <a:r>
              <a:rPr lang="en-US" altLang="zh-CN" sz="1600"/>
              <a:t>--</a:t>
            </a:r>
            <a:r>
              <a:rPr lang="zh-CN" altLang="en-US" sz="1600"/>
              <a:t>跌破智能辅助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节奏</a:t>
            </a:r>
            <a:r>
              <a:rPr lang="en-US" altLang="zh-CN" sz="1600"/>
              <a:t>--</a:t>
            </a:r>
            <a:r>
              <a:rPr lang="zh-CN" altLang="en-US" sz="1600"/>
              <a:t>上影线是放量的，代表振幅加大，共识分歧；</a:t>
            </a:r>
            <a:endParaRPr lang="zh-CN" altLang="en-US" sz="1600"/>
          </a:p>
          <a:p>
            <a:r>
              <a:rPr lang="zh-CN" altLang="en-US" sz="1600"/>
              <a:t>十字是缩量的，代表振幅降低，共识更容易达成；</a:t>
            </a:r>
            <a:endParaRPr lang="zh-CN" altLang="en-US" sz="1600"/>
          </a:p>
          <a:p>
            <a:r>
              <a:rPr lang="zh-CN" altLang="en-US" sz="1600"/>
              <a:t>上影线都是高抛的，十字都是低吸的</a:t>
            </a:r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05" y="1121410"/>
            <a:ext cx="7222490" cy="44151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资金走弱不加仓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5" y="1040765"/>
            <a:ext cx="7898130" cy="4777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8379460" y="2212975"/>
            <a:ext cx="356425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放量中大阴或者长上影线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流动资金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持续翻绿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绿肥红瘦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主力控盘递减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643380" y="3873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L2-</a:t>
            </a:r>
            <a:r>
              <a:rPr kumimoji="0" lang="zh-CN" altLang="en-US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主力资金</a:t>
            </a:r>
            <a:endParaRPr kumimoji="0" lang="zh-CN" altLang="en-US" sz="3200" b="0" i="0" u="none" strike="noStrike" kern="1200" cap="none" spc="0" normalizeH="0" baseline="0" noProof="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126" name="图片 123" descr="IMG_25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47790" y="705485"/>
            <a:ext cx="5473065" cy="26403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69570" y="3345815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20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流动资金：持续翻红，交易活跃</a:t>
            </a:r>
            <a:endParaRPr lang="zh-CN" altLang="en-US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2255" y="708025"/>
            <a:ext cx="5441315" cy="2637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62255" y="3744595"/>
            <a:ext cx="5441315" cy="2151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447790" y="3744595"/>
            <a:ext cx="5473065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6535420" y="5895975"/>
            <a:ext cx="6260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紫旗：净买额为正，机构游资合力拉升</a:t>
            </a:r>
            <a:endParaRPr lang="zh-CN" altLang="en-US" sz="2000"/>
          </a:p>
        </p:txBody>
      </p:sp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262255" y="589597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主力控盘：主力资金筹码的锁仓意愿</a:t>
            </a:r>
            <a:endParaRPr lang="zh-CN" altLang="en-US" sz="2000"/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6535420" y="334581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主力动向紫色：主力强势进场主导拉升</a:t>
            </a:r>
            <a:endParaRPr lang="zh-CN" altLang="en-US" sz="2000"/>
          </a:p>
        </p:txBody>
      </p:sp>
    </p:spTree>
    <p:custDataLst>
      <p:tags r:id="rId1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182880" y="0"/>
            <a:ext cx="11823065" cy="6305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优惠福利！！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370" y="630555"/>
            <a:ext cx="6885940" cy="35147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630555"/>
            <a:ext cx="4295775" cy="58616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9370" y="4200525"/>
            <a:ext cx="4580890" cy="21545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6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7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8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9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9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4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5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6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7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8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9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1179</Words>
  <Application>WPS 演示</Application>
  <PresentationFormat>宽屏</PresentationFormat>
  <Paragraphs>153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31" baseType="lpstr">
      <vt:lpstr>Arial</vt:lpstr>
      <vt:lpstr>宋体</vt:lpstr>
      <vt:lpstr>Wingdings</vt:lpstr>
      <vt:lpstr>Wingdings</vt:lpstr>
      <vt:lpstr>微软雅黑</vt:lpstr>
      <vt:lpstr>思源黑体 Medium</vt:lpstr>
      <vt:lpstr>黑体</vt:lpstr>
      <vt:lpstr>思源黑体 CN Regular</vt:lpstr>
      <vt:lpstr>思源黑体 CN Light</vt:lpstr>
      <vt:lpstr>思源黑体 CN Bold</vt:lpstr>
      <vt:lpstr>思源黑体 CN Medium</vt:lpstr>
      <vt:lpstr>思源黑体 CN Heavy</vt:lpstr>
      <vt:lpstr>思源黑体 CN Normal</vt:lpstr>
      <vt:lpstr>KSOF28C8607A</vt:lpstr>
      <vt:lpstr>ksdb</vt:lpstr>
      <vt:lpstr>Arial Unicode MS</vt:lpstr>
      <vt:lpstr>Calibri</vt:lpstr>
      <vt:lpstr>KSOFBD28ECAF</vt:lpstr>
      <vt:lpstr>KSOFDDF4E7ED</vt:lpstr>
      <vt:lpstr>KSOFD723FC5D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曾文龙</cp:lastModifiedBy>
  <cp:revision>303</cp:revision>
  <dcterms:created xsi:type="dcterms:W3CDTF">2019-06-19T02:08:00Z</dcterms:created>
  <dcterms:modified xsi:type="dcterms:W3CDTF">2026-06-11T12:54:55Z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E0102BD134B94F06B2D6283B5AE63B09_13</vt:lpwstr>
  </property>
</Properties>
</file>