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8" r:id="rId6"/>
    <p:sldId id="327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7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8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1.png"/><Relationship Id="rId7" Type="http://schemas.openxmlformats.org/officeDocument/2006/relationships/tags" Target="../tags/tag96.xml"/><Relationship Id="rId6" Type="http://schemas.openxmlformats.org/officeDocument/2006/relationships/image" Target="../media/image20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9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2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情绪好转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52006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短线上攻，</a:t>
            </a:r>
            <a:r>
              <a:rPr lang="zh-CN" altLang="en-US" sz="2200" b="1">
                <a:solidFill>
                  <a:srgbClr val="00B050"/>
                </a:solidFill>
              </a:rPr>
              <a:t>中线上攻；</a:t>
            </a:r>
            <a:r>
              <a:rPr lang="zh-CN" altLang="en-US" sz="2200" b="1">
                <a:solidFill>
                  <a:srgbClr val="FF0000"/>
                </a:solidFill>
              </a:rPr>
              <a:t>流动资金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主线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持续性。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个股：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资金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流动资金翻红；红肥绿瘦。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趋势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智能辅助之上。</a:t>
            </a:r>
            <a:endParaRPr lang="zh-CN" altLang="en-US" sz="2200" b="1">
              <a:solidFill>
                <a:schemeClr val="tx1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红色区域</a:t>
            </a:r>
            <a:r>
              <a:rPr lang="en-US" altLang="zh-CN" sz="1200" b="1">
                <a:solidFill>
                  <a:srgbClr val="FF0000"/>
                </a:solidFill>
              </a:rPr>
              <a:t>=</a:t>
            </a:r>
            <a:r>
              <a:rPr lang="zh-CN" altLang="en-US" sz="1200" b="1">
                <a:solidFill>
                  <a:srgbClr val="FF0000"/>
                </a:solidFill>
              </a:rPr>
              <a:t>短线强势</a:t>
            </a:r>
            <a:r>
              <a:rPr lang="zh-CN" altLang="en-US" sz="1200"/>
              <a:t>阶段：机会大于风险，可以操作；</a:t>
            </a:r>
            <a:endParaRPr lang="zh-CN" altLang="en-US" sz="1200"/>
          </a:p>
          <a:p>
            <a:r>
              <a:rPr lang="zh-CN" altLang="en-US" sz="1200">
                <a:solidFill>
                  <a:srgbClr val="00B050"/>
                </a:solidFill>
              </a:rPr>
              <a:t>绿色区域</a:t>
            </a:r>
            <a:r>
              <a:rPr lang="en-US" altLang="zh-CN" sz="1200">
                <a:solidFill>
                  <a:srgbClr val="00B050"/>
                </a:solidFill>
              </a:rPr>
              <a:t>=</a:t>
            </a:r>
            <a:r>
              <a:rPr lang="zh-CN" altLang="en-US" sz="1200">
                <a:solidFill>
                  <a:srgbClr val="00B050"/>
                </a:solidFill>
              </a:rPr>
              <a:t>短线弱势</a:t>
            </a:r>
            <a:r>
              <a:rPr lang="zh-CN" altLang="en-US" sz="1200"/>
              <a:t>阶段：风险大于机会，尽量观望。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FF0000"/>
                </a:solidFill>
              </a:rPr>
              <a:t>启动点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 b="1">
                <a:solidFill>
                  <a:srgbClr val="FF0000"/>
                </a:solidFill>
              </a:rPr>
              <a:t>进</a:t>
            </a:r>
            <a:r>
              <a:rPr lang="zh-CN" altLang="en-US" sz="1200"/>
              <a:t>」信号；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00B050"/>
                </a:solidFill>
              </a:rPr>
              <a:t>兑现点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>
                <a:solidFill>
                  <a:srgbClr val="00B050"/>
                </a:solidFill>
              </a:rPr>
              <a:t>出</a:t>
            </a:r>
            <a:r>
              <a:rPr lang="zh-CN" altLang="en-US" sz="1200"/>
              <a:t>」信号。</a:t>
            </a:r>
            <a:endParaRPr lang="zh-CN" altLang="en-US" sz="1200"/>
          </a:p>
          <a:p>
            <a:r>
              <a:rPr lang="zh-CN" altLang="en-US" sz="1200" b="1"/>
              <a:t>短线操作频率越高，越要遵循交易模式，波段先锋高胜率信号：</a:t>
            </a:r>
            <a:r>
              <a:rPr lang="zh-CN" altLang="en-US" sz="1200" b="1">
                <a:solidFill>
                  <a:srgbClr val="FF0000"/>
                </a:solidFill>
              </a:rPr>
              <a:t>红阶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进！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33350" y="5519420"/>
            <a:ext cx="116071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周年庆叠加618月限时优惠，订购即享：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季度版：¥218元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年度版原价872元，立享8.5折，现价738元（特别福利！加送1个月龙虎金榜！！）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两年版：原价1744元，立享7.5折，现价1308元（特别福利！加送2个月龙虎金榜！！）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4520" y="4617085"/>
            <a:ext cx="4067175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0" y="4803775"/>
            <a:ext cx="118586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大盘状态</a:t>
            </a:r>
            <a:r>
              <a:rPr lang="en-US" altLang="zh-CN"/>
              <a:t>--B</a:t>
            </a:r>
            <a:r>
              <a:rPr lang="zh-CN" altLang="en-US"/>
              <a:t>点，短线上攻持续向上，流动资金持续翻红，情绪好转，脱离微盘干扰。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B</a:t>
            </a:r>
            <a:r>
              <a:rPr lang="zh-CN" altLang="en-US"/>
              <a:t>点启动，各大指数金叉末端，布局首次</a:t>
            </a:r>
            <a:r>
              <a:rPr lang="en-US" altLang="zh-CN"/>
              <a:t>B</a:t>
            </a:r>
            <a:r>
              <a:rPr lang="zh-CN" altLang="en-US"/>
              <a:t>点回档时机。</a:t>
            </a:r>
            <a:endParaRPr lang="zh-CN" altLang="en-US"/>
          </a:p>
          <a:p>
            <a:r>
              <a:rPr lang="zh-CN" altLang="en-US"/>
              <a:t>明后天市场出现分歧也正常，新仓不易，操作层面做好持仓优化即可：对于短期大幅上涨、充分兑现的分支标的，可适度落袋止盈；同时顺势切换至尚未启动、持续休整或新崛起的强势低位分支，把握轮动补涨机会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765" y="719455"/>
            <a:ext cx="7021195" cy="39865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AI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科技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涨价逻辑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4935" y="5139055"/>
            <a:ext cx="11992610" cy="13258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AI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服务器高速</a:t>
            </a: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PCB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需求爆发拉动上游材料涨价：铜箔、电子布、树脂、</a:t>
            </a: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CCL（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覆铜板）、</a:t>
            </a: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MLCC（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被动元件）；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算力硬件制造拉动小金属、算力金属涨价：</a:t>
            </a: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MLCC&amp;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电源系统耗材（钽、铌、锶）、光芯片耗材（铟）、先进制程耗材（钼、钨、铱）。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761365"/>
            <a:ext cx="6953250" cy="41357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295775" cy="5861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0" y="4200525"/>
            <a:ext cx="4580890" cy="2154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WPS 演示</Application>
  <PresentationFormat>宽屏</PresentationFormat>
  <Paragraphs>152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KSOFBD28ECAF</vt:lpstr>
      <vt:lpstr>KSOFDDF4E7ED</vt:lpstr>
      <vt:lpstr>Calibri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304</cp:revision>
  <dcterms:created xsi:type="dcterms:W3CDTF">2019-06-19T02:08:00Z</dcterms:created>
  <dcterms:modified xsi:type="dcterms:W3CDTF">2026-06-17T12:38:54Z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E1AADCC6F1754C30A48B2A5A0DAF5CE3_13</vt:lpwstr>
  </property>
</Properties>
</file>