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938" r:id="rId3"/>
    <p:sldId id="602" r:id="rId4"/>
    <p:sldId id="603" r:id="rId5"/>
    <p:sldId id="1205" r:id="rId6"/>
    <p:sldId id="1273" r:id="rId8"/>
    <p:sldId id="894" r:id="rId9"/>
    <p:sldId id="607" r:id="rId10"/>
    <p:sldId id="1275" r:id="rId11"/>
    <p:sldId id="1276" r:id="rId12"/>
    <p:sldId id="1278" r:id="rId13"/>
    <p:sldId id="614" r:id="rId14"/>
    <p:sldId id="1266" r:id="rId15"/>
    <p:sldId id="1244" r:id="rId16"/>
    <p:sldId id="1283" r:id="rId17"/>
    <p:sldId id="1285" r:id="rId18"/>
    <p:sldId id="1284" r:id="rId19"/>
    <p:sldId id="1286" r:id="rId20"/>
    <p:sldId id="1281" r:id="rId21"/>
    <p:sldId id="1282" r:id="rId22"/>
    <p:sldId id="1029" r:id="rId23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92" userDrawn="1">
          <p15:clr>
            <a:srgbClr val="A4A3A4"/>
          </p15:clr>
        </p15:guide>
        <p15:guide id="2" pos="3814" userDrawn="1">
          <p15:clr>
            <a:srgbClr val="A4A3A4"/>
          </p15:clr>
        </p15:guide>
        <p15:guide id="3" pos="494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2" clrIdx="1"/>
  <p:cmAuthor id="255442523" name="婵&amp;HO" initials="婵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F75"/>
    <a:srgbClr val="B34500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292"/>
        <p:guide pos="3814"/>
        <p:guide pos="494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gs" Target="tags/tag55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1.png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image" Target="../media/image2.png"/><Relationship Id="rId7" Type="http://schemas.openxmlformats.org/officeDocument/2006/relationships/image" Target="../media/image4.png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image" Target="../media/image6.png"/><Relationship Id="rId7" Type="http://schemas.openxmlformats.org/officeDocument/2006/relationships/tags" Target="../tags/tag16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1" Type="http://schemas.openxmlformats.org/officeDocument/2006/relationships/image" Target="../media/image5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7" Type="http://schemas.openxmlformats.org/officeDocument/2006/relationships/image" Target="../media/image2.png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35" y="800100"/>
            <a:ext cx="12192635" cy="6057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622300" y="6431915"/>
            <a:ext cx="10888345" cy="442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  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经传多赢投资顾问: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何灶婵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，投顾执业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编号:A1120622050001 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，基金从业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编号：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A20211117003798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风险提示:观点基于软件数据和理论模型分析，仅供参考，不构成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建议，股市有风险，投资需谨慎。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基金的过往业绩并不预示其未来表现，基金管理人管理的其他基金的业绩并不构成基金业绩表现的保证。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28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tags" Target="../tags/tag33.xml"/><Relationship Id="rId13" Type="http://schemas.openxmlformats.org/officeDocument/2006/relationships/tags" Target="../tags/tag32.xml"/><Relationship Id="rId12" Type="http://schemas.openxmlformats.org/officeDocument/2006/relationships/tags" Target="../tags/tag31.xml"/><Relationship Id="rId11" Type="http://schemas.openxmlformats.org/officeDocument/2006/relationships/tags" Target="../tags/tag30.xml"/><Relationship Id="rId10" Type="http://schemas.openxmlformats.org/officeDocument/2006/relationships/tags" Target="../tags/tag29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0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35.xml"/><Relationship Id="rId3" Type="http://schemas.openxmlformats.org/officeDocument/2006/relationships/image" Target="../media/image10.png"/><Relationship Id="rId2" Type="http://schemas.openxmlformats.org/officeDocument/2006/relationships/tags" Target="../tags/tag34.xml"/><Relationship Id="rId1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4.xml"/><Relationship Id="rId2" Type="http://schemas.openxmlformats.org/officeDocument/2006/relationships/tags" Target="../tags/tag44.xml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46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4.xml"/><Relationship Id="rId2" Type="http://schemas.openxmlformats.org/officeDocument/2006/relationships/tags" Target="../tags/tag47.xml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4.xml"/><Relationship Id="rId3" Type="http://schemas.openxmlformats.org/officeDocument/2006/relationships/tags" Target="../tags/tag48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4.xml"/><Relationship Id="rId2" Type="http://schemas.openxmlformats.org/officeDocument/2006/relationships/tags" Target="../tags/tag49.xml"/><Relationship Id="rId1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4.xml"/><Relationship Id="rId2" Type="http://schemas.openxmlformats.org/officeDocument/2006/relationships/tags" Target="../tags/tag50.xml"/><Relationship Id="rId1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51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52.xml"/><Relationship Id="rId1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53.xml"/><Relationship Id="rId1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5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4.xml"/><Relationship Id="rId2" Type="http://schemas.openxmlformats.org/officeDocument/2006/relationships/tags" Target="../tags/tag38.xml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4.xml"/><Relationship Id="rId3" Type="http://schemas.openxmlformats.org/officeDocument/2006/relationships/tags" Target="../tags/tag39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4.xml"/><Relationship Id="rId2" Type="http://schemas.openxmlformats.org/officeDocument/2006/relationships/tags" Target="../tags/tag40.xml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4.xml"/><Relationship Id="rId3" Type="http://schemas.openxmlformats.org/officeDocument/2006/relationships/tags" Target="../tags/tag42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43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6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15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33730" y="1771650"/>
            <a:ext cx="8447405" cy="14344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风口主题</a:t>
            </a:r>
            <a:r>
              <a:rPr lang="en-US" altLang="zh-CN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 </a:t>
            </a:r>
            <a:r>
              <a:rPr lang="zh-CN" altLang="en-US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波段交易</a:t>
            </a:r>
            <a:endParaRPr lang="zh-CN" altLang="en-US" sz="60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何灶婵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53970" y="4074160"/>
            <a:ext cx="3497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:A1120622050001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254760" y="4544695"/>
            <a:ext cx="5708015" cy="12287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资深投顾，金融专业出身，专注研究市场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10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余年。对大盘研判有独特自我见解。独创翻倍超跌战法、龙头回马枪，方法实用易懂，服务专业用心，深受用户朋友的喜欢。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11" name="图片 10" descr="132_17257738151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1530" y="727710"/>
            <a:ext cx="3937635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大金融资金抄底试仓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90585" y="1144905"/>
            <a:ext cx="2893060" cy="819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b="1" dirty="0">
                <a:solidFill>
                  <a:srgbClr val="FF0000"/>
                </a:solidFill>
              </a:rPr>
              <a:t>     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36245" y="6042025"/>
            <a:ext cx="11042015" cy="4044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  </a:t>
            </a:r>
            <a:r>
              <a:rPr lang="zh-CN" altLang="en-US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券商、保险都已经反转且带量，说明有资金参与抄底，银行走</a:t>
            </a:r>
            <a:r>
              <a:rPr lang="en-US" altLang="zh-CN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W</a:t>
            </a:r>
            <a:r>
              <a:rPr lang="zh-CN" altLang="en-US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底，需放量突破颈线位</a:t>
            </a:r>
            <a:endParaRPr lang="en-US" altLang="zh-CN" sz="1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510655" y="1272540"/>
            <a:ext cx="4912360" cy="40633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8970" y="866140"/>
            <a:ext cx="10774045" cy="50920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506855" y="2926715"/>
            <a:ext cx="95123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选股策略</a:t>
            </a:r>
            <a:endParaRPr lang="zh-CN" sz="66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94105" y="5788660"/>
            <a:ext cx="10633075" cy="6172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endParaRPr lang="zh-CN" altLang="en-US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92475" y="178435"/>
            <a:ext cx="6000750" cy="5257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 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当前有局部中线布局机会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048000" y="3044825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汉仪雅酷黑简" panose="00020600040101010101" charset="-122"/>
                <a:sym typeface="+mn-ea"/>
              </a:rPr>
              <a:t>TMT</a:t>
            </a: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汉仪雅酷黑简" panose="00020600040101010101" charset="-122"/>
                <a:sym typeface="+mn-ea"/>
              </a:rPr>
              <a:t>景气</a:t>
            </a:r>
            <a:r>
              <a:rPr lang="en-US" alt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汉仪雅酷黑简" panose="00020600040101010101" charset="-122"/>
                <a:sym typeface="+mn-ea"/>
              </a:rPr>
              <a:t>  </a:t>
            </a: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汉仪雅酷黑简" panose="00020600040101010101" charset="-122"/>
                <a:sym typeface="+mn-ea"/>
              </a:rPr>
              <a:t>医药消费善</a:t>
            </a:r>
            <a:endParaRPr lang="zh-CN" altLang="en-US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宝黑体 简 Medium" panose="02010600010101010101" charset="-122"/>
              <a:ea typeface="方正宝黑体 简 Medium" panose="02010600010101010101" charset="-122"/>
              <a:cs typeface="汉仪雅酷黑简" panose="0002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02690" y="5789930"/>
            <a:ext cx="9703435" cy="6159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05205" y="1390650"/>
            <a:ext cx="9603105" cy="35293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89940" y="5977890"/>
            <a:ext cx="10529570" cy="3867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rgbClr val="FF0000"/>
                </a:solidFill>
              </a:rPr>
              <a:t> </a:t>
            </a:r>
            <a:r>
              <a:rPr lang="en-US" altLang="zh-CN">
                <a:solidFill>
                  <a:srgbClr val="FF0000"/>
                </a:solidFill>
              </a:rPr>
              <a:t>                                        </a:t>
            </a:r>
            <a:r>
              <a:rPr lang="en-US" altLang="zh-CN" sz="2800">
                <a:solidFill>
                  <a:srgbClr val="FF0000"/>
                </a:solidFill>
              </a:rPr>
              <a:t> </a:t>
            </a:r>
            <a:endParaRPr lang="zh-CN" altLang="en-US" sz="2800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  <a:p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7015" y="996950"/>
            <a:ext cx="6209665" cy="328612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955" y="4263390"/>
            <a:ext cx="4909820" cy="20383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0590" y="4521835"/>
            <a:ext cx="5328920" cy="17799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8065" y="922020"/>
            <a:ext cx="5360035" cy="373189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292475" y="154940"/>
            <a:ext cx="6000750" cy="5492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        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短线选股策略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048000" y="3044825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汉仪雅酷黑简" panose="00020600040101010101" charset="-122"/>
                <a:sym typeface="+mn-ea"/>
              </a:rPr>
              <a:t>TMT</a:t>
            </a: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汉仪雅酷黑简" panose="00020600040101010101" charset="-122"/>
                <a:sym typeface="+mn-ea"/>
              </a:rPr>
              <a:t>景气</a:t>
            </a:r>
            <a:r>
              <a:rPr lang="en-US" alt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汉仪雅酷黑简" panose="00020600040101010101" charset="-122"/>
                <a:sym typeface="+mn-ea"/>
              </a:rPr>
              <a:t>  </a:t>
            </a: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汉仪雅酷黑简" panose="00020600040101010101" charset="-122"/>
                <a:sym typeface="+mn-ea"/>
              </a:rPr>
              <a:t>医药消费改善</a:t>
            </a:r>
            <a:endParaRPr lang="zh-CN" altLang="en-US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宝黑体 简 Medium" panose="02010600010101010101" charset="-122"/>
              <a:ea typeface="方正宝黑体 简 Medium" panose="02010600010101010101" charset="-122"/>
              <a:cs typeface="汉仪雅酷黑简" panose="0002060004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664325" y="1829435"/>
            <a:ext cx="4821555" cy="34518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endParaRPr lang="zh-CN" altLang="en-US" sz="32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87425" y="5858510"/>
            <a:ext cx="11035030" cy="3930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719455" y="1197610"/>
            <a:ext cx="10370820" cy="28105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85090"/>
            <a:ext cx="12192000" cy="63963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短线选股策略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90585" y="1144905"/>
            <a:ext cx="2893060" cy="819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b="1" dirty="0">
                <a:solidFill>
                  <a:srgbClr val="FF0000"/>
                </a:solidFill>
              </a:rPr>
              <a:t>     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36245" y="6042025"/>
            <a:ext cx="11042015" cy="4044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sz="1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510655" y="1272540"/>
            <a:ext cx="4912360" cy="40633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1295" y="878205"/>
            <a:ext cx="6991985" cy="44577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8865" y="878205"/>
            <a:ext cx="5471795" cy="44577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49300" y="5617845"/>
            <a:ext cx="10634345" cy="5448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智能盯盘选择启动龙头或涨停棱镜</a:t>
            </a:r>
            <a:r>
              <a:rPr lang="en-US" altLang="zh-CN"/>
              <a:t>T+3</a:t>
            </a:r>
            <a:r>
              <a:rPr lang="zh-CN" altLang="en-US"/>
              <a:t>重点选择</a:t>
            </a:r>
            <a:r>
              <a:rPr lang="en-US" altLang="zh-CN"/>
              <a:t>6</a:t>
            </a:r>
            <a:r>
              <a:rPr lang="zh-CN" altLang="en-US"/>
              <a:t>月</a:t>
            </a:r>
            <a:r>
              <a:rPr lang="en-US" altLang="zh-CN"/>
              <a:t>11</a:t>
            </a:r>
            <a:r>
              <a:rPr lang="zh-CN" altLang="en-US"/>
              <a:t>日国产芯片和有色，符合单龙</a:t>
            </a:r>
            <a:r>
              <a:rPr lang="en-US" altLang="zh-CN"/>
              <a:t>/</a:t>
            </a:r>
            <a:r>
              <a:rPr lang="zh-CN" altLang="en-US"/>
              <a:t>双龙</a:t>
            </a:r>
            <a:r>
              <a:rPr lang="en-US" altLang="zh-CN"/>
              <a:t>+</a:t>
            </a:r>
            <a:r>
              <a:rPr lang="zh-CN" altLang="en-US"/>
              <a:t>双紫模式标的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大金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90585" y="1144905"/>
            <a:ext cx="2893060" cy="819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b="1" dirty="0">
                <a:solidFill>
                  <a:srgbClr val="FF0000"/>
                </a:solidFill>
              </a:rPr>
              <a:t>     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36245" y="6042025"/>
            <a:ext cx="11042015" cy="4044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sz="1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510655" y="1272540"/>
            <a:ext cx="4912360" cy="40633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1252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短线强势股买卖点细节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90585" y="1144905"/>
            <a:ext cx="2893060" cy="819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b="1" dirty="0">
                <a:solidFill>
                  <a:srgbClr val="FF0000"/>
                </a:solidFill>
              </a:rPr>
              <a:t>     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36245" y="6042025"/>
            <a:ext cx="11042015" cy="4044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sz="1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510655" y="1272540"/>
            <a:ext cx="4912360" cy="40633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3440" y="1003300"/>
            <a:ext cx="10842625" cy="52285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用户学习反馈</a:t>
            </a:r>
            <a:endParaRPr lang="en-US" altLang="zh-CN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90585" y="1144905"/>
            <a:ext cx="2893060" cy="819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b="1" dirty="0">
                <a:solidFill>
                  <a:srgbClr val="FF0000"/>
                </a:solidFill>
              </a:rPr>
              <a:t>     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36245" y="6042025"/>
            <a:ext cx="11042015" cy="4044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sz="1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510655" y="1272540"/>
            <a:ext cx="4912360" cy="40633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8610" y="976630"/>
            <a:ext cx="3811905" cy="52216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9870" y="866775"/>
            <a:ext cx="3281680" cy="54406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2695" y="1046480"/>
            <a:ext cx="3648075" cy="508063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76645" y="1549400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行情要点</a:t>
            </a:r>
            <a:endParaRPr lang="en-US" alt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主线风口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选股策略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1588453"/>
            <a:ext cx="955040" cy="459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83105" y="3011170"/>
            <a:ext cx="847344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行情要点</a:t>
            </a:r>
            <a:endParaRPr lang="zh-CN" sz="66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双底铸造</a:t>
            </a:r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  B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点反转</a:t>
            </a:r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   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90585" y="1144905"/>
            <a:ext cx="2893060" cy="819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b="1" dirty="0">
                <a:solidFill>
                  <a:srgbClr val="FF0000"/>
                </a:solidFill>
              </a:rPr>
              <a:t>     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91160" y="5805170"/>
            <a:ext cx="11272520" cy="6318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平均股价今日周线金叉，日线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B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点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+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资金红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+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强势金叉，进入反转行情，操作机会在增加；流动资金连续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日翻红，再次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万亿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+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，交投活跃，仓位控制在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5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成，新突破起来，依然会反复震荡，逢低吸纳。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6895" y="865505"/>
            <a:ext cx="10749915" cy="47428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32385"/>
            <a:ext cx="12192000" cy="7213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资金高低切换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90585" y="1144905"/>
            <a:ext cx="2893060" cy="8013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b="1" dirty="0">
                <a:solidFill>
                  <a:srgbClr val="FF0000"/>
                </a:solidFill>
              </a:rPr>
              <a:t>     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863080" y="4064635"/>
            <a:ext cx="4901565" cy="24669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370205" y="5627370"/>
            <a:ext cx="11506835" cy="9042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科技当前处于高估值状态，板块内资金从高位切换相对低位的标的，同时金融、消费、医药方向在活跃，局部资金在慢慢切换中。科技阶段性高位，顺势持股，更多偏向短线；低位低估方向，可逢低布局，风物宜长线。</a:t>
            </a:r>
            <a:endParaRPr lang="en-US" altLang="zh-CN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6370" y="854075"/>
            <a:ext cx="6289040" cy="42824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7965" y="854710"/>
            <a:ext cx="5267325" cy="42252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“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老登</a:t>
            </a:r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”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活跃，</a:t>
            </a:r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AI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产业链领涨</a:t>
            </a:r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 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90585" y="1144905"/>
            <a:ext cx="2893060" cy="819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b="1" dirty="0">
                <a:solidFill>
                  <a:srgbClr val="FF0000"/>
                </a:solidFill>
              </a:rPr>
              <a:t>     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-967105" y="6020435"/>
            <a:ext cx="10793095" cy="4260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sz="1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544310" y="1010920"/>
            <a:ext cx="5311775" cy="54356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zh-CN" altLang="en-US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1）有色金属：国家统计局数据显示，人工智能与各领域深度融合，算力需求增长等带动有色金属、电气机械和计算机相关行业价格上涨。</a:t>
            </a:r>
            <a:endParaRPr lang="zh-CN" altLang="en-US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endParaRPr lang="zh-CN" altLang="en-US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en-US" altLang="zh-CN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2）PCB：</a:t>
            </a:r>
            <a:r>
              <a:rPr lang="zh-CN" altLang="en-US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机构预计，2025年至2028年，全球</a:t>
            </a:r>
            <a:r>
              <a:rPr lang="en-US" altLang="zh-CN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AI</a:t>
            </a:r>
            <a:r>
              <a:rPr lang="zh-CN" altLang="en-US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光模块</a:t>
            </a:r>
            <a:r>
              <a:rPr lang="en-US" altLang="zh-CN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PCB</a:t>
            </a:r>
            <a:r>
              <a:rPr lang="zh-CN" altLang="en-US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市场规模将从6.2亿美元增长至37.7亿美元，三年增长超过5倍。</a:t>
            </a:r>
            <a:endParaRPr lang="zh-CN" altLang="en-US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endParaRPr lang="zh-CN" altLang="en-US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en-US" altLang="zh-CN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3）MLCC：</a:t>
            </a:r>
            <a:r>
              <a:rPr lang="zh-CN" altLang="en-US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村田发布涨价函，7月1日起，</a:t>
            </a:r>
            <a:r>
              <a:rPr lang="en-US" altLang="zh-CN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AI</a:t>
            </a:r>
            <a:r>
              <a:rPr lang="zh-CN" altLang="en-US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服务器和高端车规级</a:t>
            </a:r>
            <a:r>
              <a:rPr lang="en-US" altLang="zh-CN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MLCC</a:t>
            </a:r>
            <a:r>
              <a:rPr lang="zh-CN" altLang="en-US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产品启动全面涨价，涨幅在10%—40%之间。</a:t>
            </a:r>
            <a:endParaRPr lang="zh-CN" altLang="en-US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endParaRPr lang="zh-CN" altLang="en-US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endParaRPr lang="zh-CN" altLang="en-US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zh-CN" altLang="en-US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4）航运：美国总统特朗普当地时间14日宣布，美国与伊朗达成和平协议，霍尔木兹海峡将“免通行费开放”</a:t>
            </a:r>
            <a:endParaRPr lang="zh-CN" altLang="en-US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52195"/>
            <a:ext cx="6503035" cy="47536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35125" y="2663190"/>
            <a:ext cx="9072245" cy="1003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主线热点</a:t>
            </a:r>
            <a:endParaRPr lang="zh-CN" sz="66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主线热点</a:t>
            </a:r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 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90585" y="1144905"/>
            <a:ext cx="2893060" cy="819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b="1" dirty="0">
                <a:solidFill>
                  <a:srgbClr val="FF0000"/>
                </a:solidFill>
              </a:rPr>
              <a:t>     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510665" y="6020435"/>
            <a:ext cx="8315325" cy="4260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sz="1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180455" y="1369695"/>
            <a:ext cx="5713730" cy="52565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endParaRPr lang="zh-CN" altLang="en-US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15900" y="5320665"/>
            <a:ext cx="11725275" cy="11258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根据涨停棱镜，近期反复上榜</a:t>
            </a:r>
            <a:r>
              <a:rPr lang="en-US" altLang="zh-CN"/>
              <a:t>+</a:t>
            </a:r>
            <a:r>
              <a:rPr lang="zh-CN" altLang="en-US"/>
              <a:t>资金流入靠前</a:t>
            </a:r>
            <a:r>
              <a:rPr lang="en-US" altLang="zh-CN"/>
              <a:t>+</a:t>
            </a:r>
            <a:r>
              <a:rPr lang="zh-CN" altLang="en-US"/>
              <a:t>涨停板家数大于</a:t>
            </a:r>
            <a:r>
              <a:rPr lang="en-US" altLang="zh-CN"/>
              <a:t>15</a:t>
            </a:r>
            <a:r>
              <a:rPr lang="zh-CN" altLang="en-US"/>
              <a:t>来看符合热点有</a:t>
            </a:r>
            <a:r>
              <a:rPr lang="zh-CN" altLang="en-US">
                <a:highlight>
                  <a:srgbClr val="FFFF00"/>
                </a:highlight>
              </a:rPr>
              <a:t>国产芯片、</a:t>
            </a:r>
            <a:r>
              <a:rPr lang="en-US" altLang="zh-CN">
                <a:highlight>
                  <a:srgbClr val="FFFF00"/>
                </a:highlight>
              </a:rPr>
              <a:t>PCB</a:t>
            </a:r>
            <a:r>
              <a:rPr lang="zh-CN" altLang="en-US">
                <a:highlight>
                  <a:srgbClr val="FFFF00"/>
                </a:highlight>
              </a:rPr>
              <a:t>、有色、光通信</a:t>
            </a:r>
            <a:endParaRPr lang="zh-CN" altLang="en-US">
              <a:highlight>
                <a:srgbClr val="FFFF00"/>
              </a:highlight>
            </a:endParaRPr>
          </a:p>
          <a:p>
            <a:endParaRPr lang="zh-CN" altLang="en-US"/>
          </a:p>
          <a:p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0195" y="945515"/>
            <a:ext cx="5889625" cy="396176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7625" y="946150"/>
            <a:ext cx="5496560" cy="390969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PCB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产业链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90585" y="1144905"/>
            <a:ext cx="2893060" cy="819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b="1" dirty="0">
                <a:solidFill>
                  <a:srgbClr val="FF0000"/>
                </a:solidFill>
              </a:rPr>
              <a:t>     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10540" y="5682615"/>
            <a:ext cx="10967720" cy="7639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PCB</a:t>
            </a:r>
            <a:r>
              <a:rPr lang="zh-CN" altLang="en-US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主题符合双龙模式，中线趋势向好，熊线上移，创出阶段新高；涨停板家数大于</a:t>
            </a:r>
            <a:r>
              <a:rPr lang="en-US" altLang="zh-CN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20</a:t>
            </a:r>
            <a:r>
              <a:rPr lang="zh-CN" altLang="en-US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家，且创阶段新高</a:t>
            </a:r>
            <a:endParaRPr lang="zh-CN" altLang="en-US" sz="1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510655" y="1272540"/>
            <a:ext cx="4912360" cy="40633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3045" y="949325"/>
            <a:ext cx="5483225" cy="43243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9480" y="897890"/>
            <a:ext cx="2865755" cy="443801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5235" y="949325"/>
            <a:ext cx="3286125" cy="43243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4.xml><?xml version="1.0" encoding="utf-8"?>
<p:tagLst xmlns:p="http://schemas.openxmlformats.org/presentationml/2006/main">
  <p:tag name="KSO_WM_UNIT_PLACING_PICTURE_USER_VIEWPORT" val="{&quot;height&quot;:2082,&quot;width&quot;:10544}"/>
  <p:tag name="KSO_WM_BEAUTIFY_FLAG" val="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COMMONDATA" val="eyJoZGlkIjoiNjJjNmZlMjNkOTJmNDA2NmIwMGRiZmY5MDY5NzA4NDgifQ=="/>
  <p:tag name="KSO_WPP_MARK_KEY" val="257877f6-fe8c-4c47-ab4c-274c99a6a791"/>
  <p:tag name="commondata" val="eyJoZGlkIjoiY2NjMjc2YTM3OTU3MDczMTg5NGExODc2MDBmZmJkNzMifQ==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1002</Words>
  <Application>WPS 演示</Application>
  <PresentationFormat>宽屏</PresentationFormat>
  <Paragraphs>107</Paragraphs>
  <Slides>20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42" baseType="lpstr">
      <vt:lpstr>Arial</vt:lpstr>
      <vt:lpstr>宋体</vt:lpstr>
      <vt:lpstr>Wingdings</vt:lpstr>
      <vt:lpstr>微软雅黑</vt:lpstr>
      <vt:lpstr>Wingdings</vt:lpstr>
      <vt:lpstr>思源黑体 CN Normal</vt:lpstr>
      <vt:lpstr>黑体</vt:lpstr>
      <vt:lpstr>思源黑体 CN Light</vt:lpstr>
      <vt:lpstr>思源黑体 CN Bold</vt:lpstr>
      <vt:lpstr>思源黑体 CN Medium</vt:lpstr>
      <vt:lpstr>Noto Sans S Chinese Medium</vt:lpstr>
      <vt:lpstr>DIN Black</vt:lpstr>
      <vt:lpstr>楷体</vt:lpstr>
      <vt:lpstr>KSOFDDF4E7ED</vt:lpstr>
      <vt:lpstr>Segoe Print</vt:lpstr>
      <vt:lpstr>KSOF618801C0</vt:lpstr>
      <vt:lpstr>Arial Unicode MS</vt:lpstr>
      <vt:lpstr>Calibri</vt:lpstr>
      <vt:lpstr>方正宝黑体 简 Medium</vt:lpstr>
      <vt:lpstr>汉仪雅酷黑简</vt:lpstr>
      <vt:lpstr>KSOF954951BB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俏俏</cp:lastModifiedBy>
  <cp:revision>1019</cp:revision>
  <dcterms:created xsi:type="dcterms:W3CDTF">2019-06-19T02:08:00Z</dcterms:created>
  <dcterms:modified xsi:type="dcterms:W3CDTF">2026-06-15T11:41:20Z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2052-12.1.0.26895</vt:lpwstr>
  </property>
  <property fmtid="{D5CDD505-2E9C-101B-9397-08002B2CF9AE}" pid="3" name="ICV">
    <vt:lpwstr>98B0645011BC43B0BFB9BFC8374894E3</vt:lpwstr>
  </property>
</Properties>
</file>