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1205" r:id="rId6"/>
    <p:sldId id="1273" r:id="rId8"/>
    <p:sldId id="894" r:id="rId9"/>
    <p:sldId id="607" r:id="rId10"/>
    <p:sldId id="1275" r:id="rId11"/>
    <p:sldId id="1276" r:id="rId12"/>
    <p:sldId id="1277" r:id="rId13"/>
    <p:sldId id="614" r:id="rId14"/>
    <p:sldId id="1266" r:id="rId15"/>
    <p:sldId id="1264" r:id="rId16"/>
    <p:sldId id="1244" r:id="rId17"/>
    <p:sldId id="1271" r:id="rId18"/>
    <p:sldId id="1269" r:id="rId19"/>
    <p:sldId id="1029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9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75"/>
    <a:srgbClr val="B34500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292"/>
        <p:guide pos="3840"/>
        <p:guide pos="49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6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22300" y="6431915"/>
            <a:ext cx="1088834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，投顾执业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编号:A1120622050001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，基金从业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A20211117003798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6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57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0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730" y="1771650"/>
            <a:ext cx="844740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主题投资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双龙双紫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老登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短线反弹，未反转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3130" y="5951855"/>
            <a:ext cx="11082020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房地产、大消费、医药板块当前处于双绿、单绿状态，线下超跌反弹为主，仍未出现反转，按短线反弹快进快出。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185" y="970915"/>
            <a:ext cx="3228975" cy="4671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365" y="946785"/>
            <a:ext cx="3930015" cy="46951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585" y="946785"/>
            <a:ext cx="2852420" cy="46653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选股策略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中线布局机会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静待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6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月调整后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3330" y="5789295"/>
            <a:ext cx="9703435" cy="615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5205" y="1390650"/>
            <a:ext cx="9603105" cy="3529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9940" y="5977890"/>
            <a:ext cx="10529570" cy="386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 指数基金或核心个股</a:t>
            </a:r>
            <a:r>
              <a:rPr lang="en-US" altLang="zh-CN">
                <a:solidFill>
                  <a:srgbClr val="FF0000"/>
                </a:solidFill>
              </a:rPr>
              <a:t>/</a:t>
            </a:r>
            <a:r>
              <a:rPr lang="zh-CN" altLang="en-US">
                <a:solidFill>
                  <a:srgbClr val="FF0000"/>
                </a:solidFill>
              </a:rPr>
              <a:t>价值股，等</a:t>
            </a:r>
            <a:r>
              <a:rPr lang="en-US" altLang="zh-CN">
                <a:solidFill>
                  <a:srgbClr val="FF0000"/>
                </a:solidFill>
              </a:rPr>
              <a:t>6</a:t>
            </a:r>
            <a:r>
              <a:rPr lang="zh-CN" altLang="en-US">
                <a:solidFill>
                  <a:srgbClr val="FF0000"/>
                </a:solidFill>
              </a:rPr>
              <a:t>月调整后，再布局</a:t>
            </a:r>
            <a:r>
              <a:rPr lang="en-US" altLang="zh-CN">
                <a:solidFill>
                  <a:srgbClr val="FF0000"/>
                </a:solidFill>
              </a:rPr>
              <a:t>                                                        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90905"/>
            <a:ext cx="9713595" cy="51466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45" y="1199515"/>
            <a:ext cx="2044700" cy="4589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7595" y="5851525"/>
            <a:ext cx="10770235" cy="598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7920" y="196850"/>
            <a:ext cx="6885305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跟对主线，选好双龙双紫龙头股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5655945" y="3263900"/>
            <a:ext cx="957580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sz="28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产品分析</a:t>
            </a:r>
            <a:endParaRPr lang="zh-CN" sz="28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995545" y="242887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6875780" y="2659380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627495" y="452564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03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4749800" y="425005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04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270" y="6450965"/>
            <a:ext cx="104184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经传多赢投资顾问：何灶婵，投顾执业编号：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A1120622050001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，基金从业编号：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A20211117003798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，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</a:endParaRPr>
          </a:p>
          <a:p>
            <a:pPr algn="l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4240" y="5954395"/>
            <a:ext cx="10889615" cy="520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5782945" y="3390900"/>
            <a:ext cx="957580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sz="28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产品分析</a:t>
            </a:r>
            <a:endParaRPr lang="zh-CN" sz="28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5122545" y="255587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7002780" y="2786380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6754495" y="465264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03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4876800" y="4377055"/>
            <a:ext cx="6813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04</a:t>
            </a:r>
            <a:endParaRPr lang="en-US" altLang="zh-CN" sz="24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28270" y="6577965"/>
            <a:ext cx="104184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经传多赢投资顾问：何灶婵，投顾执业编号：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A1120622050001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，基金从业编号：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A20211117003798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</a:rPr>
              <a:t>，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</a:endParaRPr>
          </a:p>
          <a:p>
            <a:pPr algn="l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1240" y="6081395"/>
            <a:ext cx="10889615" cy="520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03605" y="1327150"/>
            <a:ext cx="9824085" cy="2923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405" y="1173480"/>
            <a:ext cx="5601970" cy="44310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5700" y="1126490"/>
            <a:ext cx="5307330" cy="28790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612890" y="4358005"/>
            <a:ext cx="5180330" cy="1389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、连续</a:t>
            </a:r>
            <a:r>
              <a:rPr lang="en-US" altLang="zh-CN"/>
              <a:t>2</a:t>
            </a:r>
            <a:r>
              <a:rPr lang="zh-CN" altLang="en-US"/>
              <a:t>个涨停板个股，主力资金介入更深，有延续性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、双紫资金参与，代表游资抢筹，爆发力更强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、震荡洗盘中，红肥绿瘦，没什么资金流出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2475" y="154940"/>
            <a:ext cx="6000750" cy="549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短线选股策略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4325" y="1829435"/>
            <a:ext cx="4821555" cy="3451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32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7425" y="5858510"/>
            <a:ext cx="11035030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智能盯盘</a:t>
            </a:r>
            <a:r>
              <a:rPr lang="en-US" altLang="zh-CN"/>
              <a:t>-</a:t>
            </a:r>
            <a:r>
              <a:rPr lang="zh-CN" altLang="en-US"/>
              <a:t>龙头回档</a:t>
            </a:r>
            <a:r>
              <a:rPr lang="en-US" altLang="zh-CN"/>
              <a:t>/</a:t>
            </a:r>
            <a:r>
              <a:rPr lang="zh-CN" altLang="en-US"/>
              <a:t>涨停棱镜</a:t>
            </a:r>
            <a:r>
              <a:rPr lang="en-US" altLang="zh-CN"/>
              <a:t>T+3</a:t>
            </a:r>
            <a:r>
              <a:rPr lang="zh-CN" altLang="en-US"/>
              <a:t>策略，留意蓝线支撑，短线熊线兜底，中线辅助线兜底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450" y="948690"/>
            <a:ext cx="6040755" cy="4272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045" y="949325"/>
            <a:ext cx="4476115" cy="4272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主线风口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选股策略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破位下行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静待反弹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315" y="5732145"/>
            <a:ext cx="11048365" cy="704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资金绿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死叉，风险释放中，周线死叉中，轻仓防守，静待下一个波段低点，布局机会；科创板牛线上移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短线超跌，留意短线超跌拐头向下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金叉，短线修复反弹，买阴不买阳，中大阳止盈，几百股练手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6030" y="871220"/>
            <a:ext cx="4795520" cy="4859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848360"/>
            <a:ext cx="5411470" cy="4883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21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跌指数涨个股，涨停家数多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01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63080" y="4064635"/>
            <a:ext cx="4901565" cy="2466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" y="1639570"/>
            <a:ext cx="3006090" cy="27793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25" y="1527175"/>
            <a:ext cx="3858895" cy="30041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040" y="1366520"/>
            <a:ext cx="3597275" cy="31337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6610" y="5198745"/>
            <a:ext cx="10655935" cy="775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高位高价科技股补跌，低位低价股补涨，今日看着指数跌，但市场涨停板以及赚钱效应不错</a:t>
            </a:r>
            <a:endParaRPr lang="zh-CN" altLang="en-US"/>
          </a:p>
          <a:p>
            <a:r>
              <a:rPr lang="zh-CN" altLang="en-US"/>
              <a:t>说明市场当前避险情绪浓厚。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高位补跌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低位补涨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2725" y="1189990"/>
            <a:ext cx="5293360" cy="5256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1）AIPC：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英伟达发布推文——"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 new era of PC"（PC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的新时代），微软、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Arm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的官方账号同步跟进。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2）AI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应用：黄仁勋表示，代理式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AI（Agent AI）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和实用型人工智能时代已经到来；海外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AI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应用股近期大幅走强。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3）机器人：英伟达宣布选定宇树科技作为首个机器人系统合作伙伴，面向斯坦福大学、苏黎世联邦理工学院等研究机构销售该机器人系统。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4）煤炭：近期，全国煤炭价格继续走高，焦煤、焦炭主力合约今日双双大涨。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5）Token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工厂：黄仁勋表示，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Token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就是资产，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Token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已经成为获利的营收单位；机构称，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Token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工厂及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Token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运营商将推动产业链价值重估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944245"/>
            <a:ext cx="6007735" cy="54171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663190"/>
            <a:ext cx="9072245" cy="1003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主线热点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主线热点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0665" y="6020435"/>
            <a:ext cx="831532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80455" y="1369695"/>
            <a:ext cx="5713730" cy="5256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0015" y="5083175"/>
            <a:ext cx="9993630" cy="1363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大主线需具备</a:t>
            </a:r>
            <a:r>
              <a:rPr lang="en-US" altLang="zh-CN"/>
              <a:t> </a:t>
            </a:r>
            <a:r>
              <a:rPr lang="zh-CN" altLang="en-US"/>
              <a:t>政策</a:t>
            </a:r>
            <a:r>
              <a:rPr lang="en-US" altLang="zh-CN"/>
              <a:t>/</a:t>
            </a:r>
            <a:r>
              <a:rPr lang="zh-CN" altLang="en-US"/>
              <a:t>基本面支持、技术面启动</a:t>
            </a:r>
            <a:r>
              <a:rPr lang="en-US" altLang="zh-CN"/>
              <a:t>+</a:t>
            </a:r>
            <a:r>
              <a:rPr lang="zh-CN" altLang="en-US"/>
              <a:t>资金面聚集，才容易走出大行情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近期处于上升趋势</a:t>
            </a:r>
            <a:r>
              <a:rPr lang="en-US" altLang="zh-CN"/>
              <a:t>+</a:t>
            </a:r>
            <a:r>
              <a:rPr lang="zh-CN" altLang="en-US"/>
              <a:t>近期炒作的主题</a:t>
            </a:r>
            <a:r>
              <a:rPr lang="en-US" altLang="zh-CN"/>
              <a:t>:</a:t>
            </a:r>
            <a:r>
              <a:rPr lang="zh-CN" altLang="en-US">
                <a:solidFill>
                  <a:srgbClr val="FF0000"/>
                </a:solidFill>
              </a:rPr>
              <a:t>电力、被动元件、覆铜板、动力煤，主题轮动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9010"/>
            <a:ext cx="5896610" cy="34550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6710"/>
            <a:ext cx="5872480" cy="2463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电力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熊线上移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5965" y="6042025"/>
            <a:ext cx="10742295" cy="404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【政策扶持+用电高峰+算力新石油+防守属性+涨停棱镜资金抱团】多重共振，强征恒强，突破牛线，蓄势爆发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550" y="928370"/>
            <a:ext cx="5324475" cy="47517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10655" y="1272540"/>
            <a:ext cx="4912360" cy="4063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、政策端：“十五五” 电网投资：国家电网4 万亿元（+40%），2026 年一季度已投1600 亿 +，设备订单爆满。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、市场端：算力用电爆炸，2026 年一季度互联网数据服务用电量同比 + 44%；全年数据中心用电或破2700 亿度，增速25%-30%，远高于传统用电（5% 左右）。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、夏季高温预期：厄尔尼诺推高空调负荷，全年用电量预计10.9-11 万亿度（+5%-6%），最大负荷16 亿千瓦，局部供需偏紧。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262.15,&quot;left&quot;:374.25,&quot;top&quot;:139,&quot;width&quot;:520.15}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COMMONDATA" val="eyJoZGlkIjoiNjJjNmZlMjNkOTJmNDA2NmIwMGRiZmY5MDY5NzA4NDgifQ=="/>
  <p:tag name="KSO_WPP_MARK_KEY" val="257877f6-fe8c-4c47-ab4c-274c99a6a791"/>
  <p:tag name="commondata" val="eyJoZGlkIjoiY2NjMjc2YTM3OTU3MDczMTg5NGExODc2MDBmZmJkNz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WPS 演示</Application>
  <PresentationFormat>宽屏</PresentationFormat>
  <Paragraphs>135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方正宝黑体 简 Medium</vt:lpstr>
      <vt:lpstr>汉仪雅酷黑简</vt:lpstr>
      <vt:lpstr>KSOFDDF4E7ED</vt:lpstr>
      <vt:lpstr>KSOF618801C0</vt:lpstr>
      <vt:lpstr>Arial Unicode MS</vt:lpstr>
      <vt:lpstr>Calibri</vt:lpstr>
      <vt:lpstr>Noto Sans S Chinese Medium</vt:lpstr>
      <vt:lpstr>思源黑体 CN Light</vt:lpstr>
      <vt:lpstr>思源黑体 CN Medium</vt:lpstr>
      <vt:lpstr>思源黑体 CN Normal</vt:lpstr>
      <vt:lpstr>汉仪雅酷黑简</vt:lpstr>
      <vt:lpstr>KSOF954951BB</vt:lpstr>
      <vt:lpstr>KSOFDDF55C4C</vt:lpstr>
      <vt:lpstr>方正大黑体_GBK</vt:lpstr>
      <vt:lpstr>方正宝黑体 简 Light</vt:lpstr>
      <vt:lpstr>FT Thymes Medium</vt:lpstr>
      <vt:lpstr>DIN Pro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1016</cp:revision>
  <dcterms:created xsi:type="dcterms:W3CDTF">2019-06-19T02:08:00Z</dcterms:created>
  <dcterms:modified xsi:type="dcterms:W3CDTF">2026-06-01T10:15:26Z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98B0645011BC43B0BFB9BFC8374894E3</vt:lpwstr>
  </property>
</Properties>
</file>