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528" r:id="rId3"/>
    <p:sldId id="410" r:id="rId4"/>
    <p:sldId id="423" r:id="rId5"/>
    <p:sldId id="541" r:id="rId6"/>
    <p:sldId id="542" r:id="rId7"/>
    <p:sldId id="543" r:id="rId8"/>
    <p:sldId id="546" r:id="rId9"/>
    <p:sldId id="547" r:id="rId10"/>
    <p:sldId id="548" r:id="rId11"/>
    <p:sldId id="549" r:id="rId12"/>
    <p:sldId id="550" r:id="rId13"/>
    <p:sldId id="551" r:id="rId14"/>
    <p:sldId id="552" r:id="rId15"/>
    <p:sldId id="553" r:id="rId16"/>
    <p:sldId id="554" r:id="rId17"/>
    <p:sldId id="556" r:id="rId18"/>
    <p:sldId id="557" r:id="rId19"/>
    <p:sldId id="560" r:id="rId20"/>
    <p:sldId id="563" r:id="rId21"/>
    <p:sldId id="509" r:id="rId22"/>
    <p:sldId id="272"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754" userDrawn="1">
          <p15:clr>
            <a:srgbClr val="A4A3A4"/>
          </p15:clr>
        </p15:guide>
        <p15:guide id="3" pos="48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1" autoAdjust="0"/>
    <p:restoredTop sz="99761" autoAdjust="0"/>
  </p:normalViewPr>
  <p:slideViewPr>
    <p:cSldViewPr snapToGrid="0" showGuides="1">
      <p:cViewPr varScale="1">
        <p:scale>
          <a:sx n="87" d="100"/>
          <a:sy n="87" d="100"/>
        </p:scale>
        <p:origin x="-66" y="-252"/>
      </p:cViewPr>
      <p:guideLst>
        <p:guide orient="horz" pos="2229"/>
        <p:guide pos="3754"/>
        <p:guide pos="482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56.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0" Type="http://schemas.openxmlformats.org/officeDocument/2006/relationships/tags" Target="../tags/tag15.xml"/><Relationship Id="rId2" Type="http://schemas.openxmlformats.org/officeDocument/2006/relationships/tags" Target="../tags/tag1.xml"/><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5</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4</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-5</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31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23" name="组合 22"/>
          <p:cNvGrpSpPr/>
          <p:nvPr userDrawn="1"/>
        </p:nvGrpSpPr>
        <p:grpSpPr>
          <a:xfrm>
            <a:off x="1905" y="1270"/>
            <a:ext cx="12192000" cy="6858000"/>
            <a:chOff x="200" y="200"/>
            <a:chExt cx="19200" cy="10800"/>
          </a:xfrm>
        </p:grpSpPr>
        <p:sp>
          <p:nvSpPr>
            <p:cNvPr id="10" name="标题 1"/>
            <p:cNvSpPr>
              <a:spLocks noGrp="1"/>
            </p:cNvSpPr>
            <p:nvPr userDrawn="1">
              <p:custDataLst>
                <p:tags r:id="rId12"/>
              </p:custDataLst>
            </p:nvPr>
          </p:nvSpPr>
          <p:spPr>
            <a:xfrm>
              <a:off x="2088" y="1640"/>
              <a:ext cx="15432" cy="4048"/>
            </a:xfrm>
            <a:prstGeom prst="rect">
              <a:avLst/>
            </a:prstGeom>
          </p:spPr>
          <p:txBody>
            <a:bodyPr vert="horz" lIns="90000" tIns="46800" rIns="90000" bIns="46800" rtlCol="0" anchor="b" anchorCtr="0">
              <a:normAutofit/>
            </a:bodyPr>
            <a:lstStyle>
              <a:lvl1pPr algn="ctr">
                <a:defRPr sz="6000"/>
              </a:lvl1pPr>
            </a:lstStyle>
            <a:p>
              <a:r>
                <a:rPr lang="zh-CN" altLang="en-US" dirty="0"/>
                <a:t>单击此处编辑标题</a:t>
              </a:r>
              <a:endParaRPr lang="zh-CN" altLang="en-US" dirty="0"/>
            </a:p>
          </p:txBody>
        </p:sp>
        <p:sp>
          <p:nvSpPr>
            <p:cNvPr id="11" name="副标题 2"/>
            <p:cNvSpPr>
              <a:spLocks noGrp="1"/>
            </p:cNvSpPr>
            <p:nvPr userDrawn="1">
              <p:custDataLst>
                <p:tags r:id="rId13"/>
              </p:custDataLst>
            </p:nvPr>
          </p:nvSpPr>
          <p:spPr>
            <a:xfrm>
              <a:off x="2088" y="5807"/>
              <a:ext cx="15432" cy="2319"/>
            </a:xfrm>
            <a:prstGeom prst="rect">
              <a:avLst/>
            </a:prstGeom>
          </p:spPr>
          <p:txBody>
            <a:bodyPr vert="horz" lIns="90000" tIns="46800" rIns="90000" bIns="46800" rtlCol="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2" name="日期占位符 15"/>
            <p:cNvSpPr>
              <a:spLocks noGrp="1"/>
            </p:cNvSpPr>
            <p:nvPr userDrawn="1">
              <p:custDataLst>
                <p:tags r:id="rId14"/>
              </p:custDataLst>
            </p:nvPr>
          </p:nvSpPr>
          <p:spPr>
            <a:xfrm>
              <a:off x="1164" y="10144"/>
              <a:ext cx="4252" cy="499"/>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Arial" panose="020B0604020202020204" pitchFamily="34" charset="0"/>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fld>
              <a:endParaRPr lang="zh-CN" altLang="en-US"/>
            </a:p>
          </p:txBody>
        </p:sp>
        <p:sp>
          <p:nvSpPr>
            <p:cNvPr id="14" name="灯片编号占位符 17"/>
            <p:cNvSpPr>
              <a:spLocks noGrp="1"/>
            </p:cNvSpPr>
            <p:nvPr userDrawn="1">
              <p:custDataLst>
                <p:tags r:id="rId15"/>
              </p:custDataLst>
            </p:nvPr>
          </p:nvSpPr>
          <p:spPr>
            <a:xfrm>
              <a:off x="14180" y="10144"/>
              <a:ext cx="4252" cy="499"/>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Arial" panose="020B0604020202020204" pitchFamily="34" charset="0"/>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fld>
              <a:endParaRPr lang="zh-CN" altLang="en-US" dirty="0"/>
            </a:p>
          </p:txBody>
        </p:sp>
        <p:pic>
          <p:nvPicPr>
            <p:cNvPr id="15" name="图片 14" descr="PPT封面"/>
            <p:cNvPicPr>
              <a:picLocks noChangeAspect="1"/>
            </p:cNvPicPr>
            <p:nvPr userDrawn="1">
              <p:custDataLst>
                <p:tags r:id="rId16"/>
              </p:custDataLst>
            </p:nvPr>
          </p:nvPicPr>
          <p:blipFill>
            <a:blip r:embed="rId8"/>
            <a:stretch>
              <a:fillRect/>
            </a:stretch>
          </p:blipFill>
          <p:spPr>
            <a:xfrm>
              <a:off x="200" y="200"/>
              <a:ext cx="19200" cy="10800"/>
            </a:xfrm>
            <a:prstGeom prst="rect">
              <a:avLst/>
            </a:prstGeom>
          </p:spPr>
        </p:pic>
        <p:pic>
          <p:nvPicPr>
            <p:cNvPr id="19" name="图片 18" descr="经传logo白色"/>
            <p:cNvPicPr>
              <a:picLocks noChangeAspect="1"/>
            </p:cNvPicPr>
            <p:nvPr userDrawn="1">
              <p:custDataLst>
                <p:tags r:id="rId17"/>
              </p:custDataLst>
            </p:nvPr>
          </p:nvPicPr>
          <p:blipFill>
            <a:blip r:embed="rId9"/>
            <a:stretch>
              <a:fillRect/>
            </a:stretch>
          </p:blipFill>
          <p:spPr>
            <a:xfrm>
              <a:off x="790" y="656"/>
              <a:ext cx="2831" cy="639"/>
            </a:xfrm>
            <a:prstGeom prst="rect">
              <a:avLst/>
            </a:prstGeom>
          </p:spPr>
        </p:pic>
        <p:pic>
          <p:nvPicPr>
            <p:cNvPr id="20" name="图片 19" descr="龙头"/>
            <p:cNvPicPr>
              <a:picLocks noChangeAspect="1"/>
            </p:cNvPicPr>
            <p:nvPr userDrawn="1">
              <p:custDataLst>
                <p:tags r:id="rId18"/>
              </p:custDataLst>
            </p:nvPr>
          </p:nvPicPr>
          <p:blipFill>
            <a:blip r:embed="rId10"/>
            <a:stretch>
              <a:fillRect/>
            </a:stretch>
          </p:blipFill>
          <p:spPr>
            <a:xfrm>
              <a:off x="16106" y="570"/>
              <a:ext cx="2775" cy="529"/>
            </a:xfrm>
            <a:prstGeom prst="rect">
              <a:avLst/>
            </a:prstGeom>
          </p:spPr>
        </p:pic>
        <p:pic>
          <p:nvPicPr>
            <p:cNvPr id="21" name="图片 20"/>
            <p:cNvPicPr>
              <a:picLocks noChangeAspect="1"/>
            </p:cNvPicPr>
            <p:nvPr userDrawn="1">
              <p:custDataLst>
                <p:tags r:id="rId19"/>
              </p:custDataLst>
            </p:nvPr>
          </p:nvPicPr>
          <p:blipFill>
            <a:blip r:embed="rId11"/>
            <a:stretch>
              <a:fillRect/>
            </a:stretch>
          </p:blipFill>
          <p:spPr>
            <a:xfrm>
              <a:off x="4722" y="7399"/>
              <a:ext cx="9813" cy="727"/>
            </a:xfrm>
            <a:prstGeom prst="rect">
              <a:avLst/>
            </a:prstGeom>
          </p:spPr>
        </p:pic>
        <p:sp>
          <p:nvSpPr>
            <p:cNvPr id="22" name="文本框 21"/>
            <p:cNvSpPr txBox="1"/>
            <p:nvPr userDrawn="1">
              <p:custDataLst>
                <p:tags r:id="rId20"/>
              </p:custDataLst>
            </p:nvPr>
          </p:nvSpPr>
          <p:spPr>
            <a:xfrm>
              <a:off x="4489" y="7352"/>
              <a:ext cx="10706" cy="822"/>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6</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-6</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30</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7" name="图片 6" descr="标题"/>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3"/>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4"/>
          <a:stretch>
            <a:fillRect/>
          </a:stretch>
        </p:blipFill>
        <p:spPr>
          <a:xfrm>
            <a:off x="10100310" y="234950"/>
            <a:ext cx="1762125" cy="335915"/>
          </a:xfrm>
          <a:prstGeom prst="rect">
            <a:avLst/>
          </a:prstGeom>
        </p:spPr>
      </p:pic>
      <p:sp>
        <p:nvSpPr>
          <p:cNvPr id="11" name="文本框 10"/>
          <p:cNvSpPr txBox="1"/>
          <p:nvPr userDrawn="1"/>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01</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15" name="文本占位符 14"/>
          <p:cNvSpPr>
            <a:spLocks noGrp="1"/>
          </p:cNvSpPr>
          <p:nvPr>
            <p:ph type="body" sz="quarter" idx="14" hasCustomPrompt="1"/>
          </p:nvPr>
        </p:nvSpPr>
        <p:spPr>
          <a:xfrm>
            <a:off x="2432400" y="3009900"/>
            <a:ext cx="7327200" cy="1266825"/>
          </a:xfrm>
          <a:prstGeom prst="rect">
            <a:avLst/>
          </a:prstGeom>
        </p:spPr>
        <p:txBody>
          <a:bodyPr>
            <a:noAutofit/>
          </a:bodyPr>
          <a:lstStyle>
            <a:lvl1pPr marL="0" indent="0" algn="ctr" defTabSz="914400" rtl="0" eaLnBrk="1" latinLnBrk="0" hangingPunct="1">
              <a:lnSpc>
                <a:spcPct val="100000"/>
              </a:lnSpc>
              <a:buNone/>
              <a:defRPr lang="zh-CN" altLang="en-US" sz="5400" kern="12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cs typeface="+mn-cs"/>
              </a:defRPr>
            </a:lvl1pPr>
          </a:lstStyle>
          <a:p>
            <a:pPr lvl="0"/>
            <a:r>
              <a:rPr lang="zh-CN" altLang="en-US" dirty="0"/>
              <a:t>请输入节标题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7" name="图片 6" descr="标题"/>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3"/>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4"/>
          <a:stretch>
            <a:fillRect/>
          </a:stretch>
        </p:blipFill>
        <p:spPr>
          <a:xfrm>
            <a:off x="10100310" y="234950"/>
            <a:ext cx="1762125" cy="335915"/>
          </a:xfrm>
          <a:prstGeom prst="rect">
            <a:avLst/>
          </a:prstGeom>
        </p:spPr>
      </p:pic>
      <p:sp>
        <p:nvSpPr>
          <p:cNvPr id="11" name="文本框 10"/>
          <p:cNvSpPr txBox="1"/>
          <p:nvPr userDrawn="1"/>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02</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15" name="文本占位符 14"/>
          <p:cNvSpPr>
            <a:spLocks noGrp="1"/>
          </p:cNvSpPr>
          <p:nvPr>
            <p:ph type="body" sz="quarter" idx="14" hasCustomPrompt="1"/>
          </p:nvPr>
        </p:nvSpPr>
        <p:spPr>
          <a:xfrm>
            <a:off x="2432400" y="3009900"/>
            <a:ext cx="7327200" cy="1266825"/>
          </a:xfrm>
          <a:prstGeom prst="rect">
            <a:avLst/>
          </a:prstGeom>
        </p:spPr>
        <p:txBody>
          <a:bodyPr>
            <a:noAutofit/>
          </a:bodyPr>
          <a:lstStyle>
            <a:lvl1pPr marL="0" indent="0" algn="ctr" defTabSz="914400" rtl="0" eaLnBrk="1" latinLnBrk="0" hangingPunct="1">
              <a:lnSpc>
                <a:spcPct val="100000"/>
              </a:lnSpc>
              <a:buNone/>
              <a:defRPr lang="zh-CN" altLang="en-US" sz="5400" u="none" strike="noStrike" kern="1200" cap="none" spc="150" normalizeH="0" baseline="0" dirty="0">
                <a:gradFill>
                  <a:gsLst>
                    <a:gs pos="0">
                      <a:srgbClr val="FFEFCE"/>
                    </a:gs>
                    <a:gs pos="100000">
                      <a:srgbClr val="FFD983"/>
                    </a:gs>
                  </a:gsLst>
                  <a:lin ang="5400000" scaled="0"/>
                </a:gradFill>
                <a:uFillTx/>
                <a:latin typeface="思源黑体 CN Bold" panose="020B0800000000000000" charset="-122"/>
                <a:ea typeface="思源黑体 CN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r>
              <a:rPr lang="zh-CN" altLang="en-US" dirty="0"/>
              <a:t>请输入节标题</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7" name="图片 6" descr="标题"/>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3"/>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4"/>
          <a:stretch>
            <a:fillRect/>
          </a:stretch>
        </p:blipFill>
        <p:spPr>
          <a:xfrm>
            <a:off x="10100310" y="234950"/>
            <a:ext cx="1762125" cy="335915"/>
          </a:xfrm>
          <a:prstGeom prst="rect">
            <a:avLst/>
          </a:prstGeom>
        </p:spPr>
      </p:pic>
      <p:sp>
        <p:nvSpPr>
          <p:cNvPr id="11" name="文本框 10"/>
          <p:cNvSpPr txBox="1"/>
          <p:nvPr userDrawn="1"/>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03</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15" name="文本占位符 14"/>
          <p:cNvSpPr>
            <a:spLocks noGrp="1"/>
          </p:cNvSpPr>
          <p:nvPr>
            <p:ph type="body" sz="quarter" idx="14" hasCustomPrompt="1"/>
          </p:nvPr>
        </p:nvSpPr>
        <p:spPr>
          <a:xfrm>
            <a:off x="2432400" y="3009900"/>
            <a:ext cx="7327200" cy="1266825"/>
          </a:xfrm>
          <a:prstGeom prst="rect">
            <a:avLst/>
          </a:prstGeom>
        </p:spPr>
        <p:txBody>
          <a:bodyPr>
            <a:noAutofit/>
          </a:bodyPr>
          <a:lstStyle>
            <a:lvl1pPr marL="0" indent="0" algn="ctr" defTabSz="914400" rtl="0" eaLnBrk="1" latinLnBrk="0" hangingPunct="1">
              <a:lnSpc>
                <a:spcPct val="100000"/>
              </a:lnSpc>
              <a:buNone/>
              <a:defRPr lang="zh-CN" altLang="en-US" sz="5400" u="none" strike="noStrike" kern="1200" cap="none" spc="150" normalizeH="0" baseline="0" dirty="0">
                <a:gradFill>
                  <a:gsLst>
                    <a:gs pos="0">
                      <a:srgbClr val="FFEFCE"/>
                    </a:gs>
                    <a:gs pos="100000">
                      <a:srgbClr val="FFD983"/>
                    </a:gs>
                  </a:gsLst>
                  <a:lin ang="5400000" scaled="0"/>
                </a:gradFill>
                <a:uFillTx/>
                <a:latin typeface="思源黑体 CN Bold" panose="020B0800000000000000" charset="-122"/>
                <a:ea typeface="思源黑体 CN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r>
              <a:rPr lang="zh-CN" altLang="en-US" dirty="0"/>
              <a:t>请输入节标题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7" name="图片 6" descr="标题"/>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3"/>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4"/>
          <a:stretch>
            <a:fillRect/>
          </a:stretch>
        </p:blipFill>
        <p:spPr>
          <a:xfrm>
            <a:off x="10100310" y="234950"/>
            <a:ext cx="1762125" cy="335915"/>
          </a:xfrm>
          <a:prstGeom prst="rect">
            <a:avLst/>
          </a:prstGeom>
        </p:spPr>
      </p:pic>
      <p:sp>
        <p:nvSpPr>
          <p:cNvPr id="11" name="文本框 10"/>
          <p:cNvSpPr txBox="1"/>
          <p:nvPr userDrawn="1"/>
        </p:nvSpPr>
        <p:spPr>
          <a:xfrm>
            <a:off x="5414010" y="1110615"/>
            <a:ext cx="1363980" cy="1198880"/>
          </a:xfrm>
          <a:prstGeom prst="rect">
            <a:avLst/>
          </a:prstGeom>
          <a:noFill/>
        </p:spPr>
        <p:txBody>
          <a:bodyPr wrap="square" rtlCol="0">
            <a:spAutoFit/>
          </a:bodyPr>
          <a:lstStyle/>
          <a:p>
            <a:pPr algn="ctr"/>
            <a:r>
              <a:rPr lang="en-US" altLang="zh-CN" sz="7200" dirty="0">
                <a:solidFill>
                  <a:srgbClr val="EFDDFF"/>
                </a:solidFill>
                <a:latin typeface="思源黑体 CN Medium" panose="020B0600000000000000" charset="-122"/>
                <a:ea typeface="思源黑体 CN Medium" panose="020B0600000000000000" charset="-122"/>
              </a:rPr>
              <a:t>04</a:t>
            </a:r>
            <a:endParaRPr lang="en-US" altLang="zh-CN" sz="7200" dirty="0">
              <a:solidFill>
                <a:srgbClr val="EFDDFF"/>
              </a:solidFill>
              <a:latin typeface="思源黑体 CN Medium" panose="020B0600000000000000" charset="-122"/>
              <a:ea typeface="思源黑体 CN Medium" panose="020B0600000000000000" charset="-122"/>
            </a:endParaRPr>
          </a:p>
        </p:txBody>
      </p:sp>
      <p:sp>
        <p:nvSpPr>
          <p:cNvPr id="15" name="文本占位符 14"/>
          <p:cNvSpPr>
            <a:spLocks noGrp="1"/>
          </p:cNvSpPr>
          <p:nvPr>
            <p:ph type="body" sz="quarter" idx="14" hasCustomPrompt="1"/>
          </p:nvPr>
        </p:nvSpPr>
        <p:spPr>
          <a:xfrm>
            <a:off x="2432400" y="3009900"/>
            <a:ext cx="7327200" cy="1266825"/>
          </a:xfrm>
          <a:prstGeom prst="rect">
            <a:avLst/>
          </a:prstGeom>
        </p:spPr>
        <p:txBody>
          <a:bodyPr>
            <a:noAutofit/>
          </a:bodyPr>
          <a:lstStyle>
            <a:lvl1pPr marL="0" indent="0" algn="ctr" defTabSz="914400" rtl="0" eaLnBrk="1" latinLnBrk="0" hangingPunct="1">
              <a:lnSpc>
                <a:spcPct val="100000"/>
              </a:lnSpc>
              <a:buNone/>
              <a:defRPr lang="zh-CN" altLang="en-US" sz="5400" u="none" strike="noStrike" kern="1200" cap="none" spc="150" normalizeH="0" baseline="0" dirty="0">
                <a:gradFill>
                  <a:gsLst>
                    <a:gs pos="0">
                      <a:srgbClr val="FFEFCE"/>
                    </a:gs>
                    <a:gs pos="100000">
                      <a:srgbClr val="FFD983"/>
                    </a:gs>
                  </a:gsLst>
                  <a:lin ang="5400000" scaled="0"/>
                </a:gradFill>
                <a:uFillTx/>
                <a:latin typeface="思源黑体 CN Bold" panose="020B0800000000000000" charset="-122"/>
                <a:ea typeface="思源黑体 CN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r>
              <a:rPr lang="zh-CN" altLang="en-US" dirty="0"/>
              <a:t>请输入节标题</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a:t>
            </a: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罗雪奎</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7" name="文本占位符 2"/>
          <p:cNvSpPr>
            <a:spLocks noGrp="1"/>
          </p:cNvSpPr>
          <p:nvPr>
            <p:ph type="body" sz="quarter" idx="10"/>
          </p:nvPr>
        </p:nvSpPr>
        <p:spPr>
          <a:xfrm>
            <a:off x="3471863" y="69925"/>
            <a:ext cx="5248274" cy="622300"/>
          </a:xfrm>
          <a:prstGeom prst="rect">
            <a:avLst/>
          </a:prstGeom>
        </p:spPr>
        <p:txBody>
          <a:bodyPr>
            <a:noAutofit/>
          </a:bodyPr>
          <a:lstStyle>
            <a:lvl1pPr marL="0" indent="0" algn="ctr" defTabSz="914400" rtl="0" eaLnBrk="1" latinLnBrk="0" hangingPunct="1">
              <a:lnSpc>
                <a:spcPct val="100000"/>
              </a:lnSpc>
              <a:buNone/>
              <a:defRPr lang="zh-CN" altLang="en-US" sz="4200" kern="1200" spc="-200" dirty="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cs typeface="+mn-cs"/>
              </a:defRPr>
            </a:lvl1pPr>
          </a:lstStyle>
          <a:p>
            <a:pPr lvl="0"/>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经传多赢投资顾问：罗雪奎</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双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a:t>
            </a: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罗雪奎</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15"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顾问:</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罗雪奎</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 执业编号:A1120616080001  风险提示:观点基于软件数据和理论模型分析，仅供参考，不构成</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-700-3809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40.xml"/><Relationship Id="rId22" Type="http://schemas.openxmlformats.org/officeDocument/2006/relationships/tags" Target="../tags/tag39.xml"/><Relationship Id="rId21" Type="http://schemas.openxmlformats.org/officeDocument/2006/relationships/tags" Target="../tags/tag38.xml"/><Relationship Id="rId20" Type="http://schemas.openxmlformats.org/officeDocument/2006/relationships/tags" Target="../tags/tag37.xml"/><Relationship Id="rId2" Type="http://schemas.openxmlformats.org/officeDocument/2006/relationships/slideLayout" Target="../slideLayouts/slideLayout2.xml"/><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3.png"/><Relationship Id="rId1" Type="http://schemas.openxmlformats.org/officeDocument/2006/relationships/tags" Target="../tags/tag4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25.png"/><Relationship Id="rId3" Type="http://schemas.openxmlformats.org/officeDocument/2006/relationships/tags" Target="../tags/tag49.xml"/><Relationship Id="rId2" Type="http://schemas.openxmlformats.org/officeDocument/2006/relationships/image" Target="../media/image24.png"/><Relationship Id="rId1" Type="http://schemas.openxmlformats.org/officeDocument/2006/relationships/tags" Target="../tags/tag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0.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7.png"/><Relationship Id="rId1" Type="http://schemas.openxmlformats.org/officeDocument/2006/relationships/tags" Target="../tags/tag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8.png"/><Relationship Id="rId1" Type="http://schemas.openxmlformats.org/officeDocument/2006/relationships/tags" Target="../tags/tag5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9.png"/><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4.xml"/><Relationship Id="rId4" Type="http://schemas.openxmlformats.org/officeDocument/2006/relationships/image" Target="../media/image14.png"/><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4.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7.png"/><Relationship Id="rId2" Type="http://schemas.openxmlformats.org/officeDocument/2006/relationships/tags" Target="../tags/tag46.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为什么做股份回购</a:t>
            </a:r>
            <a:endParaRPr lang="zh-CN" altLang="en-US" dirty="0"/>
          </a:p>
        </p:txBody>
      </p:sp>
      <p:sp>
        <p:nvSpPr>
          <p:cNvPr id="3" name="文本占位符 2"/>
          <p:cNvSpPr>
            <a:spLocks noGrp="1"/>
          </p:cNvSpPr>
          <p:nvPr>
            <p:ph type="body" sz="quarter" idx="11"/>
          </p:nvPr>
        </p:nvSpPr>
        <p:spPr>
          <a:xfrm>
            <a:off x="2185996" y="5666691"/>
            <a:ext cx="7820008" cy="634522"/>
          </a:xfrm>
        </p:spPr>
        <p:txBody>
          <a:bodyPr>
            <a:normAutofit/>
          </a:bodyPr>
          <a:lstStyle/>
          <a:p>
            <a:r>
              <a:rPr lang="zh-CN" altLang="en-US" sz="1800" dirty="0"/>
              <a:t>注意：回购短期超额收益较为一般，应以中长线跟踪为主</a:t>
            </a:r>
            <a:endParaRPr lang="zh-CN" altLang="en-US" sz="1800" dirty="0"/>
          </a:p>
        </p:txBody>
      </p:sp>
      <p:pic>
        <p:nvPicPr>
          <p:cNvPr id="5" name="图片 4"/>
          <p:cNvPicPr>
            <a:picLocks noChangeAspect="1"/>
          </p:cNvPicPr>
          <p:nvPr/>
        </p:nvPicPr>
        <p:blipFill>
          <a:blip r:embed="rId1"/>
          <a:stretch>
            <a:fillRect/>
          </a:stretch>
        </p:blipFill>
        <p:spPr>
          <a:xfrm>
            <a:off x="3299556" y="1445306"/>
            <a:ext cx="5592888" cy="2917144"/>
          </a:xfrm>
          <a:prstGeom prst="rect">
            <a:avLst/>
          </a:prstGeom>
          <a:ln>
            <a:solidFill>
              <a:srgbClr val="074D93">
                <a:lumMod val="60000"/>
                <a:lumOff val="40000"/>
              </a:srgbClr>
            </a:solidFill>
          </a:ln>
        </p:spPr>
      </p:pic>
      <p:sp>
        <p:nvSpPr>
          <p:cNvPr id="6" name="文本框 5"/>
          <p:cNvSpPr txBox="1"/>
          <p:nvPr/>
        </p:nvSpPr>
        <p:spPr>
          <a:xfrm>
            <a:off x="2185996" y="4677381"/>
            <a:ext cx="7820008" cy="782971"/>
          </a:xfrm>
          <a:prstGeom prst="rect">
            <a:avLst/>
          </a:prstGeom>
          <a:noFill/>
        </p:spPr>
        <p:txBody>
          <a:bodyPr wrap="square" rtlCol="0" anchor="t">
            <a:spAutoFit/>
          </a:bodyPr>
          <a:lstStyle/>
          <a:p>
            <a:pPr algn="ctr">
              <a:lnSpc>
                <a:spcPct val="130000"/>
              </a:lnSpc>
              <a:buClrTx/>
              <a:buSzTx/>
              <a:buFontTx/>
            </a:pPr>
            <a:r>
              <a:rPr lang="zh-CN" altLang="en-US" dirty="0">
                <a:latin typeface="思源黑体 CN Medium" panose="020B0600000000000000" charset="-122"/>
                <a:ea typeface="思源黑体 CN Medium" panose="020B0600000000000000" charset="-122"/>
              </a:rPr>
              <a:t>回购预案的上市公司大概率处于低估值空间，未来有升值的可能性</a:t>
            </a:r>
            <a:endParaRPr lang="zh-CN" altLang="en-US" dirty="0">
              <a:latin typeface="思源黑体 CN Medium" panose="020B0600000000000000" charset="-122"/>
              <a:ea typeface="思源黑体 CN Medium" panose="020B0600000000000000" charset="-122"/>
            </a:endParaRPr>
          </a:p>
          <a:p>
            <a:pPr algn="ctr">
              <a:lnSpc>
                <a:spcPct val="130000"/>
              </a:lnSpc>
              <a:buClrTx/>
              <a:buSzTx/>
              <a:buFontTx/>
            </a:pPr>
            <a:r>
              <a:rPr lang="zh-CN" altLang="en-US" dirty="0">
                <a:latin typeface="思源黑体 CN Medium" panose="020B0600000000000000" charset="-122"/>
                <a:ea typeface="思源黑体 CN Medium" panose="020B0600000000000000" charset="-122"/>
              </a:rPr>
              <a:t>未来一月、一季度、半年、年度都有明显的收益</a:t>
            </a:r>
            <a:endParaRPr lang="zh-CN" altLang="en-US" dirty="0">
              <a:latin typeface="思源黑体 CN Medium" panose="020B0600000000000000" charset="-122"/>
              <a:ea typeface="思源黑体 CN Medium" panose="020B06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用法说明</a:t>
            </a:r>
            <a:endParaRPr lang="zh-CN" altLang="en-US" dirty="0"/>
          </a:p>
        </p:txBody>
      </p:sp>
      <p:sp>
        <p:nvSpPr>
          <p:cNvPr id="3" name="文本占位符 2"/>
          <p:cNvSpPr>
            <a:spLocks noGrp="1"/>
          </p:cNvSpPr>
          <p:nvPr>
            <p:ph type="body" sz="quarter" idx="11"/>
          </p:nvPr>
        </p:nvSpPr>
        <p:spPr>
          <a:xfrm>
            <a:off x="349971" y="5691299"/>
            <a:ext cx="11492058" cy="800036"/>
          </a:xfrm>
        </p:spPr>
        <p:txBody>
          <a:bodyPr>
            <a:normAutofit fontScale="92500" lnSpcReduction="20000"/>
          </a:bodyPr>
          <a:lstStyle/>
          <a:p>
            <a:r>
              <a:rPr lang="zh-CN" altLang="en-US" dirty="0"/>
              <a:t>智能估值蓝</a:t>
            </a:r>
            <a:r>
              <a:rPr lang="en-US" altLang="zh-CN" dirty="0"/>
              <a:t>+</a:t>
            </a:r>
            <a:r>
              <a:rPr lang="zh-CN" altLang="en-US" dirty="0"/>
              <a:t>海洋状态低位</a:t>
            </a:r>
            <a:r>
              <a:rPr lang="en-US" altLang="zh-CN" dirty="0"/>
              <a:t>+</a:t>
            </a:r>
            <a:r>
              <a:rPr lang="zh-CN" altLang="en-US" dirty="0"/>
              <a:t>大额回购</a:t>
            </a:r>
            <a:r>
              <a:rPr lang="en-US" altLang="zh-CN" dirty="0"/>
              <a:t>=</a:t>
            </a:r>
            <a:r>
              <a:rPr lang="zh-CN" altLang="en-US" dirty="0"/>
              <a:t>低估</a:t>
            </a:r>
            <a:r>
              <a:rPr lang="en-US" altLang="zh-CN" dirty="0"/>
              <a:t>+</a:t>
            </a:r>
            <a:r>
              <a:rPr lang="zh-CN" altLang="en-US" dirty="0"/>
              <a:t>长线低位</a:t>
            </a:r>
            <a:r>
              <a:rPr lang="en-US" altLang="zh-CN" dirty="0"/>
              <a:t>+</a:t>
            </a:r>
            <a:r>
              <a:rPr lang="zh-CN" altLang="en-US" dirty="0"/>
              <a:t>筹码回收集中</a:t>
            </a:r>
            <a:endParaRPr lang="zh-CN" altLang="en-US" dirty="0"/>
          </a:p>
          <a:p>
            <a:r>
              <a:rPr lang="zh-CN" altLang="en-US" dirty="0"/>
              <a:t>主图网格为回购盈亏线，黄色盈利，蓝色亏损</a:t>
            </a:r>
            <a:endParaRPr lang="zh-CN" altLang="en-US" dirty="0"/>
          </a:p>
          <a:p>
            <a:endParaRPr lang="zh-CN" altLang="en-US" dirty="0"/>
          </a:p>
        </p:txBody>
      </p:sp>
      <p:pic>
        <p:nvPicPr>
          <p:cNvPr id="5" name="图片 4"/>
          <p:cNvPicPr>
            <a:picLocks noChangeAspect="1"/>
          </p:cNvPicPr>
          <p:nvPr>
            <p:custDataLst>
              <p:tags r:id="rId1"/>
            </p:custDataLst>
          </p:nvPr>
        </p:nvPicPr>
        <p:blipFill>
          <a:blip r:embed="rId2"/>
          <a:stretch>
            <a:fillRect/>
          </a:stretch>
        </p:blipFill>
        <p:spPr>
          <a:xfrm>
            <a:off x="1183005" y="1327785"/>
            <a:ext cx="9264650" cy="37318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1418879" y="5323846"/>
            <a:ext cx="9354242" cy="881538"/>
          </a:xfrm>
        </p:spPr>
        <p:txBody>
          <a:bodyPr>
            <a:normAutofit lnSpcReduction="10000"/>
          </a:bodyPr>
          <a:lstStyle/>
          <a:p>
            <a:r>
              <a:rPr lang="zh-CN" altLang="en-US" sz="1800" b="1" dirty="0">
                <a:solidFill>
                  <a:srgbClr val="C00000"/>
                </a:solidFill>
              </a:rPr>
              <a:t>回购</a:t>
            </a:r>
            <a:r>
              <a:rPr lang="en-US" altLang="zh-CN" sz="1800" b="1" dirty="0">
                <a:solidFill>
                  <a:srgbClr val="C00000"/>
                </a:solidFill>
              </a:rPr>
              <a:t>+</a:t>
            </a:r>
            <a:r>
              <a:rPr sz="1800" b="1" dirty="0">
                <a:solidFill>
                  <a:srgbClr val="C00000"/>
                </a:solidFill>
              </a:rPr>
              <a:t>控盘</a:t>
            </a:r>
            <a:r>
              <a:rPr lang="en-US" altLang="zh-CN" sz="1800" b="1" dirty="0">
                <a:solidFill>
                  <a:srgbClr val="C00000"/>
                </a:solidFill>
              </a:rPr>
              <a:t>+60</a:t>
            </a:r>
            <a:r>
              <a:rPr sz="1800" b="1" dirty="0">
                <a:solidFill>
                  <a:srgbClr val="C00000"/>
                </a:solidFill>
              </a:rPr>
              <a:t>日线</a:t>
            </a:r>
            <a:endParaRPr sz="1800" b="1" dirty="0">
              <a:solidFill>
                <a:srgbClr val="C00000"/>
              </a:solidFill>
            </a:endParaRPr>
          </a:p>
        </p:txBody>
      </p:sp>
      <p:sp>
        <p:nvSpPr>
          <p:cNvPr id="2" name="文本占位符 1"/>
          <p:cNvSpPr>
            <a:spLocks noGrp="1"/>
          </p:cNvSpPr>
          <p:nvPr>
            <p:ph type="body" sz="quarter" idx="10"/>
          </p:nvPr>
        </p:nvSpPr>
        <p:spPr/>
        <p:txBody>
          <a:bodyPr/>
          <a:lstStyle/>
          <a:p>
            <a:r>
              <a:rPr lang="zh-CN" altLang="en-US" dirty="0"/>
              <a:t>案例说明</a:t>
            </a:r>
            <a:endParaRPr lang="zh-CN" altLang="en-US" dirty="0"/>
          </a:p>
        </p:txBody>
      </p:sp>
      <p:pic>
        <p:nvPicPr>
          <p:cNvPr id="7" name="图片 6"/>
          <p:cNvPicPr>
            <a:picLocks noChangeAspect="1"/>
          </p:cNvPicPr>
          <p:nvPr>
            <p:custDataLst>
              <p:tags r:id="rId1"/>
            </p:custDataLst>
          </p:nvPr>
        </p:nvPicPr>
        <p:blipFill>
          <a:blip r:embed="rId2"/>
          <a:stretch>
            <a:fillRect/>
          </a:stretch>
        </p:blipFill>
        <p:spPr>
          <a:xfrm>
            <a:off x="332105" y="1084580"/>
            <a:ext cx="5211445" cy="3935095"/>
          </a:xfrm>
          <a:prstGeom prst="rect">
            <a:avLst/>
          </a:prstGeom>
          <a:ln>
            <a:solidFill>
              <a:schemeClr val="accent1"/>
            </a:solidFill>
          </a:ln>
        </p:spPr>
      </p:pic>
      <p:pic>
        <p:nvPicPr>
          <p:cNvPr id="8" name="图片 7"/>
          <p:cNvPicPr>
            <a:picLocks noChangeAspect="1"/>
          </p:cNvPicPr>
          <p:nvPr>
            <p:custDataLst>
              <p:tags r:id="rId3"/>
            </p:custDataLst>
          </p:nvPr>
        </p:nvPicPr>
        <p:blipFill>
          <a:blip r:embed="rId4"/>
          <a:stretch>
            <a:fillRect/>
          </a:stretch>
        </p:blipFill>
        <p:spPr>
          <a:xfrm>
            <a:off x="6050915" y="1084580"/>
            <a:ext cx="5524500" cy="3935095"/>
          </a:xfrm>
          <a:prstGeom prst="rect">
            <a:avLst/>
          </a:prstGeom>
          <a:ln>
            <a:solidFill>
              <a:schemeClr val="accent1"/>
            </a:solidFill>
          </a:ln>
        </p:spPr>
      </p:pic>
      <p:sp>
        <p:nvSpPr>
          <p:cNvPr id="9" name="文本框 8"/>
          <p:cNvSpPr txBox="1"/>
          <p:nvPr/>
        </p:nvSpPr>
        <p:spPr>
          <a:xfrm>
            <a:off x="2988945" y="2927350"/>
            <a:ext cx="4064000" cy="368300"/>
          </a:xfrm>
          <a:prstGeom prst="rect">
            <a:avLst/>
          </a:prstGeom>
          <a:noFill/>
        </p:spPr>
        <p:txBody>
          <a:bodyPr wrap="square" rtlCol="0">
            <a:spAutoFit/>
          </a:bodyPr>
          <a:p>
            <a:r>
              <a:rPr lang="zh-CN" altLang="en-US"/>
              <a:t>有控盘的回购开始走强</a:t>
            </a:r>
            <a:endParaRPr lang="zh-CN" altLang="en-US"/>
          </a:p>
        </p:txBody>
      </p:sp>
      <p:sp>
        <p:nvSpPr>
          <p:cNvPr id="11" name="文本框 10"/>
          <p:cNvSpPr txBox="1"/>
          <p:nvPr/>
        </p:nvSpPr>
        <p:spPr>
          <a:xfrm>
            <a:off x="6603365" y="2066925"/>
            <a:ext cx="4064000" cy="368300"/>
          </a:xfrm>
          <a:prstGeom prst="rect">
            <a:avLst/>
          </a:prstGeom>
          <a:noFill/>
        </p:spPr>
        <p:txBody>
          <a:bodyPr wrap="square" rtlCol="0">
            <a:spAutoFit/>
          </a:bodyPr>
          <a:p>
            <a:r>
              <a:rPr lang="zh-CN" altLang="en-US"/>
              <a:t>没控盘的回购继续亏损</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4"/>
          </p:nvPr>
        </p:nvSpPr>
        <p:spPr>
          <a:xfrm>
            <a:off x="1955549" y="3009900"/>
            <a:ext cx="8280902" cy="1266825"/>
          </a:xfrm>
        </p:spPr>
        <p:txBody>
          <a:bodyPr/>
          <a:lstStyle/>
          <a:p>
            <a:r>
              <a:rPr lang="zh-CN" altLang="en-US" dirty="0"/>
              <a:t>产销两旺，产多卖好</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644006" y="1592896"/>
            <a:ext cx="4781232" cy="3008388"/>
          </a:xfrm>
          <a:prstGeom prst="rect">
            <a:avLst/>
          </a:prstGeom>
          <a:noFill/>
        </p:spPr>
        <p:txBody>
          <a:bodyPr wrap="square" rtlCol="0" anchor="t">
            <a:spAutoFit/>
          </a:bodyPr>
          <a:lstStyle/>
          <a:p>
            <a:pPr algn="just" fontAlgn="auto">
              <a:lnSpc>
                <a:spcPct val="150000"/>
              </a:lnSpc>
            </a:pPr>
            <a:r>
              <a:rPr lang="zh-CN" sz="1600" dirty="0">
                <a:solidFill>
                  <a:srgbClr val="C00000"/>
                </a:solidFill>
                <a:latin typeface="思源黑体 CN Medium" panose="020B0600000000000000" charset="-122"/>
                <a:ea typeface="思源黑体 CN Medium" panose="020B0600000000000000" charset="-122"/>
              </a:rPr>
              <a:t>上市公司一般在固定的月份发布产销数据</a:t>
            </a:r>
            <a:r>
              <a:rPr lang="zh-CN" altLang="en-US" sz="1600" dirty="0">
                <a:solidFill>
                  <a:srgbClr val="C00000"/>
                </a:solidFill>
                <a:latin typeface="思源黑体 CN Medium" panose="020B0600000000000000" charset="-122"/>
                <a:ea typeface="思源黑体 CN Medium" panose="020B0600000000000000" charset="-122"/>
              </a:rPr>
              <a:t>：</a:t>
            </a:r>
            <a:endParaRPr lang="zh-CN" sz="1600" dirty="0">
              <a:solidFill>
                <a:srgbClr val="C00000"/>
              </a:solidFill>
              <a:latin typeface="思源黑体 CN Medium" panose="020B0600000000000000" charset="-122"/>
              <a:ea typeface="思源黑体 CN Medium" panose="020B0600000000000000" charset="-122"/>
            </a:endParaRPr>
          </a:p>
          <a:p>
            <a:pPr algn="just" fontAlgn="auto">
              <a:lnSpc>
                <a:spcPct val="150000"/>
              </a:lnSpc>
            </a:pPr>
            <a:r>
              <a:rPr lang="zh-CN" sz="1600" dirty="0">
                <a:solidFill>
                  <a:schemeClr val="tx1"/>
                </a:solidFill>
                <a:latin typeface="思源黑体 CN Medium" panose="020B0600000000000000" charset="-122"/>
                <a:ea typeface="思源黑体 CN Medium" panose="020B0600000000000000" charset="-122"/>
              </a:rPr>
              <a:t>汽车整车、农林牧渔、房地产业、物流行业等行业持续发布对应的产销经营数据</a:t>
            </a:r>
            <a:endParaRPr lang="zh-CN" sz="1600" dirty="0">
              <a:solidFill>
                <a:schemeClr val="tx1"/>
              </a:solidFill>
              <a:latin typeface="思源黑体 CN Medium" panose="020B0600000000000000" charset="-122"/>
              <a:ea typeface="思源黑体 CN Medium" panose="020B0600000000000000" charset="-122"/>
            </a:endParaRPr>
          </a:p>
          <a:p>
            <a:pPr algn="just" fontAlgn="auto">
              <a:lnSpc>
                <a:spcPct val="150000"/>
              </a:lnSpc>
            </a:pPr>
            <a:r>
              <a:rPr lang="zh-CN" altLang="en-US" sz="1600" dirty="0">
                <a:solidFill>
                  <a:schemeClr val="tx1"/>
                </a:solidFill>
                <a:latin typeface="思源黑体 CN Medium" panose="020B0600000000000000" charset="-122"/>
                <a:ea typeface="思源黑体 CN Medium" panose="020B0600000000000000" charset="-122"/>
              </a:rPr>
              <a:t>通过产销经营数据提前锁定上市公司的季度营收变化</a:t>
            </a:r>
            <a:r>
              <a:rPr lang="zh-CN" altLang="en-US" sz="1600" dirty="0">
                <a:latin typeface="思源黑体 CN Medium" panose="020B0600000000000000" charset="-122"/>
                <a:ea typeface="思源黑体 CN Medium" panose="020B0600000000000000" charset="-122"/>
              </a:rPr>
              <a:t>，</a:t>
            </a:r>
            <a:r>
              <a:rPr lang="zh-CN" altLang="en-US" sz="1600" dirty="0">
                <a:solidFill>
                  <a:schemeClr val="tx1"/>
                </a:solidFill>
                <a:latin typeface="思源黑体 CN Medium" panose="020B0600000000000000" charset="-122"/>
                <a:ea typeface="思源黑体 CN Medium" panose="020B0600000000000000" charset="-122"/>
              </a:rPr>
              <a:t>提前预判上市公司业绩变动情况</a:t>
            </a:r>
            <a:endParaRPr lang="zh-CN" altLang="en-US" sz="1600" dirty="0">
              <a:solidFill>
                <a:schemeClr val="tx1"/>
              </a:solidFill>
              <a:latin typeface="思源黑体 CN Medium" panose="020B0600000000000000" charset="-122"/>
              <a:ea typeface="思源黑体 CN Medium" panose="020B0600000000000000" charset="-122"/>
            </a:endParaRPr>
          </a:p>
          <a:p>
            <a:pPr algn="just" fontAlgn="auto">
              <a:lnSpc>
                <a:spcPct val="150000"/>
              </a:lnSpc>
            </a:pPr>
            <a:endParaRPr lang="zh-CN" altLang="en-US" sz="1600" dirty="0">
              <a:solidFill>
                <a:schemeClr val="tx1"/>
              </a:solidFill>
              <a:latin typeface="思源黑体 CN Medium" panose="020B0600000000000000" charset="-122"/>
              <a:ea typeface="思源黑体 CN Medium" panose="020B0600000000000000" charset="-122"/>
            </a:endParaRPr>
          </a:p>
          <a:p>
            <a:pPr algn="just">
              <a:lnSpc>
                <a:spcPct val="150000"/>
              </a:lnSpc>
            </a:pPr>
            <a:r>
              <a:rPr lang="zh-CN" altLang="en-US" sz="1600" dirty="0">
                <a:solidFill>
                  <a:srgbClr val="C00000"/>
                </a:solidFill>
                <a:latin typeface="思源黑体 CN Medium" panose="020B0600000000000000" charset="-122"/>
                <a:ea typeface="思源黑体 CN Medium" panose="020B0600000000000000" charset="-122"/>
                <a:sym typeface="+mn-ea"/>
              </a:rPr>
              <a:t>产量</a:t>
            </a:r>
            <a:r>
              <a:rPr lang="en-US" altLang="zh-CN" sz="1600" dirty="0">
                <a:solidFill>
                  <a:srgbClr val="C00000"/>
                </a:solidFill>
                <a:latin typeface="思源黑体 CN Medium" panose="020B0600000000000000" charset="-122"/>
                <a:ea typeface="思源黑体 CN Medium" panose="020B0600000000000000" charset="-122"/>
                <a:sym typeface="+mn-ea"/>
              </a:rPr>
              <a:t>/</a:t>
            </a:r>
            <a:r>
              <a:rPr lang="zh-CN" altLang="en-US" sz="1600" dirty="0">
                <a:solidFill>
                  <a:srgbClr val="C00000"/>
                </a:solidFill>
                <a:latin typeface="思源黑体 CN Medium" panose="020B0600000000000000" charset="-122"/>
                <a:ea typeface="思源黑体 CN Medium" panose="020B0600000000000000" charset="-122"/>
                <a:sym typeface="+mn-ea"/>
              </a:rPr>
              <a:t>销量环比：</a:t>
            </a:r>
            <a:endParaRPr lang="en-US" altLang="zh-CN" sz="1600" dirty="0">
              <a:solidFill>
                <a:srgbClr val="C00000"/>
              </a:solidFill>
              <a:latin typeface="思源黑体 CN Medium" panose="020B0600000000000000" charset="-122"/>
              <a:ea typeface="思源黑体 CN Medium" panose="020B0600000000000000" charset="-122"/>
              <a:sym typeface="+mn-ea"/>
            </a:endParaRPr>
          </a:p>
          <a:p>
            <a:pPr algn="just" fontAlgn="auto">
              <a:lnSpc>
                <a:spcPct val="150000"/>
              </a:lnSpc>
            </a:pPr>
            <a:r>
              <a:rPr lang="zh-CN" altLang="en-US" sz="1600" dirty="0">
                <a:solidFill>
                  <a:schemeClr val="tx1"/>
                </a:solidFill>
                <a:latin typeface="思源黑体 CN Medium" panose="020B0600000000000000" charset="-122"/>
                <a:ea typeface="思源黑体 CN Medium" panose="020B0600000000000000" charset="-122"/>
                <a:sym typeface="+mn-ea"/>
              </a:rPr>
              <a:t>生产多，卖的也多，戴维斯双击预期未来业绩向好</a:t>
            </a:r>
            <a:endParaRPr lang="zh-CN" altLang="en-US" sz="1600" dirty="0">
              <a:solidFill>
                <a:schemeClr val="tx1"/>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542857" y="5315025"/>
            <a:ext cx="7106285" cy="506730"/>
          </a:xfrm>
          <a:prstGeom prst="rect">
            <a:avLst/>
          </a:prstGeom>
          <a:noFill/>
        </p:spPr>
        <p:txBody>
          <a:bodyPr wrap="square" rtlCol="0" anchor="t">
            <a:spAutoFit/>
          </a:bodyPr>
          <a:lstStyle/>
          <a:p>
            <a:pPr algn="ctr" fontAlgn="auto">
              <a:lnSpc>
                <a:spcPct val="150000"/>
              </a:lnSpc>
            </a:pPr>
            <a:r>
              <a:rPr lang="zh-CN" sz="2000" b="1" dirty="0">
                <a:solidFill>
                  <a:srgbClr val="C00000"/>
                </a:solidFill>
                <a:latin typeface="思源黑体 CN Bold" panose="020B0800000000000000" charset="-122"/>
                <a:ea typeface="思源黑体 CN Bold" panose="020B0800000000000000" charset="-122"/>
              </a:rPr>
              <a:t>捕捉产销两旺的投资机会，业绩提前兑现，个股进入高景气度</a:t>
            </a:r>
            <a:endParaRPr lang="zh-CN" sz="2000" b="1" dirty="0">
              <a:solidFill>
                <a:srgbClr val="C00000"/>
              </a:solidFill>
              <a:latin typeface="思源黑体 CN Bold" panose="020B0800000000000000" charset="-122"/>
              <a:ea typeface="思源黑体 CN Bold" panose="020B0800000000000000" charset="-122"/>
            </a:endParaRPr>
          </a:p>
        </p:txBody>
      </p:sp>
      <p:sp>
        <p:nvSpPr>
          <p:cNvPr id="2" name="文本占位符 1"/>
          <p:cNvSpPr>
            <a:spLocks noGrp="1"/>
          </p:cNvSpPr>
          <p:nvPr>
            <p:ph type="body" sz="quarter" idx="10"/>
          </p:nvPr>
        </p:nvSpPr>
        <p:spPr>
          <a:xfrm>
            <a:off x="2390775" y="69925"/>
            <a:ext cx="7410450" cy="622300"/>
          </a:xfrm>
        </p:spPr>
        <p:txBody>
          <a:bodyPr/>
          <a:lstStyle/>
          <a:p>
            <a:r>
              <a:rPr lang="zh-CN" altLang="en-US" sz="40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rPr>
              <a:t>产销两旺：提前捕捉业绩拐点</a:t>
            </a:r>
            <a:endParaRPr lang="zh-CN" altLang="en-US" sz="4000" dirty="0">
              <a:gradFill>
                <a:gsLst>
                  <a:gs pos="0">
                    <a:srgbClr val="FFFDF3"/>
                  </a:gs>
                  <a:gs pos="100000">
                    <a:srgbClr val="FEFAB9"/>
                  </a:gs>
                </a:gsLst>
                <a:lin ang="5400000" scaled="0"/>
              </a:gradFill>
              <a:latin typeface="思源黑体 CN Medium" panose="020B0600000000000000" charset="-122"/>
              <a:ea typeface="思源黑体 CN Medium" panose="020B0600000000000000" charset="-122"/>
              <a:sym typeface="+mn-ea"/>
            </a:endParaRPr>
          </a:p>
        </p:txBody>
      </p:sp>
      <p:pic>
        <p:nvPicPr>
          <p:cNvPr id="10" name="图片占位符 9"/>
          <p:cNvPicPr>
            <a:picLocks noGrp="1" noChangeAspect="1"/>
          </p:cNvPicPr>
          <p:nvPr>
            <p:ph type="pic" sz="quarter" idx="12"/>
          </p:nvPr>
        </p:nvPicPr>
        <p:blipFill rotWithShape="1">
          <a:blip r:embed="rId1"/>
          <a:srcRect t="202" b="202"/>
          <a:stretch>
            <a:fillRect/>
          </a:stretch>
        </p:blipFill>
        <p:spPr>
          <a:xfrm>
            <a:off x="766763" y="1702679"/>
            <a:ext cx="5366196" cy="3006316"/>
          </a:xfr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用法：产销共振</a:t>
            </a:r>
            <a:endParaRPr lang="zh-CN" altLang="en-US" dirty="0"/>
          </a:p>
        </p:txBody>
      </p:sp>
      <p:sp>
        <p:nvSpPr>
          <p:cNvPr id="3" name="文本占位符 2"/>
          <p:cNvSpPr>
            <a:spLocks noGrp="1"/>
          </p:cNvSpPr>
          <p:nvPr>
            <p:ph type="body" sz="quarter" idx="11"/>
          </p:nvPr>
        </p:nvSpPr>
        <p:spPr>
          <a:xfrm>
            <a:off x="2185996" y="5691299"/>
            <a:ext cx="7820008" cy="544401"/>
          </a:xfrm>
        </p:spPr>
        <p:txBody>
          <a:bodyPr>
            <a:normAutofit lnSpcReduction="10000"/>
          </a:bodyPr>
          <a:lstStyle/>
          <a:p>
            <a:pPr>
              <a:lnSpc>
                <a:spcPct val="150000"/>
              </a:lnSpc>
            </a:pPr>
            <a:r>
              <a:rPr lang="zh-CN" altLang="en-US" dirty="0">
                <a:solidFill>
                  <a:srgbClr val="C00000"/>
                </a:solidFill>
                <a:latin typeface="思源黑体 CN Medium" panose="020B0600000000000000" charset="-122"/>
                <a:ea typeface="思源黑体 CN Medium" panose="020B0600000000000000" charset="-122"/>
              </a:rPr>
              <a:t>直接勾选「产销共振」：注意资金的配合</a:t>
            </a:r>
            <a:endParaRPr lang="zh-CN" altLang="en-US" dirty="0">
              <a:solidFill>
                <a:srgbClr val="C00000"/>
              </a:solidFill>
              <a:latin typeface="思源黑体 CN Medium" panose="020B0600000000000000" charset="-122"/>
              <a:ea typeface="思源黑体 CN Medium" panose="020B0600000000000000" charset="-122"/>
            </a:endParaRPr>
          </a:p>
          <a:p>
            <a:pPr>
              <a:lnSpc>
                <a:spcPct val="150000"/>
              </a:lnSpc>
            </a:pPr>
            <a:endParaRPr lang="zh-CN" altLang="en-US" dirty="0">
              <a:solidFill>
                <a:srgbClr val="C00000"/>
              </a:solidFill>
              <a:latin typeface="思源黑体 CN Medium" panose="020B0600000000000000" charset="-122"/>
              <a:ea typeface="思源黑体 CN Medium" panose="020B0600000000000000" charset="-122"/>
            </a:endParaRPr>
          </a:p>
        </p:txBody>
      </p:sp>
      <p:pic>
        <p:nvPicPr>
          <p:cNvPr id="5" name="图片 4"/>
          <p:cNvPicPr>
            <a:picLocks noChangeAspect="1"/>
          </p:cNvPicPr>
          <p:nvPr>
            <p:custDataLst>
              <p:tags r:id="rId1"/>
            </p:custDataLst>
          </p:nvPr>
        </p:nvPicPr>
        <p:blipFill>
          <a:blip r:embed="rId2"/>
          <a:stretch>
            <a:fillRect/>
          </a:stretch>
        </p:blipFill>
        <p:spPr>
          <a:xfrm>
            <a:off x="988695" y="1013460"/>
            <a:ext cx="8282305" cy="4486275"/>
          </a:xfrm>
          <a:prstGeom prst="rect">
            <a:avLst/>
          </a:prstGeom>
        </p:spPr>
      </p:pic>
      <p:sp>
        <p:nvSpPr>
          <p:cNvPr id="7" name="文本框 6"/>
          <p:cNvSpPr txBox="1"/>
          <p:nvPr/>
        </p:nvSpPr>
        <p:spPr>
          <a:xfrm>
            <a:off x="9587865" y="1449705"/>
            <a:ext cx="1939925" cy="1198880"/>
          </a:xfrm>
          <a:prstGeom prst="rect">
            <a:avLst/>
          </a:prstGeom>
          <a:noFill/>
        </p:spPr>
        <p:txBody>
          <a:bodyPr wrap="square" rtlCol="0">
            <a:spAutoFit/>
          </a:bodyPr>
          <a:p>
            <a:r>
              <a:rPr lang="zh-CN" altLang="en-US">
                <a:solidFill>
                  <a:srgbClr val="FF0000"/>
                </a:solidFill>
              </a:rPr>
              <a:t>三大因素：</a:t>
            </a:r>
            <a:endParaRPr lang="en-US" altLang="zh-CN">
              <a:solidFill>
                <a:srgbClr val="FF0000"/>
              </a:solidFill>
            </a:endParaRPr>
          </a:p>
          <a:p>
            <a:r>
              <a:rPr lang="en-US" altLang="zh-CN"/>
              <a:t>1.</a:t>
            </a:r>
            <a:r>
              <a:rPr lang="zh-CN" altLang="en-US"/>
              <a:t>产量好</a:t>
            </a:r>
            <a:endParaRPr lang="zh-CN" altLang="en-US"/>
          </a:p>
          <a:p>
            <a:r>
              <a:rPr lang="en-US" altLang="zh-CN"/>
              <a:t>2.</a:t>
            </a:r>
            <a:r>
              <a:rPr lang="zh-CN" altLang="en-US"/>
              <a:t>销量好</a:t>
            </a:r>
            <a:endParaRPr lang="zh-CN" altLang="en-US"/>
          </a:p>
          <a:p>
            <a:r>
              <a:rPr lang="en-US" altLang="zh-CN"/>
              <a:t>3.</a:t>
            </a:r>
            <a:r>
              <a:rPr lang="zh-CN" altLang="en-US"/>
              <a:t>资金好（控盘）</a:t>
            </a:r>
            <a:endParaRPr lang="zh-CN" altLang="en-US"/>
          </a:p>
        </p:txBody>
      </p:sp>
      <p:sp>
        <p:nvSpPr>
          <p:cNvPr id="8" name="文本框 7"/>
          <p:cNvSpPr txBox="1"/>
          <p:nvPr/>
        </p:nvSpPr>
        <p:spPr>
          <a:xfrm>
            <a:off x="9587865" y="3718560"/>
            <a:ext cx="2332355" cy="1198880"/>
          </a:xfrm>
          <a:prstGeom prst="rect">
            <a:avLst/>
          </a:prstGeom>
          <a:noFill/>
        </p:spPr>
        <p:txBody>
          <a:bodyPr wrap="square" rtlCol="0">
            <a:spAutoFit/>
          </a:bodyPr>
          <a:p>
            <a:r>
              <a:rPr lang="zh-CN" altLang="en-US">
                <a:solidFill>
                  <a:srgbClr val="FF0000"/>
                </a:solidFill>
              </a:rPr>
              <a:t>风险形态：</a:t>
            </a:r>
            <a:endParaRPr lang="zh-CN" altLang="en-US">
              <a:solidFill>
                <a:srgbClr val="FF0000"/>
              </a:solidFill>
            </a:endParaRPr>
          </a:p>
          <a:p>
            <a:r>
              <a:rPr lang="zh-CN" altLang="en-US"/>
              <a:t>产销退潮，资金好</a:t>
            </a:r>
            <a:endParaRPr lang="zh-CN" altLang="en-US"/>
          </a:p>
          <a:p>
            <a:r>
              <a:rPr lang="zh-CN" altLang="en-US"/>
              <a:t>产销好，资金退潮</a:t>
            </a:r>
            <a:endParaRPr lang="zh-CN" altLang="en-US"/>
          </a:p>
          <a:p>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4"/>
          </p:nvPr>
        </p:nvSpPr>
        <p:spPr/>
        <p:txBody>
          <a:bodyPr/>
          <a:lstStyle/>
          <a:p>
            <a:r>
              <a:rPr lang="zh-CN" altLang="en-US" dirty="0"/>
              <a:t>小结</a:t>
            </a:r>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0"/>
          </p:nvPr>
        </p:nvSpPr>
        <p:spPr/>
        <p:txBody>
          <a:bodyPr/>
          <a:lstStyle/>
          <a:p>
            <a:r>
              <a:rPr lang="zh-CN" altLang="en-US" dirty="0"/>
              <a:t>小结</a:t>
            </a:r>
            <a:endParaRPr lang="zh-CN" altLang="en-US" dirty="0"/>
          </a:p>
        </p:txBody>
      </p:sp>
      <p:sp>
        <p:nvSpPr>
          <p:cNvPr id="8" name="文本占位符 7"/>
          <p:cNvSpPr>
            <a:spLocks noGrp="1"/>
          </p:cNvSpPr>
          <p:nvPr>
            <p:ph type="body" sz="quarter" idx="11"/>
          </p:nvPr>
        </p:nvSpPr>
        <p:spPr>
          <a:xfrm>
            <a:off x="1590675" y="1734979"/>
            <a:ext cx="9010650" cy="3388042"/>
          </a:xfrm>
        </p:spPr>
        <p:txBody>
          <a:bodyPr/>
          <a:lstStyle/>
          <a:p>
            <a:pPr marL="457200" indent="-457200">
              <a:buFont typeface="+mj-lt"/>
              <a:buAutoNum type="arabicPeriod"/>
            </a:pPr>
            <a:r>
              <a:rPr lang="zh-CN" altLang="en-US" sz="2400" dirty="0"/>
              <a:t>股权激励：公司绑定核心员工长期发展的手段，</a:t>
            </a:r>
            <a:r>
              <a:rPr lang="zh-CN" altLang="en-US" sz="2400" b="1" dirty="0">
                <a:solidFill>
                  <a:srgbClr val="C00000"/>
                </a:solidFill>
              </a:rPr>
              <a:t>「考核目标高增长」</a:t>
            </a:r>
            <a:r>
              <a:rPr lang="zh-CN" altLang="en-US" sz="2400" dirty="0"/>
              <a:t>为重点筛选指标；</a:t>
            </a:r>
            <a:endParaRPr lang="en-US" altLang="zh-CN" sz="2400" dirty="0"/>
          </a:p>
          <a:p>
            <a:pPr marL="457200" indent="-457200">
              <a:buFont typeface="+mj-lt"/>
              <a:buAutoNum type="arabicPeriod"/>
            </a:pPr>
            <a:r>
              <a:rPr lang="zh-CN" altLang="en-US" sz="2400" dirty="0"/>
              <a:t>股份回购：有钱有实力有信心的公司做市值管理的手段，</a:t>
            </a:r>
            <a:r>
              <a:rPr lang="zh-CN" altLang="en-US" sz="2400" b="1" dirty="0">
                <a:solidFill>
                  <a:srgbClr val="C00000"/>
                </a:solidFill>
              </a:rPr>
              <a:t>「智能估值蓝</a:t>
            </a:r>
            <a:r>
              <a:rPr lang="en-US" altLang="zh-CN" sz="2400" b="1" dirty="0">
                <a:solidFill>
                  <a:srgbClr val="C00000"/>
                </a:solidFill>
              </a:rPr>
              <a:t>+</a:t>
            </a:r>
            <a:r>
              <a:rPr lang="zh-CN" altLang="en-US" sz="2400" b="1" dirty="0">
                <a:solidFill>
                  <a:srgbClr val="C00000"/>
                </a:solidFill>
              </a:rPr>
              <a:t>海洋状态低位</a:t>
            </a:r>
            <a:r>
              <a:rPr lang="en-US" altLang="zh-CN" sz="2400" b="1" dirty="0">
                <a:solidFill>
                  <a:srgbClr val="C00000"/>
                </a:solidFill>
              </a:rPr>
              <a:t>+</a:t>
            </a:r>
            <a:r>
              <a:rPr lang="zh-CN" altLang="en-US" sz="2400" b="1" dirty="0">
                <a:solidFill>
                  <a:srgbClr val="C00000"/>
                </a:solidFill>
              </a:rPr>
              <a:t>大笔回购」</a:t>
            </a:r>
            <a:r>
              <a:rPr lang="zh-CN" altLang="en-US" sz="2400" dirty="0"/>
              <a:t>是捕捉低位筹码集中的筛选条件；</a:t>
            </a:r>
            <a:endParaRPr lang="en-US" altLang="zh-CN" sz="2400" dirty="0"/>
          </a:p>
          <a:p>
            <a:pPr marL="457200" indent="-457200">
              <a:buFont typeface="+mj-lt"/>
              <a:buAutoNum type="arabicPeriod"/>
            </a:pPr>
            <a:r>
              <a:rPr lang="zh-CN" altLang="en-US" sz="2400" dirty="0"/>
              <a:t>产销两旺：</a:t>
            </a:r>
            <a:r>
              <a:rPr lang="zh-CN" altLang="en-US" sz="2400" b="1" dirty="0">
                <a:solidFill>
                  <a:srgbClr val="C00000"/>
                </a:solidFill>
              </a:rPr>
              <a:t>「产销共振」，</a:t>
            </a:r>
            <a:r>
              <a:rPr lang="zh-CN" altLang="en-US" sz="2400" dirty="0"/>
              <a:t>优选多产多卖的好标的。</a:t>
            </a:r>
            <a:endParaRPr lang="zh-CN" alt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0"/>
            <a:ext cx="12190730" cy="68573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smtClean="0">
                <a:solidFill>
                  <a:srgbClr val="C1662D"/>
                </a:solidFill>
                <a:latin typeface="思源黑体 CN Medium" panose="020B0600000000000000" charset="-122"/>
                <a:ea typeface="思源黑体 CN Medium" panose="020B0600000000000000" charset="-122"/>
                <a:sym typeface="+mn-ea"/>
              </a:rPr>
              <a:t>6</a:t>
            </a:r>
            <a:r>
              <a:rPr sz="3000" dirty="0" smtClean="0">
                <a:solidFill>
                  <a:srgbClr val="C1662D"/>
                </a:solidFill>
                <a:latin typeface="思源黑体 CN Medium" panose="020B0600000000000000" charset="-122"/>
                <a:ea typeface="思源黑体 CN Medium" panose="020B0600000000000000" charset="-122"/>
                <a:sym typeface="+mn-ea"/>
              </a:rPr>
              <a:t>月</a:t>
            </a:r>
            <a:r>
              <a:rPr lang="en-US" sz="3000" dirty="0" smtClean="0">
                <a:solidFill>
                  <a:srgbClr val="C1662D"/>
                </a:solidFill>
                <a:latin typeface="思源黑体 CN Medium" panose="020B0600000000000000" charset="-122"/>
                <a:ea typeface="思源黑体 CN Medium" panose="020B0600000000000000" charset="-122"/>
                <a:sym typeface="+mn-ea"/>
              </a:rPr>
              <a:t>7</a:t>
            </a:r>
            <a:r>
              <a:rPr sz="3000" dirty="0" smtClean="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2" name="文本框 1"/>
          <p:cNvSpPr txBox="1"/>
          <p:nvPr/>
        </p:nvSpPr>
        <p:spPr>
          <a:xfrm>
            <a:off x="977265" y="1420495"/>
            <a:ext cx="7875905" cy="1532890"/>
          </a:xfrm>
          <a:prstGeom prst="rect">
            <a:avLst/>
          </a:prstGeom>
          <a:noFill/>
        </p:spPr>
        <p:txBody>
          <a:bodyPr wrap="square" rtlCol="0">
            <a:noAutofit/>
          </a:bodyPr>
          <a:lstStyle/>
          <a:p>
            <a:pPr algn="l">
              <a:lnSpc>
                <a:spcPct val="100000"/>
              </a:lnSpc>
            </a:pPr>
            <a:r>
              <a:rPr lang="zh-CN" sz="6600" dirty="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事件掘金，精选好股</a:t>
            </a:r>
            <a:endParaRPr lang="zh-CN" sz="6600" dirty="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sp>
        <p:nvSpPr>
          <p:cNvPr id="7" name="文本框 6"/>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罗雪奎</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10" name="文本框 9"/>
          <p:cNvSpPr txBox="1"/>
          <p:nvPr/>
        </p:nvSpPr>
        <p:spPr>
          <a:xfrm>
            <a:off x="2553970" y="4074160"/>
            <a:ext cx="3497580" cy="368300"/>
          </a:xfrm>
          <a:prstGeom prst="rect">
            <a:avLst/>
          </a:prstGeom>
          <a:noFill/>
        </p:spPr>
        <p:txBody>
          <a:bodyPr wrap="square" rtlCol="0">
            <a:spAutoFit/>
          </a:bodyPr>
          <a:lstStyle/>
          <a:p>
            <a:r>
              <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:A1120616080001</a:t>
            </a:r>
            <a:endPar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pic>
        <p:nvPicPr>
          <p:cNvPr id="15" name="图片 14"/>
          <p:cNvPicPr>
            <a:picLocks noChangeAspect="1"/>
          </p:cNvPicPr>
          <p:nvPr/>
        </p:nvPicPr>
        <p:blipFill>
          <a:blip r:embed="rId1"/>
          <a:stretch>
            <a:fillRect/>
          </a:stretch>
        </p:blipFill>
        <p:spPr>
          <a:xfrm>
            <a:off x="977265" y="4033520"/>
            <a:ext cx="314325" cy="619125"/>
          </a:xfrm>
          <a:prstGeom prst="rect">
            <a:avLst/>
          </a:prstGeom>
        </p:spPr>
      </p:pic>
      <p:sp>
        <p:nvSpPr>
          <p:cNvPr id="4" name="文本框 3"/>
          <p:cNvSpPr txBox="1"/>
          <p:nvPr>
            <p:custDataLst>
              <p:tags r:id="rId2"/>
            </p:custDataLst>
          </p:nvPr>
        </p:nvSpPr>
        <p:spPr>
          <a:xfrm>
            <a:off x="1254760" y="4544695"/>
            <a:ext cx="6254115" cy="1014730"/>
          </a:xfrm>
          <a:prstGeom prst="rect">
            <a:avLst/>
          </a:prstGeom>
          <a:noFill/>
        </p:spPr>
        <p:txBody>
          <a:bodyPr wrap="square" rtlCol="0">
            <a:spAutoFit/>
          </a:bodyPr>
          <a:p>
            <a:pPr algn="just" fontAlgn="auto">
              <a:lnSpc>
                <a:spcPct val="125000"/>
              </a:lnSpc>
              <a:buClrTx/>
              <a:buSzTx/>
              <a:buFontTx/>
            </a:pPr>
            <a:r>
              <a:rPr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十</a:t>
            </a:r>
            <a:r>
              <a:rPr 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多</a:t>
            </a:r>
            <a:r>
              <a:rPr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年证券市场经验，本科金融主修，个人独创《底部三买点》《一分钟选股法》 《五进五出法》 配合短线买卖《超级买入法》深入浅出的解析个股买卖原理，提倡用最简单的方式去操作股票</a:t>
            </a:r>
            <a:r>
              <a:rPr 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endParaRPr 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8" name="图片 7" descr="图层 5"/>
          <p:cNvPicPr>
            <a:picLocks noChangeAspect="1"/>
          </p:cNvPicPr>
          <p:nvPr>
            <p:custDataLst>
              <p:tags r:id="rId3"/>
            </p:custDataLst>
          </p:nvPr>
        </p:nvPicPr>
        <p:blipFill>
          <a:blip r:embed="rId4">
            <a:lum bright="6000" contrast="6000"/>
          </a:blip>
          <a:stretch>
            <a:fillRect/>
          </a:stretch>
        </p:blipFill>
        <p:spPr>
          <a:xfrm>
            <a:off x="8112760" y="1073785"/>
            <a:ext cx="3567430" cy="5414010"/>
          </a:xfrm>
          <a:prstGeom prst="rect">
            <a:avLst/>
          </a:prstGeom>
        </p:spPr>
      </p:pic>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 拷贝"/>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5375" y="1670685"/>
            <a:ext cx="5437505" cy="3599815"/>
          </a:xfrm>
          <a:prstGeom prst="rect">
            <a:avLst/>
          </a:prstGeom>
          <a:noFill/>
        </p:spPr>
        <p:txBody>
          <a:bodyPr wrap="square" rtlCol="0">
            <a:spAutoFit/>
          </a:bodyPr>
          <a:p>
            <a:pPr>
              <a:lnSpc>
                <a:spcPct val="190000"/>
              </a:lnSpc>
            </a:pPr>
            <a:r>
              <a:rPr lang="zh-CN" altLang="en-US" sz="3000" dirty="0">
                <a:solidFill>
                  <a:schemeClr val="tx1">
                    <a:lumMod val="75000"/>
                    <a:lumOff val="25000"/>
                  </a:schemeClr>
                </a:solidFill>
                <a:latin typeface="+mn-ea"/>
                <a:cs typeface="+mn-ea"/>
                <a:sym typeface="+mn-ea"/>
              </a:rPr>
              <a:t>股权激励，业绩好预期</a:t>
            </a:r>
            <a:endParaRPr lang="zh-CN" altLang="en-US" sz="3000" dirty="0">
              <a:solidFill>
                <a:schemeClr val="tx1">
                  <a:lumMod val="75000"/>
                  <a:lumOff val="25000"/>
                </a:schemeClr>
              </a:solidFill>
              <a:latin typeface="+mn-ea"/>
              <a:cs typeface="+mn-ea"/>
            </a:endParaRPr>
          </a:p>
          <a:p>
            <a:pPr>
              <a:lnSpc>
                <a:spcPct val="190000"/>
              </a:lnSpc>
            </a:pPr>
            <a:r>
              <a:rPr lang="zh-CN" altLang="en-US" sz="3000" dirty="0">
                <a:solidFill>
                  <a:schemeClr val="tx1">
                    <a:lumMod val="75000"/>
                    <a:lumOff val="25000"/>
                  </a:schemeClr>
                </a:solidFill>
                <a:latin typeface="+mn-ea"/>
                <a:cs typeface="+mn-ea"/>
                <a:sym typeface="+mn-ea"/>
              </a:rPr>
              <a:t>股份回购，低位控筹好方向</a:t>
            </a:r>
            <a:endParaRPr lang="zh-CN" altLang="en-US" sz="3000" dirty="0">
              <a:solidFill>
                <a:schemeClr val="tx1">
                  <a:lumMod val="75000"/>
                  <a:lumOff val="25000"/>
                </a:schemeClr>
              </a:solidFill>
              <a:latin typeface="+mn-ea"/>
              <a:cs typeface="+mn-ea"/>
              <a:sym typeface="+mn-ea"/>
            </a:endParaRPr>
          </a:p>
          <a:p>
            <a:pPr>
              <a:lnSpc>
                <a:spcPct val="190000"/>
              </a:lnSpc>
            </a:pPr>
            <a:r>
              <a:rPr lang="zh-CN" altLang="en-US" sz="3000" dirty="0">
                <a:solidFill>
                  <a:schemeClr val="tx1">
                    <a:lumMod val="75000"/>
                    <a:lumOff val="25000"/>
                  </a:schemeClr>
                </a:solidFill>
                <a:latin typeface="+mn-ea"/>
                <a:cs typeface="+mn-ea"/>
                <a:sym typeface="+mn-ea"/>
              </a:rPr>
              <a:t>产销两旺，产多卖好</a:t>
            </a:r>
            <a:endParaRPr lang="zh-CN" altLang="en-US" sz="3000" dirty="0">
              <a:solidFill>
                <a:schemeClr val="tx1">
                  <a:lumMod val="75000"/>
                  <a:lumOff val="25000"/>
                </a:schemeClr>
              </a:solidFill>
              <a:latin typeface="+mn-ea"/>
              <a:cs typeface="+mn-ea"/>
            </a:endParaRPr>
          </a:p>
          <a:p>
            <a:pPr>
              <a:lnSpc>
                <a:spcPct val="190000"/>
              </a:lnSpc>
            </a:pPr>
            <a:r>
              <a:rPr lang="zh-CN" altLang="en-US" sz="3000" dirty="0">
                <a:solidFill>
                  <a:schemeClr val="tx1">
                    <a:lumMod val="75000"/>
                    <a:lumOff val="25000"/>
                  </a:schemeClr>
                </a:solidFill>
                <a:latin typeface="+mn-ea"/>
                <a:cs typeface="+mn-ea"/>
                <a:sym typeface="+mn-ea"/>
              </a:rPr>
              <a:t>总</a:t>
            </a:r>
            <a:r>
              <a:rPr lang="en-US" altLang="zh-CN" sz="3000" dirty="0">
                <a:solidFill>
                  <a:schemeClr val="tx1">
                    <a:lumMod val="75000"/>
                    <a:lumOff val="25000"/>
                  </a:schemeClr>
                </a:solidFill>
                <a:latin typeface="+mn-ea"/>
                <a:cs typeface="+mn-ea"/>
                <a:sym typeface="+mn-ea"/>
              </a:rPr>
              <a:t>  </a:t>
            </a:r>
            <a:r>
              <a:rPr lang="zh-CN" altLang="en-US" sz="3000" dirty="0">
                <a:solidFill>
                  <a:schemeClr val="tx1">
                    <a:lumMod val="75000"/>
                    <a:lumOff val="25000"/>
                  </a:schemeClr>
                </a:solidFill>
                <a:latin typeface="+mn-ea"/>
                <a:cs typeface="+mn-ea"/>
                <a:sym typeface="+mn-ea"/>
              </a:rPr>
              <a:t>结</a:t>
            </a:r>
            <a:endParaRPr lang="zh-CN" altLang="en-US" sz="3000" b="1">
              <a:solidFill>
                <a:schemeClr val="tx1">
                  <a:lumMod val="75000"/>
                  <a:lumOff val="25000"/>
                </a:schemeClr>
              </a:solidFill>
              <a:latin typeface="思源黑体" panose="020B0500000000000000" charset="-122"/>
              <a:ea typeface="思源黑体" panose="020B0500000000000000" charset="-122"/>
              <a:cs typeface="+mn-ea"/>
            </a:endParaRPr>
          </a:p>
        </p:txBody>
      </p:sp>
      <p:sp>
        <p:nvSpPr>
          <p:cNvPr id="3" name="文本框 2"/>
          <p:cNvSpPr txBox="1"/>
          <p:nvPr/>
        </p:nvSpPr>
        <p:spPr>
          <a:xfrm>
            <a:off x="5137785" y="1626553"/>
            <a:ext cx="955040" cy="5427345"/>
          </a:xfrm>
          <a:prstGeom prst="rect">
            <a:avLst/>
          </a:prstGeom>
          <a:noFill/>
        </p:spPr>
        <p:txBody>
          <a:bodyPr wrap="square" rtlCol="0">
            <a:spAutoFit/>
          </a:bodyPr>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04/</a:t>
            </a:r>
            <a:endParaRPr lang="zh-CN" altLang="en-US"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4"/>
          </p:nvPr>
        </p:nvSpPr>
        <p:spPr/>
        <p:txBody>
          <a:bodyPr/>
          <a:lstStyle/>
          <a:p>
            <a:r>
              <a:rPr lang="zh-CN" altLang="en-US" dirty="0"/>
              <a:t>股权激励，业绩好预期</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刺激业绩增长预期</a:t>
            </a:r>
            <a:endParaRPr lang="zh-CN" altLang="en-US" dirty="0"/>
          </a:p>
        </p:txBody>
      </p:sp>
      <p:sp>
        <p:nvSpPr>
          <p:cNvPr id="3" name="文本占位符 2"/>
          <p:cNvSpPr>
            <a:spLocks noGrp="1"/>
          </p:cNvSpPr>
          <p:nvPr>
            <p:ph type="body" sz="quarter" idx="11"/>
          </p:nvPr>
        </p:nvSpPr>
        <p:spPr>
          <a:xfrm>
            <a:off x="1076325" y="5901849"/>
            <a:ext cx="10039350" cy="523897"/>
          </a:xfrm>
        </p:spPr>
        <p:txBody>
          <a:bodyPr>
            <a:normAutofit/>
          </a:bodyPr>
          <a:lstStyle/>
          <a:p>
            <a:pPr algn="just"/>
            <a:r>
              <a:rPr lang="zh-CN" altLang="en-US" b="1" dirty="0">
                <a:solidFill>
                  <a:srgbClr val="C00000"/>
                </a:solidFill>
              </a:rPr>
              <a:t>“大气的企业，卖力的员工→业绩增长”，股权激励存在常态化挖掘超额收益机会</a:t>
            </a:r>
            <a:endParaRPr lang="zh-CN" altLang="en-US" b="1" dirty="0">
              <a:solidFill>
                <a:srgbClr val="C00000"/>
              </a:solidFill>
            </a:endParaRPr>
          </a:p>
        </p:txBody>
      </p:sp>
      <p:pic>
        <p:nvPicPr>
          <p:cNvPr id="6" name="图片占位符 5"/>
          <p:cNvPicPr>
            <a:picLocks noGrp="1" noChangeAspect="1"/>
          </p:cNvPicPr>
          <p:nvPr>
            <p:ph type="pic" sz="quarter" idx="12"/>
          </p:nvPr>
        </p:nvPicPr>
        <p:blipFill rotWithShape="1">
          <a:blip r:embed="rId1"/>
          <a:srcRect l="29" r="6317"/>
          <a:stretch>
            <a:fillRect/>
          </a:stretch>
        </p:blipFill>
        <p:spPr>
          <a:xfrm>
            <a:off x="1483048" y="2059279"/>
            <a:ext cx="5782991" cy="3392334"/>
          </a:xfrm>
        </p:spPr>
      </p:pic>
      <p:sp>
        <p:nvSpPr>
          <p:cNvPr id="7" name="文本框 6"/>
          <p:cNvSpPr txBox="1"/>
          <p:nvPr/>
        </p:nvSpPr>
        <p:spPr>
          <a:xfrm>
            <a:off x="1845187" y="1034266"/>
            <a:ext cx="8501626" cy="728533"/>
          </a:xfrm>
          <a:prstGeom prst="rect">
            <a:avLst/>
          </a:prstGeom>
          <a:noFill/>
        </p:spPr>
        <p:txBody>
          <a:bodyPr wrap="square" rtlCol="0">
            <a:spAutoFit/>
          </a:bodyPr>
          <a:lstStyle/>
          <a:p>
            <a:pPr algn="just">
              <a:lnSpc>
                <a:spcPct val="120000"/>
              </a:lnSpc>
            </a:pPr>
            <a:r>
              <a:rPr lang="zh-CN" altLang="en-US" dirty="0">
                <a:solidFill>
                  <a:srgbClr val="FF0000"/>
                </a:solidFill>
              </a:rPr>
              <a:t>股权激励：</a:t>
            </a:r>
            <a:r>
              <a:rPr lang="zh-CN" altLang="en-US" dirty="0"/>
              <a:t>企业通过发放股权，一方面是激励高管或核心优秀员工，增强发展信心的长期激励机制，另一方面是绑定公司与员工利益，减少高薪高福利支出的手段。</a:t>
            </a:r>
            <a:endParaRPr lang="zh-CN" altLang="en-US" sz="1600" dirty="0"/>
          </a:p>
        </p:txBody>
      </p:sp>
      <p:sp>
        <p:nvSpPr>
          <p:cNvPr id="8" name="文本框 7"/>
          <p:cNvSpPr txBox="1"/>
          <p:nvPr/>
        </p:nvSpPr>
        <p:spPr>
          <a:xfrm>
            <a:off x="8076043" y="3125562"/>
            <a:ext cx="2270770" cy="1259768"/>
          </a:xfrm>
          <a:prstGeom prst="rect">
            <a:avLst/>
          </a:prstGeom>
          <a:noFill/>
        </p:spPr>
        <p:txBody>
          <a:bodyPr wrap="square" rtlCol="0">
            <a:spAutoFit/>
          </a:bodyPr>
          <a:lstStyle/>
          <a:p>
            <a:pPr algn="l" fontAlgn="auto">
              <a:lnSpc>
                <a:spcPct val="130000"/>
              </a:lnSpc>
            </a:pPr>
            <a:r>
              <a:rPr lang="zh-CN" altLang="en-US" sz="20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激励预案发布一个月后，股价有显著的超额收益提升。</a:t>
            </a:r>
            <a:endParaRPr lang="zh-CN" altLang="en-US" sz="20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9" name="箭头: 下 8"/>
          <p:cNvSpPr/>
          <p:nvPr/>
        </p:nvSpPr>
        <p:spPr>
          <a:xfrm rot="5400000">
            <a:off x="7520812" y="3452156"/>
            <a:ext cx="300457" cy="60658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提前埋伏业绩超预期</a:t>
            </a:r>
            <a:endParaRPr lang="zh-CN" altLang="en-US" dirty="0"/>
          </a:p>
        </p:txBody>
      </p:sp>
      <p:sp>
        <p:nvSpPr>
          <p:cNvPr id="3" name="文本占位符 2"/>
          <p:cNvSpPr>
            <a:spLocks noGrp="1"/>
          </p:cNvSpPr>
          <p:nvPr>
            <p:ph type="body" sz="quarter" idx="11"/>
          </p:nvPr>
        </p:nvSpPr>
        <p:spPr>
          <a:xfrm>
            <a:off x="1342390" y="5601129"/>
            <a:ext cx="9326880" cy="755221"/>
          </a:xfrm>
        </p:spPr>
        <p:txBody>
          <a:bodyPr>
            <a:normAutofit/>
          </a:bodyPr>
          <a:lstStyle/>
          <a:p>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增速靠前</a:t>
            </a:r>
            <a:r>
              <a:rPr b="1" dirty="0">
                <a:solidFill>
                  <a:srgbClr val="C00000"/>
                </a:solidFill>
                <a:latin typeface="思源黑体 CN Bold" panose="020B0800000000000000" charset="-122"/>
                <a:ea typeface="思源黑体 CN Bold" panose="020B0800000000000000" charset="-122"/>
                <a:cs typeface="思源黑体 CN Bold" panose="020B0800000000000000" charset="-122"/>
              </a:rPr>
              <a:t>+上升回档（注意有资金配合）</a:t>
            </a:r>
            <a:endParaRPr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7" name="文本占位符 2"/>
          <p:cNvSpPr txBox="1"/>
          <p:nvPr/>
        </p:nvSpPr>
        <p:spPr>
          <a:xfrm>
            <a:off x="7069340" y="2833588"/>
            <a:ext cx="4355898" cy="3024853"/>
          </a:xfrm>
          <a:prstGeom prst="rect">
            <a:avLst/>
          </a:prstGeom>
        </p:spPr>
        <p:txBody>
          <a:bodyPr/>
          <a:lstStyle>
            <a:lvl1pPr marL="0" indent="0" algn="just"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300"/>
              </a:spcBef>
              <a:buFont typeface="+mj-lt"/>
              <a:buAutoNum type="arabicPeriod"/>
            </a:pPr>
            <a:r>
              <a:rPr lang="en-US" altLang="zh-CN" sz="1600" dirty="0"/>
              <a:t>3</a:t>
            </a:r>
            <a:r>
              <a:rPr lang="zh-CN" altLang="en-US" sz="1600" dirty="0"/>
              <a:t>个节点：</a:t>
            </a:r>
            <a:r>
              <a:rPr lang="zh-CN" altLang="en-US" sz="1600" b="1" dirty="0">
                <a:solidFill>
                  <a:srgbClr val="B34500"/>
                </a:solidFill>
              </a:rPr>
              <a:t>预案、实施、</a:t>
            </a:r>
            <a:r>
              <a:rPr lang="zh-CN" altLang="en-US" sz="1600" dirty="0"/>
              <a:t>完成；</a:t>
            </a:r>
            <a:endParaRPr lang="zh-CN" altLang="en-US" sz="1600" dirty="0"/>
          </a:p>
          <a:p>
            <a:pPr marL="342900" indent="-342900">
              <a:spcBef>
                <a:spcPts val="300"/>
              </a:spcBef>
              <a:buFont typeface="+mj-lt"/>
              <a:buAutoNum type="arabicPeriod"/>
            </a:pPr>
            <a:r>
              <a:rPr lang="zh-CN" altLang="en-US" sz="1600" dirty="0"/>
              <a:t>预案到实施的时间间隔越短，说明管理层业绩目标越明确，目标统一，完成业绩可能性越大；</a:t>
            </a:r>
            <a:endParaRPr lang="en-US" altLang="zh-CN" sz="1600" dirty="0"/>
          </a:p>
          <a:p>
            <a:pPr marL="342900" indent="-342900">
              <a:spcBef>
                <a:spcPts val="300"/>
              </a:spcBef>
              <a:buFont typeface="+mj-lt"/>
              <a:buAutoNum type="arabicPeriod"/>
            </a:pPr>
            <a:r>
              <a:rPr lang="zh-CN" altLang="en-US" sz="1600" b="1" dirty="0">
                <a:solidFill>
                  <a:srgbClr val="B34500"/>
                </a:solidFill>
              </a:rPr>
              <a:t>考核目标增速</a:t>
            </a:r>
            <a:r>
              <a:rPr lang="zh-CN" altLang="en-US" sz="1600" dirty="0"/>
              <a:t>：对营收、净利润增速，</a:t>
            </a:r>
            <a:r>
              <a:rPr lang="en-US" altLang="zh-CN" sz="1600" dirty="0"/>
              <a:t>ROE</a:t>
            </a:r>
            <a:r>
              <a:rPr lang="zh-CN" altLang="en-US" sz="1600" dirty="0"/>
              <a:t>等盈利目标的要求，目标增速越高，实行难度越大，业绩预期越大。</a:t>
            </a:r>
            <a:endParaRPr lang="zh-CN" altLang="en-US" sz="1600" dirty="0"/>
          </a:p>
        </p:txBody>
      </p:sp>
      <p:pic>
        <p:nvPicPr>
          <p:cNvPr id="8" name="图片 7"/>
          <p:cNvPicPr>
            <a:picLocks noChangeAspect="1"/>
          </p:cNvPicPr>
          <p:nvPr/>
        </p:nvPicPr>
        <p:blipFill>
          <a:blip r:embed="rId1"/>
          <a:stretch>
            <a:fillRect/>
          </a:stretch>
        </p:blipFill>
        <p:spPr>
          <a:xfrm>
            <a:off x="7069340" y="1489329"/>
            <a:ext cx="4443012" cy="1134955"/>
          </a:xfrm>
          <a:prstGeom prst="rect">
            <a:avLst/>
          </a:prstGeom>
          <a:ln>
            <a:solidFill>
              <a:srgbClr val="074D93">
                <a:lumMod val="60000"/>
                <a:lumOff val="40000"/>
              </a:srgbClr>
            </a:solidFill>
          </a:ln>
        </p:spPr>
      </p:pic>
      <p:pic>
        <p:nvPicPr>
          <p:cNvPr id="5" name="图片 4"/>
          <p:cNvPicPr>
            <a:picLocks noChangeAspect="1"/>
          </p:cNvPicPr>
          <p:nvPr>
            <p:custDataLst>
              <p:tags r:id="rId2"/>
            </p:custDataLst>
          </p:nvPr>
        </p:nvPicPr>
        <p:blipFill>
          <a:blip r:embed="rId3"/>
          <a:stretch>
            <a:fillRect/>
          </a:stretch>
        </p:blipFill>
        <p:spPr>
          <a:xfrm>
            <a:off x="281940" y="1052830"/>
            <a:ext cx="6463030" cy="4276725"/>
          </a:xfrm>
          <a:prstGeom prst="rect">
            <a:avLst/>
          </a:prstGeom>
          <a:ln>
            <a:solidFill>
              <a:schemeClr val="accent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4"/>
          </p:nvPr>
        </p:nvSpPr>
        <p:spPr>
          <a:xfrm>
            <a:off x="2432400" y="2795587"/>
            <a:ext cx="7327200" cy="1266825"/>
          </a:xfrm>
        </p:spPr>
        <p:txBody>
          <a:bodyPr/>
          <a:lstStyle/>
          <a:p>
            <a:r>
              <a:rPr lang="zh-CN" altLang="en-US" dirty="0"/>
              <a:t>股份回购</a:t>
            </a:r>
            <a:endParaRPr lang="en-US" altLang="zh-CN" dirty="0"/>
          </a:p>
          <a:p>
            <a:r>
              <a:rPr lang="zh-CN" altLang="en-US" dirty="0"/>
              <a:t>低位控筹好方向</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股份回购的作用</a:t>
            </a:r>
            <a:endParaRPr lang="zh-CN" altLang="en-US" dirty="0"/>
          </a:p>
        </p:txBody>
      </p:sp>
      <p:sp>
        <p:nvSpPr>
          <p:cNvPr id="5" name="文本框 2"/>
          <p:cNvSpPr txBox="1"/>
          <p:nvPr/>
        </p:nvSpPr>
        <p:spPr>
          <a:xfrm>
            <a:off x="5347017" y="1094071"/>
            <a:ext cx="6078221" cy="1346394"/>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30000"/>
              </a:lnSpc>
            </a:pPr>
            <a:r>
              <a:rPr lang="zh-CN" altLang="en-US" sz="1600" dirty="0">
                <a:solidFill>
                  <a:srgbClr val="FF0000"/>
                </a:solidFill>
                <a:latin typeface="Noto Sans S Chinese Medium" panose="020B0600000000000000" charset="-122"/>
                <a:ea typeface="Noto Sans S Chinese Medium" panose="020B0600000000000000" charset="-122"/>
                <a:cs typeface="Noto Sans S Chinese Medium" panose="020B0600000000000000" charset="-122"/>
              </a:rPr>
              <a:t>股票回购：</a:t>
            </a:r>
            <a:r>
              <a:rPr lang="zh-CN" altLang="en-US" sz="1600" dirty="0">
                <a:latin typeface="Noto Sans S Chinese Medium" panose="020B0600000000000000" charset="-122"/>
                <a:ea typeface="Noto Sans S Chinese Medium" panose="020B0600000000000000" charset="-122"/>
                <a:cs typeface="Noto Sans S Chinese Medium" panose="020B0600000000000000" charset="-122"/>
              </a:rPr>
              <a:t>上市公司利用现金等方式，从股票市场上回购本公司发行在外一定数额的股票的行为，这将减少企业流通在外的股票数量，从而达到市值管理、股权激励、稳定股价等积极作用。</a:t>
            </a:r>
            <a:endParaRPr lang="zh-CN" altLang="en-US" sz="1600" dirty="0">
              <a:latin typeface="Noto Sans S Chinese Medium" panose="020B0600000000000000" charset="-122"/>
              <a:ea typeface="Noto Sans S Chinese Medium" panose="020B0600000000000000" charset="-122"/>
              <a:cs typeface="Noto Sans S Chinese Medium" panose="020B0600000000000000" charset="-122"/>
            </a:endParaRPr>
          </a:p>
          <a:p>
            <a:pPr algn="just" fontAlgn="auto">
              <a:lnSpc>
                <a:spcPct val="130000"/>
              </a:lnSpc>
            </a:pPr>
            <a:endParaRPr lang="zh-CN" altLang="en-US" sz="1600" dirty="0">
              <a:latin typeface="Noto Sans S Chinese Medium" panose="020B0600000000000000" charset="-122"/>
              <a:ea typeface="Noto Sans S Chinese Medium" panose="020B0600000000000000" charset="-122"/>
              <a:cs typeface="Noto Sans S Chinese Medium" panose="020B0600000000000000" charset="-122"/>
            </a:endParaRPr>
          </a:p>
        </p:txBody>
      </p:sp>
      <p:grpSp>
        <p:nvGrpSpPr>
          <p:cNvPr id="14" name="组合 13"/>
          <p:cNvGrpSpPr/>
          <p:nvPr/>
        </p:nvGrpSpPr>
        <p:grpSpPr>
          <a:xfrm>
            <a:off x="655372" y="3459584"/>
            <a:ext cx="3768092" cy="2196565"/>
            <a:chOff x="289242" y="3068955"/>
            <a:chExt cx="4541520" cy="2647426"/>
          </a:xfrm>
        </p:grpSpPr>
        <p:pic>
          <p:nvPicPr>
            <p:cNvPr id="7" name="图片 6"/>
            <p:cNvPicPr>
              <a:picLocks noChangeAspect="1"/>
            </p:cNvPicPr>
            <p:nvPr/>
          </p:nvPicPr>
          <p:blipFill>
            <a:blip r:embed="rId1"/>
            <a:stretch>
              <a:fillRect/>
            </a:stretch>
          </p:blipFill>
          <p:spPr>
            <a:xfrm>
              <a:off x="437361" y="3068955"/>
              <a:ext cx="4245283" cy="2160000"/>
            </a:xfrm>
            <a:prstGeom prst="rect">
              <a:avLst/>
            </a:prstGeom>
            <a:ln>
              <a:solidFill>
                <a:srgbClr val="074D93">
                  <a:lumMod val="60000"/>
                  <a:lumOff val="40000"/>
                </a:srgbClr>
              </a:solidFill>
            </a:ln>
          </p:spPr>
        </p:pic>
        <p:sp>
          <p:nvSpPr>
            <p:cNvPr id="8" name="文本框 6"/>
            <p:cNvSpPr txBox="1"/>
            <p:nvPr/>
          </p:nvSpPr>
          <p:spPr>
            <a:xfrm>
              <a:off x="289242" y="5345430"/>
              <a:ext cx="4541520" cy="370951"/>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思源黑体 CN Medium" panose="020B0600000000000000" charset="-122"/>
                  <a:ea typeface="思源黑体 CN Medium" panose="020B0600000000000000" charset="-122"/>
                  <a:cs typeface="思源黑体 CN Medium" panose="020B0600000000000000" charset="-122"/>
                </a:rPr>
                <a:t>标普500与回购规模的走势基本保持一致</a:t>
              </a:r>
              <a:endParaRPr lang="zh-CN" altLang="en-US" sz="1400" dirty="0">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13" name="组合 12"/>
          <p:cNvGrpSpPr/>
          <p:nvPr/>
        </p:nvGrpSpPr>
        <p:grpSpPr>
          <a:xfrm>
            <a:off x="692052" y="1129338"/>
            <a:ext cx="3768092" cy="2087172"/>
            <a:chOff x="441007" y="558165"/>
            <a:chExt cx="4493895" cy="2489200"/>
          </a:xfrm>
        </p:grpSpPr>
        <p:pic>
          <p:nvPicPr>
            <p:cNvPr id="6" name="图片 5"/>
            <p:cNvPicPr>
              <a:picLocks noChangeAspect="1"/>
            </p:cNvPicPr>
            <p:nvPr/>
          </p:nvPicPr>
          <p:blipFill>
            <a:blip r:embed="rId2"/>
            <a:stretch>
              <a:fillRect/>
            </a:stretch>
          </p:blipFill>
          <p:spPr>
            <a:xfrm>
              <a:off x="558917" y="558165"/>
              <a:ext cx="4258075" cy="2160000"/>
            </a:xfrm>
            <a:prstGeom prst="rect">
              <a:avLst/>
            </a:prstGeom>
            <a:ln>
              <a:solidFill>
                <a:srgbClr val="074D93">
                  <a:lumMod val="60000"/>
                  <a:lumOff val="40000"/>
                </a:srgbClr>
              </a:solidFill>
            </a:ln>
          </p:spPr>
        </p:pic>
        <p:sp>
          <p:nvSpPr>
            <p:cNvPr id="9" name="文本框 7"/>
            <p:cNvSpPr txBox="1"/>
            <p:nvPr/>
          </p:nvSpPr>
          <p:spPr>
            <a:xfrm>
              <a:off x="441007" y="2740660"/>
              <a:ext cx="4493895" cy="30670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思源黑体 CN Medium" panose="020B0600000000000000" charset="-122"/>
                  <a:ea typeface="思源黑体 CN Medium" panose="020B0600000000000000" charset="-122"/>
                </a:rPr>
                <a:t>过去十年美国上市公司股票回购金额大幅飙升</a:t>
              </a:r>
              <a:endParaRPr lang="zh-CN" altLang="en-US" sz="1400" dirty="0">
                <a:latin typeface="思源黑体 CN Medium" panose="020B0600000000000000" charset="-122"/>
                <a:ea typeface="思源黑体 CN Medium" panose="020B0600000000000000" charset="-122"/>
              </a:endParaRPr>
            </a:p>
          </p:txBody>
        </p:sp>
      </p:grpSp>
      <p:sp>
        <p:nvSpPr>
          <p:cNvPr id="10" name="文本框 8"/>
          <p:cNvSpPr txBox="1"/>
          <p:nvPr/>
        </p:nvSpPr>
        <p:spPr>
          <a:xfrm>
            <a:off x="4606172" y="2481167"/>
            <a:ext cx="281005" cy="163068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30000"/>
              </a:lnSpc>
            </a:pPr>
            <a:r>
              <a:rPr lang="zh-CN" altLang="en-US" sz="1100" dirty="0">
                <a:solidFill>
                  <a:schemeClr val="bg1">
                    <a:lumMod val="75000"/>
                  </a:schemeClr>
                </a:solidFill>
                <a:latin typeface="思源黑体 CN Bold" panose="020B0800000000000000" charset="-122"/>
                <a:ea typeface="思源黑体 CN Bold" panose="020B0800000000000000" charset="-122"/>
                <a:cs typeface="思源黑体 CN Bold" panose="020B0800000000000000" charset="-122"/>
              </a:rPr>
              <a:t>资料来源</a:t>
            </a:r>
            <a:endParaRPr lang="zh-CN" altLang="en-US" sz="1100" dirty="0">
              <a:solidFill>
                <a:schemeClr val="bg1">
                  <a:lumMod val="75000"/>
                </a:schemeClr>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ct val="130000"/>
              </a:lnSpc>
            </a:pPr>
            <a:r>
              <a:rPr lang="zh-CN" altLang="en-US" sz="1100" dirty="0">
                <a:solidFill>
                  <a:schemeClr val="bg1">
                    <a:lumMod val="75000"/>
                  </a:schemeClr>
                </a:solidFill>
                <a:latin typeface="思源黑体 CN Bold" panose="020B0800000000000000" charset="-122"/>
                <a:ea typeface="思源黑体 CN Bold" panose="020B0800000000000000" charset="-122"/>
                <a:cs typeface="思源黑体 CN Bold" panose="020B0800000000000000" charset="-122"/>
              </a:rPr>
              <a:t>：聚源</a:t>
            </a:r>
            <a:endParaRPr lang="zh-CN" altLang="en-US" sz="1100" dirty="0">
              <a:solidFill>
                <a:schemeClr val="bg1">
                  <a:lumMod val="75000"/>
                </a:schemeClr>
              </a:solidFill>
              <a:latin typeface="思源黑体 CN Bold" panose="020B0800000000000000" charset="-122"/>
              <a:ea typeface="思源黑体 CN Bold" panose="020B0800000000000000" charset="-122"/>
              <a:cs typeface="思源黑体 CN Bold" panose="020B0800000000000000" charset="-122"/>
            </a:endParaRPr>
          </a:p>
        </p:txBody>
      </p:sp>
      <p:pic>
        <p:nvPicPr>
          <p:cNvPr id="11" name="图片 10"/>
          <p:cNvPicPr>
            <a:picLocks noChangeAspect="1"/>
          </p:cNvPicPr>
          <p:nvPr/>
        </p:nvPicPr>
        <p:blipFill>
          <a:blip r:embed="rId3"/>
          <a:stretch>
            <a:fillRect/>
          </a:stretch>
        </p:blipFill>
        <p:spPr>
          <a:xfrm>
            <a:off x="5480483" y="2261466"/>
            <a:ext cx="5754867" cy="1834182"/>
          </a:xfrm>
          <a:prstGeom prst="rect">
            <a:avLst/>
          </a:prstGeom>
          <a:ln>
            <a:solidFill>
              <a:srgbClr val="074D93">
                <a:lumMod val="60000"/>
                <a:lumOff val="40000"/>
              </a:srgbClr>
            </a:solidFill>
          </a:ln>
        </p:spPr>
      </p:pic>
      <p:sp>
        <p:nvSpPr>
          <p:cNvPr id="12" name="文本框 10"/>
          <p:cNvSpPr txBox="1"/>
          <p:nvPr/>
        </p:nvSpPr>
        <p:spPr>
          <a:xfrm>
            <a:off x="2216715" y="5949433"/>
            <a:ext cx="7758571" cy="42255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30000"/>
              </a:lnSpc>
            </a:pP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参考美股长期投资分析，股票收益率</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股利回购收益</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股票估值</a:t>
            </a:r>
            <a:r>
              <a:rPr lang="en-US" altLang="zh-CN" b="1" dirty="0">
                <a:solidFill>
                  <a:srgbClr val="C00000"/>
                </a:solidFill>
                <a:latin typeface="思源黑体 CN Bold" panose="020B0800000000000000" charset="-122"/>
                <a:ea typeface="思源黑体 CN Bold" panose="020B0800000000000000" charset="-122"/>
                <a:cs typeface="思源黑体 CN Bold" panose="020B0800000000000000" charset="-122"/>
              </a:rPr>
              <a:t>+</a:t>
            </a:r>
            <a:r>
              <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rPr>
              <a:t>企业盈利</a:t>
            </a:r>
            <a:endParaRPr lang="zh-CN" altLang="en-US" b="1" dirty="0">
              <a:solidFill>
                <a:srgbClr val="C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15" name="文本框 14"/>
          <p:cNvSpPr txBox="1"/>
          <p:nvPr/>
        </p:nvSpPr>
        <p:spPr>
          <a:xfrm>
            <a:off x="5574849" y="4294250"/>
            <a:ext cx="5821378" cy="1247008"/>
          </a:xfrm>
          <a:prstGeom prst="rect">
            <a:avLst/>
          </a:prstGeom>
          <a:noFill/>
        </p:spPr>
        <p:txBody>
          <a:bodyPr wrap="square" rtlCol="0">
            <a:spAutoFit/>
          </a:bodyPr>
          <a:lstStyle/>
          <a:p>
            <a:pPr algn="just">
              <a:lnSpc>
                <a:spcPct val="120000"/>
              </a:lnSpc>
            </a:pPr>
            <a:r>
              <a:rPr lang="zh-CN" altLang="en-US" sz="1600" dirty="0"/>
              <a:t>回购为什么会促进股价上涨：</a:t>
            </a:r>
            <a:endParaRPr lang="zh-CN" altLang="en-US" sz="1600" dirty="0"/>
          </a:p>
          <a:p>
            <a:pPr algn="just">
              <a:lnSpc>
                <a:spcPct val="120000"/>
              </a:lnSpc>
            </a:pPr>
            <a:r>
              <a:rPr lang="zh-CN" altLang="en-US" sz="1600" dirty="0"/>
              <a:t>（</a:t>
            </a:r>
            <a:r>
              <a:rPr lang="en-US" altLang="zh-CN" sz="1600" dirty="0"/>
              <a:t>1</a:t>
            </a:r>
            <a:r>
              <a:rPr lang="zh-CN" altLang="en-US" sz="1600" dirty="0"/>
              <a:t>）流通股票减少，市场有</a:t>
            </a:r>
            <a:r>
              <a:rPr lang="zh-CN" altLang="en-US" sz="1600" b="1" dirty="0">
                <a:solidFill>
                  <a:srgbClr val="C00000"/>
                </a:solidFill>
                <a:latin typeface="思源黑体 CN Bold" panose="020B0800000000000000" charset="-122"/>
                <a:ea typeface="思源黑体 CN Bold" panose="020B0800000000000000" charset="-122"/>
              </a:rPr>
              <a:t>增加需求的期望</a:t>
            </a:r>
            <a:r>
              <a:rPr lang="zh-CN" altLang="en-US" sz="1600" dirty="0"/>
              <a:t>；</a:t>
            </a:r>
            <a:endParaRPr lang="zh-CN" altLang="en-US" sz="1600" dirty="0"/>
          </a:p>
          <a:p>
            <a:pPr algn="just">
              <a:lnSpc>
                <a:spcPct val="120000"/>
              </a:lnSpc>
            </a:pPr>
            <a:r>
              <a:rPr lang="zh-CN" altLang="en-US" sz="1600" dirty="0"/>
              <a:t>（</a:t>
            </a:r>
            <a:r>
              <a:rPr lang="en-US" altLang="zh-CN" sz="1600" dirty="0"/>
              <a:t>2</a:t>
            </a:r>
            <a:r>
              <a:rPr lang="zh-CN" altLang="en-US" sz="1600" dirty="0"/>
              <a:t>）通过回购注销，减少股本，</a:t>
            </a:r>
            <a:r>
              <a:rPr lang="zh-CN" altLang="en-US" sz="1600" b="1" dirty="0">
                <a:solidFill>
                  <a:srgbClr val="C00000"/>
                </a:solidFill>
                <a:latin typeface="思源黑体 CN Bold" panose="020B0800000000000000" charset="-122"/>
                <a:ea typeface="思源黑体 CN Bold" panose="020B0800000000000000" charset="-122"/>
              </a:rPr>
              <a:t>提高上市公司等财务指标</a:t>
            </a:r>
            <a:r>
              <a:rPr lang="zh-CN" altLang="en-US" sz="1600" dirty="0"/>
              <a:t>；</a:t>
            </a:r>
            <a:endParaRPr lang="en-US" altLang="zh-CN" sz="1600" dirty="0"/>
          </a:p>
          <a:p>
            <a:pPr algn="just">
              <a:lnSpc>
                <a:spcPct val="120000"/>
              </a:lnSpc>
            </a:pPr>
            <a:r>
              <a:rPr lang="zh-CN" altLang="en-US" sz="1600" dirty="0"/>
              <a:t>（</a:t>
            </a:r>
            <a:r>
              <a:rPr lang="en-US" altLang="zh-CN" sz="1600" dirty="0"/>
              <a:t>3</a:t>
            </a:r>
            <a:r>
              <a:rPr lang="zh-CN" altLang="en-US" sz="1600" dirty="0"/>
              <a:t>）有信心实力的公司才会回购，</a:t>
            </a:r>
            <a:r>
              <a:rPr lang="zh-CN" altLang="en-US" sz="1600" b="1" dirty="0">
                <a:solidFill>
                  <a:srgbClr val="C00000"/>
                </a:solidFill>
                <a:latin typeface="思源黑体 CN Bold" panose="020B0800000000000000" charset="-122"/>
                <a:ea typeface="思源黑体 CN Bold" panose="020B0800000000000000" charset="-122"/>
              </a:rPr>
              <a:t>传递市场信心</a:t>
            </a:r>
            <a:r>
              <a:rPr lang="zh-CN" altLang="en-US" sz="1600" dirty="0"/>
              <a:t>。</a:t>
            </a:r>
            <a:endParaRPr lang="zh-CN" alt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p:cNvSpPr txBox="1"/>
          <p:nvPr/>
        </p:nvSpPr>
        <p:spPr>
          <a:xfrm>
            <a:off x="2327603" y="3817937"/>
            <a:ext cx="3784600" cy="169100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30000"/>
              </a:lnSpc>
            </a:pPr>
            <a:r>
              <a:rPr lang="zh-CN" altLang="en-US" sz="1600">
                <a:latin typeface="思源黑体 CN Medium" panose="020B0600000000000000" charset="-122"/>
                <a:ea typeface="思源黑体 CN Medium" panose="020B0600000000000000" charset="-122"/>
                <a:cs typeface="思源黑体 CN Medium" panose="020B0600000000000000" charset="-122"/>
              </a:rPr>
              <a:t>2012 年起 A 股市场股票回购开始兴起。</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a:p>
            <a:pPr fontAlgn="auto">
              <a:lnSpc>
                <a:spcPct val="130000"/>
              </a:lnSpc>
            </a:pPr>
            <a:r>
              <a:rPr lang="zh-CN" altLang="en-US" sz="1600">
                <a:latin typeface="思源黑体 CN Medium" panose="020B0600000000000000" charset="-122"/>
                <a:ea typeface="思源黑体 CN Medium" panose="020B0600000000000000" charset="-122"/>
                <a:cs typeface="思源黑体 CN Medium" panose="020B0600000000000000" charset="-122"/>
              </a:rPr>
              <a:t>2018 年 10 月《公司法》对股份回购条款进行专项修改后，同年 11 月沪深交易所关于上市公司股份回购的实施细则在短时间内相继出台。市场迎来了回购潮。</a:t>
            </a:r>
            <a:endParaRPr lang="zh-CN" altLang="en-US" sz="1600">
              <a:latin typeface="思源黑体 CN Medium" panose="020B0600000000000000" charset="-122"/>
              <a:ea typeface="思源黑体 CN Medium" panose="020B0600000000000000" charset="-122"/>
              <a:cs typeface="思源黑体 CN Medium" panose="020B0600000000000000" charset="-122"/>
            </a:endParaRPr>
          </a:p>
        </p:txBody>
      </p:sp>
      <p:pic>
        <p:nvPicPr>
          <p:cNvPr id="6" name="图片 5"/>
          <p:cNvPicPr>
            <a:picLocks noChangeAspect="1"/>
          </p:cNvPicPr>
          <p:nvPr/>
        </p:nvPicPr>
        <p:blipFill>
          <a:blip r:embed="rId1"/>
          <a:stretch>
            <a:fillRect/>
          </a:stretch>
        </p:blipFill>
        <p:spPr>
          <a:xfrm>
            <a:off x="6074103" y="1349057"/>
            <a:ext cx="4072234" cy="2124000"/>
          </a:xfrm>
          <a:prstGeom prst="rect">
            <a:avLst/>
          </a:prstGeom>
        </p:spPr>
      </p:pic>
      <p:pic>
        <p:nvPicPr>
          <p:cNvPr id="7" name="图片 6"/>
          <p:cNvPicPr>
            <a:picLocks noChangeAspect="1"/>
          </p:cNvPicPr>
          <p:nvPr/>
        </p:nvPicPr>
        <p:blipFill>
          <a:blip r:embed="rId2"/>
          <a:stretch>
            <a:fillRect/>
          </a:stretch>
        </p:blipFill>
        <p:spPr>
          <a:xfrm>
            <a:off x="2588588" y="1415573"/>
            <a:ext cx="4009401" cy="2124000"/>
          </a:xfrm>
          <a:prstGeom prst="rect">
            <a:avLst/>
          </a:prstGeom>
        </p:spPr>
      </p:pic>
      <p:sp>
        <p:nvSpPr>
          <p:cNvPr id="8" name="文本框 8"/>
          <p:cNvSpPr txBox="1"/>
          <p:nvPr/>
        </p:nvSpPr>
        <p:spPr>
          <a:xfrm>
            <a:off x="6383983" y="3817937"/>
            <a:ext cx="3555365" cy="13709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buClrTx/>
              <a:buSzTx/>
              <a:buFontTx/>
            </a:pPr>
            <a:r>
              <a:rPr lang="zh-CN" altLang="en-US" sz="1600" dirty="0">
                <a:latin typeface="思源黑体 CN Medium" panose="020B0600000000000000" charset="-122"/>
                <a:ea typeface="思源黑体 CN Medium" panose="020B0600000000000000" charset="-122"/>
              </a:rPr>
              <a:t>回购预案的上市公司大概率处于低估值空间，未来有升值的可能性</a:t>
            </a:r>
            <a:endParaRPr lang="zh-CN" altLang="en-US" sz="1600" dirty="0">
              <a:latin typeface="思源黑体 CN Medium" panose="020B0600000000000000" charset="-122"/>
              <a:ea typeface="思源黑体 CN Medium" panose="020B0600000000000000" charset="-122"/>
            </a:endParaRPr>
          </a:p>
          <a:p>
            <a:pPr algn="l">
              <a:lnSpc>
                <a:spcPct val="130000"/>
              </a:lnSpc>
              <a:buClrTx/>
              <a:buSzTx/>
              <a:buFontTx/>
            </a:pPr>
            <a:r>
              <a:rPr lang="zh-CN" altLang="en-US" sz="1600" dirty="0">
                <a:latin typeface="思源黑体 CN Medium" panose="020B0600000000000000" charset="-122"/>
                <a:ea typeface="思源黑体 CN Medium" panose="020B0600000000000000" charset="-122"/>
              </a:rPr>
              <a:t>未来一月、一季度、半年、年度都有明显的收益</a:t>
            </a:r>
            <a:endParaRPr lang="zh-CN" altLang="en-US" sz="1600" dirty="0">
              <a:latin typeface="思源黑体 CN Medium" panose="020B0600000000000000" charset="-122"/>
              <a:ea typeface="思源黑体 CN Medium" panose="020B0600000000000000"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ags/tag11.xml><?xml version="1.0" encoding="utf-8"?>
<p:tagLst xmlns:p="http://schemas.openxmlformats.org/presentationml/2006/main">
  <p:tag name="KSO_WM_UNIT_PLACING_PICTURE_USER_VIEWPORT" val="{&quot;height&quot;:10800,&quot;width&quot;:19200}"/>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4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KSO_WM_UNIT_PLACING_PICTURE_USER_VIEWPORT" val="{&quot;height&quot;:2082,&quot;width&quot;:10544}"/>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wm#"/>
  <p:tag name="KSO_WM_TEMPLATE_CATEGORY" val="custom"/>
  <p:tag name="KSO_WM_TEMPLATE_INDEX" val="20205176"/>
</p:tagLst>
</file>

<file path=ppt/tags/tag55.xml><?xml version="1.0" encoding="utf-8"?>
<p:tagLst xmlns:p="http://schemas.openxmlformats.org/presentationml/2006/main">
  <p:tag name="KSO_WM_BEAUTIFY_FLAG" val="#wm#"/>
  <p:tag name="KSO_WM_TEMPLATE_CATEGORY" val="custom"/>
  <p:tag name="KSO_WM_TEMPLATE_INDEX" val="20205176"/>
</p:tagLst>
</file>

<file path=ppt/tags/tag56.xml><?xml version="1.0" encoding="utf-8"?>
<p:tagLst xmlns:p="http://schemas.openxmlformats.org/presentationml/2006/main">
  <p:tag name="COMMONDATA" val="eyJoZGlkIjoiNmMwZWZiYmY4MDMwMmJhNTMyNTQ2Mzg2YzlkZTMyYjAifQ=="/>
  <p:tag name="KSO_WPP_MARK_KEY" val="257877f6-fe8c-4c47-ab4c-274c99a6a791"/>
</p:tagLst>
</file>

<file path=ppt/tags/tag6.xml><?xml version="1.0" encoding="utf-8"?>
<p:tagLst xmlns:p="http://schemas.openxmlformats.org/presentationml/2006/main">
  <p:tag name="KSO_WM_UNIT_PLACING_PICTURE_USER_VIEWPORT" val="{&quot;height&quot;:10800,&quot;width&quot;:1920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1408</Words>
  <Application>WPS 演示</Application>
  <PresentationFormat>自定义</PresentationFormat>
  <Paragraphs>125</Paragraphs>
  <Slides>21</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21</vt:i4>
      </vt:variant>
    </vt:vector>
  </HeadingPairs>
  <TitlesOfParts>
    <vt:vector size="39" baseType="lpstr">
      <vt:lpstr>Arial</vt:lpstr>
      <vt:lpstr>宋体</vt:lpstr>
      <vt:lpstr>Wingdings</vt:lpstr>
      <vt:lpstr>微软雅黑</vt:lpstr>
      <vt:lpstr>Wingdings</vt:lpstr>
      <vt:lpstr>思源黑体 CN Medium</vt:lpstr>
      <vt:lpstr>思源黑体 CN Normal</vt:lpstr>
      <vt:lpstr>思源黑体 CN Light</vt:lpstr>
      <vt:lpstr>思源黑体 CN Bold</vt:lpstr>
      <vt:lpstr>Noto Sans S Chinese Bold</vt:lpstr>
      <vt:lpstr>思源黑体</vt:lpstr>
      <vt:lpstr>黑体</vt:lpstr>
      <vt:lpstr>Noto Sans S Chinese Medium</vt:lpstr>
      <vt:lpstr>DIN Black</vt:lpstr>
      <vt:lpstr>Arial Unicode MS</vt:lpstr>
      <vt:lpstr>Calibri</vt:lpstr>
      <vt:lpstr>Segoe Print</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Lena</cp:lastModifiedBy>
  <cp:revision>438</cp:revision>
  <dcterms:created xsi:type="dcterms:W3CDTF">2019-06-19T02:08:00Z</dcterms:created>
  <dcterms:modified xsi:type="dcterms:W3CDTF">2023-06-07T09:44:18Z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98B0645011BC43B0BFB9BFC8374894E3</vt:lpwstr>
  </property>
</Properties>
</file>