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handoutMasterIdLst>
    <p:handoutMasterId r:id="rId14"/>
  </p:handoutMasterIdLst>
  <p:sldIdLst>
    <p:sldId id="263" r:id="rId4"/>
    <p:sldId id="271" r:id="rId5"/>
    <p:sldId id="328" r:id="rId6"/>
    <p:sldId id="330" r:id="rId7"/>
    <p:sldId id="325" r:id="rId8"/>
    <p:sldId id="327" r:id="rId9"/>
    <p:sldId id="316" r:id="rId10"/>
    <p:sldId id="293" r:id="rId11"/>
    <p:sldId id="292" r:id="rId12"/>
    <p:sldId id="270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98" y="90"/>
      </p:cViewPr>
      <p:guideLst>
        <p:guide orient="horz" pos="2160"/>
        <p:guide pos="37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37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8" name="图片 7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经传多赢投研总监：杨春虎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:A1120619100003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4" name="图片 3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06.xml"/><Relationship Id="rId17" Type="http://schemas.openxmlformats.org/officeDocument/2006/relationships/image" Target="../media/image6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image" Target="../media/image3.png"/><Relationship Id="rId3" Type="http://schemas.openxmlformats.org/officeDocument/2006/relationships/tags" Target="../tags/tag134.xml"/><Relationship Id="rId2" Type="http://schemas.openxmlformats.org/officeDocument/2006/relationships/image" Target="../media/image1.png"/><Relationship Id="rId1" Type="http://schemas.openxmlformats.org/officeDocument/2006/relationships/tags" Target="../tags/tag13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24.xml"/><Relationship Id="rId12" Type="http://schemas.openxmlformats.org/officeDocument/2006/relationships/image" Target="../media/image7.png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2" Type="http://schemas.openxmlformats.org/officeDocument/2006/relationships/image" Target="../media/image12.png"/><Relationship Id="rId1" Type="http://schemas.openxmlformats.org/officeDocument/2006/relationships/tags" Target="../tags/tag1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1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529715" y="125285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529080" y="117157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0000" spc="8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0000" spc="8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50808" y="4386580"/>
            <a:ext cx="6890385" cy="774065"/>
            <a:chOff x="3942" y="6908"/>
            <a:chExt cx="9742" cy="1219"/>
          </a:xfrm>
        </p:grpSpPr>
        <p:grpSp>
          <p:nvGrpSpPr>
            <p:cNvPr id="6" name="组合 5"/>
            <p:cNvGrpSpPr/>
            <p:nvPr/>
          </p:nvGrpSpPr>
          <p:grpSpPr>
            <a:xfrm>
              <a:off x="3942" y="6908"/>
              <a:ext cx="9742" cy="1219"/>
              <a:chOff x="3088" y="8669"/>
              <a:chExt cx="12606" cy="1450"/>
            </a:xfrm>
          </p:grpSpPr>
          <p:sp>
            <p:nvSpPr>
              <p:cNvPr id="10" name="六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088" y="8669"/>
                <a:ext cx="12606" cy="1449"/>
              </a:xfrm>
              <a:prstGeom prst="hexagon">
                <a:avLst>
                  <a:gd name="adj" fmla="val 41063"/>
                  <a:gd name="vf" fmla="val 115470"/>
                </a:avLst>
              </a:prstGeom>
              <a:solidFill>
                <a:srgbClr val="FFEECB">
                  <a:alpha val="20000"/>
                </a:srgbClr>
              </a:solidFill>
              <a:ln>
                <a:noFill/>
              </a:ln>
              <a:effectLst>
                <a:outerShdw dist="25400" dir="5400000" algn="t" rotWithShape="0">
                  <a:srgbClr val="BB0006">
                    <a:alpha val="10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>
                  <a:sym typeface="+mn-ea"/>
                </a:endParaRPr>
              </a:p>
            </p:txBody>
          </p:sp>
          <p:sp>
            <p:nvSpPr>
              <p:cNvPr id="12" name="六边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324" y="8669"/>
                <a:ext cx="12135" cy="1450"/>
              </a:xfrm>
              <a:prstGeom prst="hexagon">
                <a:avLst>
                  <a:gd name="adj" fmla="val 41063"/>
                  <a:gd name="vf" fmla="val 115470"/>
                </a:avLst>
              </a:prstGeom>
              <a:gradFill>
                <a:gsLst>
                  <a:gs pos="0">
                    <a:srgbClr val="FFD5A6"/>
                  </a:gs>
                  <a:gs pos="54000">
                    <a:srgbClr val="FFEECB"/>
                  </a:gs>
                  <a:gs pos="100000">
                    <a:srgbClr val="FFD5A6"/>
                  </a:gs>
                </a:gsLst>
                <a:lin ang="0" scaled="0"/>
              </a:gradFill>
              <a:ln>
                <a:noFill/>
              </a:ln>
              <a:effectLst>
                <a:innerShdw blurRad="38100" dist="25400" dir="2700000">
                  <a:srgbClr val="A20007">
                    <a:alpha val="7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.</a:t>
                </a:r>
                <a:endParaRPr lang="en-US" alt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729" y="7155"/>
              <a:ext cx="8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每周日至周四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19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30-20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15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火爆开讲</a:t>
              </a:r>
              <a:endParaRPr lang="zh-CN" altLang="en-US" sz="2400">
                <a:solidFill>
                  <a:srgbClr val="EB0B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我司所有工作人员均不允许推荐股票、不允许承诺收益、不允许代客理财、不允许合作分成、不允许私下收款，如您发现有任何违规行为，请立即拨打400-700-3809向我们举报！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0241" y="1294760"/>
            <a:ext cx="756755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权重护盘</a:t>
            </a:r>
            <a:endParaRPr lang="en-US" altLang="zh-CN" sz="72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上证</a:t>
            </a:r>
            <a:r>
              <a:rPr lang="zh-CN" altLang="en-US" sz="72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背离金叉</a:t>
            </a:r>
            <a:endParaRPr lang="en-US" altLang="zh-CN" sz="72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0324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60959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56514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74624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杨春虎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603240" y="4485648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sym typeface="+mn-ea"/>
                </a:rPr>
                <a:t>A1120619100003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81621" y="3982720"/>
            <a:ext cx="2316374" cy="381327"/>
            <a:chOff x="10918" y="5734"/>
            <a:chExt cx="4072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700" y="5745"/>
              <a:ext cx="2290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2023.6.8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pic>
        <p:nvPicPr>
          <p:cNvPr id="25" name="图片 24" descr="图层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4920" y="776605"/>
            <a:ext cx="3730625" cy="467423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8309" y="0"/>
            <a:ext cx="663475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日</a:t>
            </a: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线背离金叉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1235" y="5964307"/>
            <a:ext cx="988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日线背离金叉，注意辅助线压力，</a:t>
            </a:r>
            <a:r>
              <a:rPr lang="en-US" altLang="zh-CN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3200</a:t>
            </a:r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市场护盘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消息，金融，护盘不等于机会，等待护盘后的周线与海洋状态水底金叉的机会</a:t>
            </a:r>
            <a:endParaRPr lang="en-US" altLang="zh-CN" sz="1600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5451" y="768350"/>
            <a:ext cx="9581095" cy="51897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小</a:t>
            </a:r>
            <a:r>
              <a:rPr lang="zh-CN" altLang="en-US" sz="4400" noProof="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盘调整，选股等待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0598" y="5834260"/>
            <a:ext cx="988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乾坤看盘修整阶段，大盘分析灰色区域，风险大于机会</a:t>
            </a:r>
            <a:endParaRPr lang="en-US" altLang="zh-CN" sz="1600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控制</a:t>
            </a:r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仓位，等待下一个金叉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0142" y="769441"/>
            <a:ext cx="9350435" cy="5064819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科技死叉，重点选股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5402" y="5858093"/>
            <a:ext cx="935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电子制造，软件信息，计算机设备，通信，光学光电子，传媒等全面死叉，等待下一个金叉</a:t>
            </a:r>
            <a:endParaRPr lang="en-US" altLang="zh-CN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时机与节奏：周线金叉，日线空间大，等待日线的金叉</a:t>
            </a:r>
            <a:endParaRPr lang="en-US" altLang="zh-CN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选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股节奏：高估老龙头的控盘回档，新龙头的低估启动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0599" y="768350"/>
            <a:ext cx="9396448" cy="5089743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海洋测高低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1195" y="6165251"/>
            <a:ext cx="82296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资金流入</a:t>
            </a:r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+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控盘增加</a:t>
            </a:r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+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海洋非高位</a:t>
            </a:r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=</a:t>
            </a:r>
            <a:r>
              <a:rPr lang="zh-CN" altLang="en-US" sz="16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还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未到顶部</a:t>
            </a:r>
            <a:endParaRPr lang="zh-CN" altLang="en-US" sz="16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3310" y="768350"/>
            <a:ext cx="9963509" cy="5396901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高估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+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龙头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981195" y="6165251"/>
            <a:ext cx="82296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高估疯炒</a:t>
            </a:r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+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控盘增加</a:t>
            </a:r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+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资金全红</a:t>
            </a:r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+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市场龙头</a:t>
            </a:r>
            <a:endParaRPr lang="zh-CN" altLang="en-US" sz="16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89" y="787828"/>
            <a:ext cx="9927551" cy="537742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PP_MARK_KEY" val="34a5c737-2527-451b-a6cc-313a70f4ce21"/>
  <p:tag name="COMMONDATA" val="eyJoZGlkIjoiYmY4N2MwZTRlYmM3OTllMmExYTkwY2Q4OTk5NDcwMG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WPS 演示</Application>
  <PresentationFormat>宽屏</PresentationFormat>
  <Paragraphs>57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Normal</vt:lpstr>
      <vt:lpstr>Noto Sans S Chinese Medium</vt:lpstr>
      <vt:lpstr>Noto Sans S Chinese Black</vt:lpstr>
      <vt:lpstr>思源黑体 CN Medium</vt:lpstr>
      <vt:lpstr>思源黑体 CN Bold</vt:lpstr>
      <vt:lpstr>思源黑体 CN Regular</vt:lpstr>
      <vt:lpstr>思源黑体</vt:lpstr>
      <vt:lpstr>黑体</vt:lpstr>
      <vt:lpstr>Noto Sans S Chinese Regular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武</cp:lastModifiedBy>
  <cp:revision>527</cp:revision>
  <dcterms:created xsi:type="dcterms:W3CDTF">2019-06-19T02:08:00Z</dcterms:created>
  <dcterms:modified xsi:type="dcterms:W3CDTF">2023-06-08T08:11:23Z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E65A6D196A734666960EBD2FDF676C87_13</vt:lpwstr>
  </property>
</Properties>
</file>