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28" r:id="rId3"/>
    <p:sldId id="410" r:id="rId4"/>
    <p:sldId id="560" r:id="rId5"/>
    <p:sldId id="561" r:id="rId6"/>
    <p:sldId id="562" r:id="rId7"/>
    <p:sldId id="563" r:id="rId8"/>
    <p:sldId id="564" r:id="rId9"/>
    <p:sldId id="567" r:id="rId10"/>
    <p:sldId id="570" r:id="rId11"/>
    <p:sldId id="571" r:id="rId12"/>
    <p:sldId id="572" r:id="rId13"/>
    <p:sldId id="573" r:id="rId14"/>
    <p:sldId id="575" r:id="rId15"/>
    <p:sldId id="576" r:id="rId16"/>
    <p:sldId id="509" r:id="rId17"/>
    <p:sldId id="579" r:id="rId18"/>
    <p:sldId id="272" r:id="rId19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pos="3771" userDrawn="1">
          <p15:clr>
            <a:srgbClr val="A4A3A4"/>
          </p15:clr>
        </p15:guide>
        <p15:guide id="3" pos="48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45"/>
        <p:guide pos="3771"/>
        <p:guide pos="48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6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-6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 dirty="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2432400" y="3009900"/>
            <a:ext cx="7327200" cy="126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5400" kern="12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请输入节标题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 dirty="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2432400" y="3009900"/>
            <a:ext cx="7327200" cy="126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54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请输入节标题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 dirty="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2432400" y="3009900"/>
            <a:ext cx="7327200" cy="126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54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请输入节标题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 dirty="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2432400" y="3009900"/>
            <a:ext cx="7327200" cy="126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54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请输入节标题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经传多赢投资顾问：罗雪奎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608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4200" kern="1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经传多赢投资顾问：罗雪奎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7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93801" y="1858493"/>
            <a:ext cx="5567262" cy="313158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8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0939" y="1858493"/>
            <a:ext cx="5584028" cy="314101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72721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5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罗雪奎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执业编号:A1120616080001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40.xml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50.xml"/><Relationship Id="rId2" Type="http://schemas.openxmlformats.org/officeDocument/2006/relationships/image" Target="../media/image24.png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1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image" Target="../media/image14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ym typeface="+mn-lt"/>
              </a:rPr>
              <a:t>券商金股</a:t>
            </a:r>
            <a:endParaRPr lang="zh-CN" altLang="en-US" dirty="0">
              <a:sym typeface="+mn-lt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571625" y="5621527"/>
            <a:ext cx="9048750" cy="1012991"/>
          </a:xfrm>
        </p:spPr>
        <p:txBody>
          <a:bodyPr/>
          <a:lstStyle/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对券商推荐结果进行测评，挑选高收益率、高胜率的游资机构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6755" y="1352800"/>
            <a:ext cx="2858490" cy="40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模块介绍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7982712" y="1738539"/>
            <a:ext cx="3322638" cy="2425002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rgbClr val="FF0000"/>
                </a:solidFill>
              </a:rPr>
              <a:t>高收益率</a:t>
            </a:r>
            <a:r>
              <a:rPr lang="zh-CN" altLang="en-US" sz="1800" dirty="0"/>
              <a:t>：研报发出后，</a:t>
            </a:r>
            <a:r>
              <a:rPr lang="en-US" altLang="zh-CN" sz="1800" dirty="0"/>
              <a:t>1,3,5</a:t>
            </a:r>
            <a:r>
              <a:rPr lang="zh-CN" altLang="en-US" sz="1800" dirty="0"/>
              <a:t>日收益率较高的券商；</a:t>
            </a:r>
            <a:endParaRPr lang="en-US" altLang="zh-CN" sz="1800" dirty="0"/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rgbClr val="FF0000"/>
                </a:solidFill>
              </a:rPr>
              <a:t>高胜率</a:t>
            </a:r>
            <a:r>
              <a:rPr lang="zh-CN" altLang="en-US" sz="1800" dirty="0"/>
              <a:t>：发布较多研报数，还有较高成功率</a:t>
            </a:r>
            <a:r>
              <a:rPr lang="en-US" altLang="zh-CN" sz="1100" dirty="0"/>
              <a:t>(</a:t>
            </a:r>
            <a:r>
              <a:rPr lang="zh-CN" altLang="en-US" sz="1100" dirty="0"/>
              <a:t>阶段上涨）</a:t>
            </a:r>
            <a:r>
              <a:rPr lang="zh-CN" altLang="en-US" sz="1800" dirty="0"/>
              <a:t>的券商。</a:t>
            </a:r>
            <a:endParaRPr lang="en-US" altLang="zh-CN" sz="1800" dirty="0"/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endParaRPr lang="en-US" altLang="zh-CN" sz="1800" dirty="0"/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endParaRPr lang="zh-CN" altLang="en-US" sz="1800" dirty="0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>
          <a:xfrm>
            <a:off x="766763" y="1538484"/>
            <a:ext cx="7005637" cy="3924822"/>
          </a:xfrm>
        </p:spPr>
      </p:pic>
      <p:sp>
        <p:nvSpPr>
          <p:cNvPr id="16" name="文本框 15"/>
          <p:cNvSpPr txBox="1"/>
          <p:nvPr/>
        </p:nvSpPr>
        <p:spPr>
          <a:xfrm>
            <a:off x="7982712" y="1338429"/>
            <a:ext cx="2193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B34500"/>
                </a:solidFill>
              </a:rPr>
              <a:t>-</a:t>
            </a:r>
            <a:r>
              <a:rPr lang="zh-CN" altLang="en-US" sz="2000" b="1" dirty="0">
                <a:solidFill>
                  <a:srgbClr val="B34500"/>
                </a:solidFill>
              </a:rPr>
              <a:t>表头勾选</a:t>
            </a:r>
            <a:r>
              <a:rPr lang="en-US" altLang="zh-CN" sz="2000" b="1" dirty="0">
                <a:solidFill>
                  <a:srgbClr val="B34500"/>
                </a:solidFill>
              </a:rPr>
              <a:t>-</a:t>
            </a:r>
            <a:endParaRPr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7982712" y="4023293"/>
            <a:ext cx="3000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B34500"/>
                </a:solidFill>
              </a:rPr>
              <a:t>-</a:t>
            </a:r>
            <a:r>
              <a:rPr lang="zh-CN" altLang="en-US" sz="2000" b="1" dirty="0">
                <a:solidFill>
                  <a:srgbClr val="B34500"/>
                </a:solidFill>
              </a:rPr>
              <a:t>副图指标 券商评级</a:t>
            </a:r>
            <a:r>
              <a:rPr lang="en-US" altLang="zh-CN" sz="2000" b="1" dirty="0">
                <a:solidFill>
                  <a:srgbClr val="B34500"/>
                </a:solidFill>
              </a:rPr>
              <a:t>-</a:t>
            </a:r>
            <a:endParaRPr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982712" y="4434085"/>
            <a:ext cx="3442525" cy="139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青柱：当日发行研报数量；</a:t>
            </a:r>
            <a:endParaRPr lang="en-US" altLang="zh-CN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红冠：当日有上调研报；</a:t>
            </a:r>
            <a:endParaRPr lang="en-US" altLang="zh-CN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紫冠：当日有上调研报，且占当日总研报数</a:t>
            </a:r>
            <a:r>
              <a:rPr lang="en-US" altLang="zh-CN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80%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以上。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用法：优选高胜率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08075" y="5691505"/>
            <a:ext cx="9283065" cy="810260"/>
          </a:xfrm>
        </p:spPr>
        <p:txBody>
          <a:bodyPr>
            <a:normAutofit/>
          </a:bodyPr>
          <a:lstStyle/>
          <a:p>
            <a:r>
              <a:rPr lang="zh-CN" altLang="en-US" dirty="0"/>
              <a:t>高胜率券商</a:t>
            </a:r>
            <a:r>
              <a:rPr lang="en-US" altLang="zh-CN" dirty="0"/>
              <a:t>+</a:t>
            </a:r>
            <a:r>
              <a:rPr dirty="0"/>
              <a:t>控盘</a:t>
            </a:r>
            <a:endParaRPr dirty="0"/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02815" y="935990"/>
            <a:ext cx="7094220" cy="47555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小结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小结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1590675" y="2319179"/>
            <a:ext cx="9010650" cy="3388042"/>
          </a:xfrm>
        </p:spPr>
        <p:txBody>
          <a:bodyPr/>
          <a:lstStyle/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券商金股：网罗每月券商看好的优质标的；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明星券商：追寻高胜率机构的调研方向。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选择控盘和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资金的叠加，增加操作性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  <a:p>
            <a:pPr algn="ctr">
              <a:buFont typeface="+mj-lt"/>
            </a:pP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  <a:p>
            <a:pPr algn="ctr">
              <a:buFont typeface="+mj-lt"/>
            </a:pP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265" y="1420495"/>
            <a:ext cx="7875905" cy="1532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600" dirty="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研报掘金，券商好股</a:t>
            </a:r>
            <a:endParaRPr lang="zh-CN" sz="6600" dirty="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:A1120616080001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8" name="图片 7" descr="图层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8112760" y="1073785"/>
            <a:ext cx="3567430" cy="54140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14825" y="1195183"/>
            <a:ext cx="7657646" cy="707886"/>
            <a:chOff x="4848225" y="1033423"/>
            <a:chExt cx="7657646" cy="707886"/>
          </a:xfrm>
        </p:grpSpPr>
        <p:sp>
          <p:nvSpPr>
            <p:cNvPr id="2" name="文本框 1"/>
            <p:cNvSpPr txBox="1"/>
            <p:nvPr/>
          </p:nvSpPr>
          <p:spPr>
            <a:xfrm>
              <a:off x="6167755" y="1064201"/>
              <a:ext cx="63381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券商金股，透析机构看好标的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848225" y="1033423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01</a:t>
              </a:r>
              <a:r>
                <a:rPr lang="en-US" altLang="zh-CN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/</a:t>
              </a:r>
              <a:endParaRPr lang="en-US" altLang="zh-CN" sz="4000" dirty="0">
                <a:ln>
                  <a:noFill/>
                </a:ln>
                <a:solidFill>
                  <a:srgbClr val="AC562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14825" y="2421250"/>
            <a:ext cx="7483475" cy="707886"/>
            <a:chOff x="4848225" y="1033423"/>
            <a:chExt cx="7483475" cy="707886"/>
          </a:xfrm>
        </p:grpSpPr>
        <p:sp>
          <p:nvSpPr>
            <p:cNvPr id="8" name="文本框 7"/>
            <p:cNvSpPr txBox="1"/>
            <p:nvPr/>
          </p:nvSpPr>
          <p:spPr>
            <a:xfrm>
              <a:off x="6167755" y="1064201"/>
              <a:ext cx="6163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明星券商，追寻高胜率机构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848225" y="1033423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0</a:t>
              </a:r>
              <a:r>
                <a:rPr lang="en-US" altLang="zh-CN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2/</a:t>
              </a:r>
              <a:endParaRPr lang="en-US" altLang="zh-CN" sz="4000" dirty="0">
                <a:ln>
                  <a:noFill/>
                </a:ln>
                <a:solidFill>
                  <a:srgbClr val="AC562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14825" y="3647317"/>
            <a:ext cx="6716713" cy="707886"/>
            <a:chOff x="4848225" y="1033423"/>
            <a:chExt cx="6716713" cy="707886"/>
          </a:xfrm>
        </p:grpSpPr>
        <p:sp>
          <p:nvSpPr>
            <p:cNvPr id="11" name="文本框 10"/>
            <p:cNvSpPr txBox="1"/>
            <p:nvPr/>
          </p:nvSpPr>
          <p:spPr>
            <a:xfrm>
              <a:off x="6167755" y="1064201"/>
              <a:ext cx="5397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课堂小结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48225" y="1033423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0</a:t>
              </a:r>
              <a:r>
                <a:rPr lang="en-US" altLang="zh-CN" sz="4000" dirty="0">
                  <a:ln>
                    <a:noFill/>
                  </a:ln>
                  <a:solidFill>
                    <a:srgbClr val="AC5621"/>
                  </a:solidFill>
                  <a:cs typeface="+mn-ea"/>
                  <a:sym typeface="+mn-lt"/>
                </a:rPr>
                <a:t>3/</a:t>
              </a:r>
              <a:endParaRPr lang="en-US" altLang="zh-CN" sz="4000" dirty="0">
                <a:ln>
                  <a:noFill/>
                </a:ln>
                <a:solidFill>
                  <a:srgbClr val="AC562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券商金股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ym typeface="+mn-lt"/>
              </a:rPr>
              <a:t>券商金股</a:t>
            </a:r>
            <a:endParaRPr lang="zh-CN" altLang="en-US" dirty="0">
              <a:sym typeface="+mn-lt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571625" y="5621527"/>
            <a:ext cx="9048750" cy="1012991"/>
          </a:xfrm>
        </p:spPr>
        <p:txBody>
          <a:bodyPr/>
          <a:lstStyle/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通过大数据算法，收集所有券商分析报告，透析机构看好标的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381" y="1352800"/>
            <a:ext cx="2895238" cy="40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71863" y="142496"/>
            <a:ext cx="5248274" cy="6223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zh-CN" altLang="en-US" dirty="0">
                <a:sym typeface="+mn-lt"/>
              </a:rPr>
              <a:t>券商调研</a:t>
            </a:r>
            <a:endParaRPr lang="zh-CN" altLang="en-US" dirty="0">
              <a:sym typeface="+mn-lt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94759" y="5272846"/>
            <a:ext cx="7422032" cy="1199964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每天每月都有券商对各行业进行的大量调研、分析，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推荐关注的标的往往具备</a:t>
            </a:r>
            <a:r>
              <a:rPr lang="zh-CN" altLang="en-US" b="1" dirty="0">
                <a:solidFill>
                  <a:srgbClr val="B34500"/>
                </a:solidFill>
                <a:latin typeface="+mn-lt"/>
                <a:ea typeface="+mn-ea"/>
                <a:cs typeface="+mn-ea"/>
                <a:sym typeface="+mn-lt"/>
              </a:rPr>
              <a:t>业务高相关性、基本面向好性</a:t>
            </a:r>
            <a:endParaRPr lang="zh-CN" altLang="en-US" b="1" dirty="0">
              <a:solidFill>
                <a:srgbClr val="B345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l="1089" r="1089"/>
          <a:stretch>
            <a:fillRect/>
          </a:stretch>
        </p:blipFill>
        <p:spPr>
          <a:xfrm>
            <a:off x="766763" y="1086636"/>
            <a:ext cx="5329237" cy="2635792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3" y="3864888"/>
            <a:ext cx="3748574" cy="2250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1086635"/>
            <a:ext cx="4900613" cy="3861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802856" y="4248250"/>
            <a:ext cx="3276600" cy="28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cs typeface="+mn-ea"/>
                <a:sym typeface="+mn-lt"/>
              </a:rPr>
              <a:t>来源：聚源</a:t>
            </a:r>
            <a:endParaRPr lang="zh-CN" altLang="en-US" sz="11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zh-CN" altLang="en-US" dirty="0">
                <a:sym typeface="+mn-lt"/>
              </a:rPr>
              <a:t>模块介绍</a:t>
            </a:r>
            <a:endParaRPr lang="zh-CN" altLang="en-US" dirty="0">
              <a:sym typeface="+mn-lt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33475" y="4476122"/>
            <a:ext cx="9925050" cy="1896103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zh-CN" altLang="en-US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新晋推荐：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本月有券商推荐而上个月没有，说明券商看好该股当月表现；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历史推荐：历史至今首次推荐，说明标的开始受到券商关注；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CN" altLang="en-US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连续推荐：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连续多月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个月以上）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推荐，代表券商持续看好；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独家推荐：当月仅一家券商推荐，有时候关注机构少，个股后市更有机会表现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20137" y="2041485"/>
            <a:ext cx="2705101" cy="154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cs typeface="+mn-ea"/>
                <a:sym typeface="+mn-lt"/>
              </a:rPr>
              <a:t>券商金股数据在</a:t>
            </a:r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每个月</a:t>
            </a:r>
            <a:r>
              <a:rPr lang="en-US" altLang="zh-CN" sz="2000" b="1" dirty="0">
                <a:solidFill>
                  <a:srgbClr val="C00000"/>
                </a:solidFill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号前更新完毕</a:t>
            </a:r>
            <a:r>
              <a:rPr lang="zh-CN" altLang="en-US" sz="2000" dirty="0">
                <a:cs typeface="+mn-ea"/>
                <a:sym typeface="+mn-lt"/>
              </a:rPr>
              <a:t>，每个月月末即可陆续关注更新标的。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85875" y="980440"/>
            <a:ext cx="6456680" cy="3303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用法：券商看好</a:t>
            </a:r>
            <a:r>
              <a:rPr lang="en-US" altLang="zh-CN" dirty="0"/>
              <a:t>+</a:t>
            </a:r>
            <a:r>
              <a:rPr dirty="0"/>
              <a:t>资金</a:t>
            </a:r>
            <a:endParaRPr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1651000" y="5691299"/>
            <a:ext cx="8890000" cy="544401"/>
          </a:xfrm>
        </p:spPr>
        <p:txBody>
          <a:bodyPr>
            <a:normAutofit lnSpcReduction="10000"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券商看好：控盘</a:t>
            </a:r>
            <a:r>
              <a:rPr lang="en-US" altLang="zh-CN" sz="2400" b="1" dirty="0">
                <a:solidFill>
                  <a:srgbClr val="C00000"/>
                </a:solidFill>
              </a:rPr>
              <a:t>+</a:t>
            </a:r>
            <a:r>
              <a:rPr sz="2400" b="1" dirty="0">
                <a:solidFill>
                  <a:srgbClr val="C00000"/>
                </a:solidFill>
              </a:rPr>
              <a:t>资金</a:t>
            </a:r>
            <a:endParaRPr sz="2400" b="1" dirty="0">
              <a:solidFill>
                <a:srgbClr val="C0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95880" y="1086485"/>
            <a:ext cx="7004050" cy="4289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明星券商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COMMONDATA" val="eyJoZGlkIjoiYmY4N2MwZTRlYmM3OTllMmExYTkwY2Q4OTk5NDcwMGIifQ=="/>
  <p:tag name="KSO_WPP_MARK_KEY" val="257877f6-fe8c-4c47-ab4c-274c99a6a791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WPS 演示</Application>
  <PresentationFormat>自定义</PresentationFormat>
  <Paragraphs>83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Bold</vt:lpstr>
      <vt:lpstr>Arial</vt:lpstr>
      <vt:lpstr>思源黑体 CN Regular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438</cp:revision>
  <dcterms:created xsi:type="dcterms:W3CDTF">2019-06-19T02:08:00Z</dcterms:created>
  <dcterms:modified xsi:type="dcterms:W3CDTF">2023-06-08T10:28:07Z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98B0645011BC43B0BFB9BFC8374894E3</vt:lpwstr>
  </property>
</Properties>
</file>